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77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074A-4C8B-4C78-871C-3F597DB4BADE}" type="datetimeFigureOut">
              <a:rPr lang="cs-CZ" smtClean="0"/>
              <a:t>16.10.2014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EA07-C4F3-4EEE-B31F-40E84A92EC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85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074A-4C8B-4C78-871C-3F597DB4BADE}" type="datetimeFigureOut">
              <a:rPr lang="cs-CZ" smtClean="0"/>
              <a:t>16.10.2014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EA07-C4F3-4EEE-B31F-40E84A92EC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244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074A-4C8B-4C78-871C-3F597DB4BADE}" type="datetimeFigureOut">
              <a:rPr lang="cs-CZ" smtClean="0"/>
              <a:t>16.10.2014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EA07-C4F3-4EEE-B31F-40E84A92EC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956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074A-4C8B-4C78-871C-3F597DB4BADE}" type="datetimeFigureOut">
              <a:rPr lang="cs-CZ" smtClean="0"/>
              <a:t>16.10.2014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EA07-C4F3-4EEE-B31F-40E84A92EC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5968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074A-4C8B-4C78-871C-3F597DB4BADE}" type="datetimeFigureOut">
              <a:rPr lang="cs-CZ" smtClean="0"/>
              <a:t>16.10.2014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EA07-C4F3-4EEE-B31F-40E84A92EC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2819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074A-4C8B-4C78-871C-3F597DB4BADE}" type="datetimeFigureOut">
              <a:rPr lang="cs-CZ" smtClean="0"/>
              <a:t>16.10.2014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EA07-C4F3-4EEE-B31F-40E84A92EC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488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074A-4C8B-4C78-871C-3F597DB4BADE}" type="datetimeFigureOut">
              <a:rPr lang="cs-CZ" smtClean="0"/>
              <a:t>16.10.2014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EA07-C4F3-4EEE-B31F-40E84A92EC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1139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074A-4C8B-4C78-871C-3F597DB4BADE}" type="datetimeFigureOut">
              <a:rPr lang="cs-CZ" smtClean="0"/>
              <a:t>16.10.2014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EA07-C4F3-4EEE-B31F-40E84A92EC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402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074A-4C8B-4C78-871C-3F597DB4BADE}" type="datetimeFigureOut">
              <a:rPr lang="cs-CZ" smtClean="0"/>
              <a:t>16.10.2014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EA07-C4F3-4EEE-B31F-40E84A92EC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247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074A-4C8B-4C78-871C-3F597DB4BADE}" type="datetimeFigureOut">
              <a:rPr lang="cs-CZ" smtClean="0"/>
              <a:t>16.10.2014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EA07-C4F3-4EEE-B31F-40E84A92EC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558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074A-4C8B-4C78-871C-3F597DB4BADE}" type="datetimeFigureOut">
              <a:rPr lang="cs-CZ" smtClean="0"/>
              <a:t>16.10.2014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EA07-C4F3-4EEE-B31F-40E84A92EC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00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  <a:lum/>
          </a:blip>
          <a:srcRect/>
          <a:stretch>
            <a:fillRect t="-77000" b="-7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9074A-4C8B-4C78-871C-3F597DB4BADE}" type="datetimeFigureOut">
              <a:rPr lang="cs-CZ" smtClean="0"/>
              <a:t>16.10.2014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8EA07-C4F3-4EEE-B31F-40E84A92EC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133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lib.ru/HISTORY/RUSSIA/povest.txt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SbsJqAQqG3w&amp;list=PLd5wpXgGfqK8V3qJtwdsIN0SOvZXYiHMO&amp;index=1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77000" b="-7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az-Cyrl-AZ" sz="88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Повесть временных лет</a:t>
            </a:r>
            <a:endParaRPr lang="cs-CZ" sz="88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>
              <a:solidFill>
                <a:srgbClr val="FF0000"/>
              </a:solidFill>
            </a:endParaRPr>
          </a:p>
          <a:p>
            <a:pPr algn="r"/>
            <a:r>
              <a:rPr lang="cs-CZ" b="1" i="1" dirty="0" smtClean="0">
                <a:latin typeface="Book Antiqua" panose="02040602050305030304" pitchFamily="18" charset="0"/>
              </a:rPr>
              <a:t>Veronika Rašovská, 391773</a:t>
            </a:r>
            <a:endParaRPr lang="cs-CZ" b="1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007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Повесть временных лет как произведение древнерусской литературы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>
                <a:latin typeface="Book Antiqua" panose="02040602050305030304" pitchFamily="18" charset="0"/>
              </a:rPr>
              <a:t>Темы древнерусской литературы</a:t>
            </a:r>
            <a:r>
              <a:rPr lang="ru-RU" dirty="0">
                <a:latin typeface="Book Antiqua" panose="02040602050305030304" pitchFamily="18" charset="0"/>
              </a:rPr>
              <a:t>: </a:t>
            </a:r>
            <a:r>
              <a:rPr lang="ru-RU" i="1" dirty="0">
                <a:latin typeface="Book Antiqua" panose="02040602050305030304" pitchFamily="18" charset="0"/>
              </a:rPr>
              <a:t>судьбы своего народа и государства</a:t>
            </a:r>
            <a:r>
              <a:rPr lang="ru-RU" dirty="0">
                <a:latin typeface="Book Antiqua" panose="02040602050305030304" pitchFamily="18" charset="0"/>
              </a:rPr>
              <a:t>, </a:t>
            </a:r>
            <a:r>
              <a:rPr lang="ru-RU" i="1" dirty="0">
                <a:latin typeface="Book Antiqua" panose="02040602050305030304" pitchFamily="18" charset="0"/>
              </a:rPr>
              <a:t>красота родины </a:t>
            </a:r>
            <a:r>
              <a:rPr lang="ru-RU" dirty="0">
                <a:latin typeface="Book Antiqua" panose="02040602050305030304" pitchFamily="18" charset="0"/>
              </a:rPr>
              <a:t>- Руси, </a:t>
            </a:r>
            <a:r>
              <a:rPr lang="ru-RU" i="1" dirty="0">
                <a:latin typeface="Book Antiqua" panose="02040602050305030304" pitchFamily="18" charset="0"/>
              </a:rPr>
              <a:t>труд</a:t>
            </a:r>
            <a:r>
              <a:rPr lang="ru-RU" dirty="0">
                <a:latin typeface="Book Antiqua" panose="02040602050305030304" pitchFamily="18" charset="0"/>
              </a:rPr>
              <a:t> отцов и дедов, самоотверженно </a:t>
            </a:r>
            <a:r>
              <a:rPr lang="ru-RU" i="1" dirty="0">
                <a:latin typeface="Book Antiqua" panose="02040602050305030304" pitchFamily="18" charset="0"/>
              </a:rPr>
              <a:t>защищавших великую землю </a:t>
            </a:r>
            <a:r>
              <a:rPr lang="ru-RU" dirty="0">
                <a:latin typeface="Book Antiqua" panose="02040602050305030304" pitchFamily="18" charset="0"/>
              </a:rPr>
              <a:t>Русскую</a:t>
            </a:r>
            <a:r>
              <a:rPr lang="cs-CZ" dirty="0">
                <a:latin typeface="Book Antiqua" panose="02040602050305030304" pitchFamily="18" charset="0"/>
              </a:rPr>
              <a:t>,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i="1" dirty="0">
                <a:latin typeface="Book Antiqua" panose="02040602050305030304" pitchFamily="18" charset="0"/>
              </a:rPr>
              <a:t>героические</a:t>
            </a:r>
            <a:r>
              <a:rPr lang="ru-RU" dirty="0">
                <a:latin typeface="Book Antiqua" panose="02040602050305030304" pitchFamily="18" charset="0"/>
              </a:rPr>
              <a:t> и </a:t>
            </a:r>
            <a:r>
              <a:rPr lang="ru-RU" i="1" dirty="0">
                <a:latin typeface="Book Antiqua" panose="02040602050305030304" pitchFamily="18" charset="0"/>
              </a:rPr>
              <a:t>патриотические</a:t>
            </a:r>
            <a:r>
              <a:rPr lang="ru-RU" dirty="0">
                <a:latin typeface="Book Antiqua" panose="02040602050305030304" pitchFamily="18" charset="0"/>
              </a:rPr>
              <a:t> темы, воспевание </a:t>
            </a:r>
            <a:r>
              <a:rPr lang="ru-RU" i="1" dirty="0">
                <a:latin typeface="Book Antiqua" panose="02040602050305030304" pitchFamily="18" charset="0"/>
              </a:rPr>
              <a:t>моральной красоты </a:t>
            </a:r>
            <a:r>
              <a:rPr lang="ru-RU" dirty="0">
                <a:latin typeface="Book Antiqua" panose="02040602050305030304" pitchFamily="18" charset="0"/>
              </a:rPr>
              <a:t>русского человека</a:t>
            </a:r>
            <a:endParaRPr lang="cs-CZ" dirty="0">
              <a:latin typeface="Book Antiqua" panose="02040602050305030304" pitchFamily="18" charset="0"/>
            </a:endParaRPr>
          </a:p>
          <a:p>
            <a:r>
              <a:rPr lang="ru-RU" dirty="0">
                <a:latin typeface="Book Antiqua" panose="02040602050305030304" pitchFamily="18" charset="0"/>
              </a:rPr>
              <a:t>Древнерусский писатель </a:t>
            </a:r>
            <a:r>
              <a:rPr lang="ru-RU" i="1" dirty="0">
                <a:latin typeface="Book Antiqua" panose="02040602050305030304" pitchFamily="18" charset="0"/>
              </a:rPr>
              <a:t>обращается</a:t>
            </a:r>
            <a:r>
              <a:rPr lang="ru-RU" dirty="0">
                <a:latin typeface="Book Antiqua" panose="02040602050305030304" pitchFamily="18" charset="0"/>
              </a:rPr>
              <a:t> не только к своим современникам, но и </a:t>
            </a:r>
            <a:r>
              <a:rPr lang="ru-RU" i="1" dirty="0">
                <a:latin typeface="Book Antiqua" panose="02040602050305030304" pitchFamily="18" charset="0"/>
              </a:rPr>
              <a:t>к далёким потомкам </a:t>
            </a:r>
            <a:r>
              <a:rPr lang="ru-RU" dirty="0">
                <a:latin typeface="Book Antiqua" panose="02040602050305030304" pitchFamily="18" charset="0"/>
              </a:rPr>
              <a:t>(с призывом сохранить в памяти поколений славные деяния предков, не повторять их ошибки)</a:t>
            </a:r>
            <a:endParaRPr lang="cs-CZ" dirty="0">
              <a:latin typeface="Book Antiqua" panose="0204060205030503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3207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/>
            </a:r>
            <a:br>
              <a:rPr lang="cs-CZ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Содержание </a:t>
            </a:r>
            <a:r>
              <a:rPr lang="cs-CZ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/>
            </a:r>
            <a:br>
              <a:rPr lang="cs-CZ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Повести </a:t>
            </a:r>
            <a:r>
              <a:rPr lang="ru-RU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временных </a:t>
            </a:r>
            <a:r>
              <a:rPr lang="ru-RU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лет</a:t>
            </a:r>
            <a:r>
              <a:rPr lang="ru-RU" i="1" dirty="0"/>
              <a:t/>
            </a:r>
            <a:br>
              <a:rPr lang="ru-RU" i="1" dirty="0"/>
            </a:b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i="1" dirty="0" smtClean="0">
                <a:latin typeface="Book Antiqua" panose="02040602050305030304" pitchFamily="18" charset="0"/>
              </a:rPr>
              <a:t>В </a:t>
            </a:r>
            <a:r>
              <a:rPr lang="ru-RU" b="1" i="1" dirty="0">
                <a:latin typeface="Book Antiqua" panose="02040602050305030304" pitchFamily="18" charset="0"/>
              </a:rPr>
              <a:t>начале произведения пишется</a:t>
            </a:r>
            <a:r>
              <a:rPr lang="ru-RU" dirty="0">
                <a:latin typeface="Book Antiqua" panose="02040602050305030304" pitchFamily="18" charset="0"/>
              </a:rPr>
              <a:t>: </a:t>
            </a:r>
            <a:endParaRPr lang="cs-CZ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cs-CZ" dirty="0" smtClean="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cs-CZ" sz="3600" i="1" dirty="0" smtClean="0">
                <a:latin typeface="Book Antiqua" panose="02040602050305030304" pitchFamily="18" charset="0"/>
              </a:rPr>
              <a:t>«</a:t>
            </a:r>
            <a:r>
              <a:rPr lang="ru-RU" sz="3600" i="1" dirty="0" smtClean="0">
                <a:latin typeface="Book Antiqua" panose="02040602050305030304" pitchFamily="18" charset="0"/>
              </a:rPr>
              <a:t>ВОТ </a:t>
            </a:r>
            <a:r>
              <a:rPr lang="ru-RU" sz="3600" i="1" dirty="0">
                <a:latin typeface="Book Antiqua" panose="02040602050305030304" pitchFamily="18" charset="0"/>
              </a:rPr>
              <a:t>ПОВЕСТИ МИНУВШИХ ЛЕТ, ОТКУДА ПОШЛА РУССКАЯ ЗЕМЛЯ, КТО В КИЕВЕ СТАЛ ПЕРВЫМ КНЯЖИТЬ И КАК ВОЗНИКА РУССКАЯ </a:t>
            </a:r>
            <a:r>
              <a:rPr lang="ru-RU" sz="3600" i="1" dirty="0" smtClean="0">
                <a:latin typeface="Book Antiqua" panose="02040602050305030304" pitchFamily="18" charset="0"/>
              </a:rPr>
              <a:t>ЗЕМЛЯ</a:t>
            </a:r>
            <a:r>
              <a:rPr lang="cs-CZ" sz="3600" i="1" dirty="0" smtClean="0">
                <a:latin typeface="Book Antiqua" panose="02040602050305030304" pitchFamily="18" charset="0"/>
              </a:rPr>
              <a:t>»</a:t>
            </a:r>
          </a:p>
          <a:p>
            <a:pPr marL="0" indent="0" algn="ctr">
              <a:buNone/>
            </a:pPr>
            <a:endParaRPr lang="cs-CZ" i="1" dirty="0" smtClean="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b="1" i="1" dirty="0">
                <a:latin typeface="Book Antiqua" panose="02040602050305030304" pitchFamily="18" charset="0"/>
              </a:rPr>
              <a:t>Повесть временных </a:t>
            </a:r>
            <a:r>
              <a:rPr lang="ru-RU" b="1" i="1" dirty="0" smtClean="0">
                <a:latin typeface="Book Antiqua" panose="02040602050305030304" pitchFamily="18" charset="0"/>
              </a:rPr>
              <a:t>лет</a:t>
            </a:r>
            <a:r>
              <a:rPr lang="cs-CZ" b="1" i="1" dirty="0" smtClean="0">
                <a:latin typeface="Book Antiqua" panose="02040602050305030304" pitchFamily="18" charset="0"/>
              </a:rPr>
              <a:t> </a:t>
            </a:r>
            <a:r>
              <a:rPr lang="ru-RU" dirty="0" smtClean="0">
                <a:latin typeface="Book Antiqua" panose="02040602050305030304" pitchFamily="18" charset="0"/>
              </a:rPr>
              <a:t>можно </a:t>
            </a:r>
            <a:r>
              <a:rPr lang="ru-RU" dirty="0">
                <a:latin typeface="Book Antiqua" panose="02040602050305030304" pitchFamily="18" charset="0"/>
              </a:rPr>
              <a:t>условно разделить на три </a:t>
            </a:r>
            <a:r>
              <a:rPr lang="ru-RU" dirty="0" smtClean="0">
                <a:latin typeface="Book Antiqua" panose="02040602050305030304" pitchFamily="18" charset="0"/>
              </a:rPr>
              <a:t>части</a:t>
            </a:r>
            <a:r>
              <a:rPr lang="cs-CZ" dirty="0" smtClean="0">
                <a:latin typeface="Book Antiqua" panose="02040602050305030304" pitchFamily="18" charset="0"/>
              </a:rPr>
              <a:t>:</a:t>
            </a:r>
            <a:endParaRPr lang="ru-RU" dirty="0">
              <a:latin typeface="Book Antiqua" panose="02040602050305030304" pitchFamily="18" charset="0"/>
            </a:endParaRPr>
          </a:p>
          <a:p>
            <a:r>
              <a:rPr lang="ru-RU" sz="2600" dirty="0">
                <a:latin typeface="Book Antiqua" panose="02040602050305030304" pitchFamily="18" charset="0"/>
              </a:rPr>
              <a:t>В самом начале рассказывается о </a:t>
            </a:r>
            <a:r>
              <a:rPr lang="ru-RU" sz="2600" i="1" dirty="0">
                <a:latin typeface="Book Antiqua" panose="02040602050305030304" pitchFamily="18" charset="0"/>
              </a:rPr>
              <a:t>библейских временах </a:t>
            </a:r>
            <a:r>
              <a:rPr lang="ru-RU" sz="2600" dirty="0">
                <a:latin typeface="Book Antiqua" panose="02040602050305030304" pitchFamily="18" charset="0"/>
              </a:rPr>
              <a:t>(русские считались потомками </a:t>
            </a:r>
            <a:r>
              <a:rPr lang="ru-RU" sz="2600" dirty="0" err="1" smtClean="0">
                <a:latin typeface="Book Antiqua" panose="02040602050305030304" pitchFamily="18" charset="0"/>
              </a:rPr>
              <a:t>Яфета</a:t>
            </a:r>
            <a:r>
              <a:rPr lang="ru-RU" sz="2600" dirty="0">
                <a:latin typeface="Book Antiqua" panose="02040602050305030304" pitchFamily="18" charset="0"/>
              </a:rPr>
              <a:t>), о </a:t>
            </a:r>
            <a:r>
              <a:rPr lang="ru-RU" sz="2600" i="1" dirty="0">
                <a:latin typeface="Book Antiqua" panose="02040602050305030304" pitchFamily="18" charset="0"/>
              </a:rPr>
              <a:t>происхождении славян</a:t>
            </a:r>
            <a:r>
              <a:rPr lang="ru-RU" sz="2600" dirty="0">
                <a:latin typeface="Book Antiqua" panose="02040602050305030304" pitchFamily="18" charset="0"/>
              </a:rPr>
              <a:t>, о </a:t>
            </a:r>
            <a:r>
              <a:rPr lang="ru-RU" sz="2600" i="1" dirty="0">
                <a:latin typeface="Book Antiqua" panose="02040602050305030304" pitchFamily="18" charset="0"/>
              </a:rPr>
              <a:t>призвании варяг </a:t>
            </a:r>
            <a:r>
              <a:rPr lang="ru-RU" sz="2600" dirty="0">
                <a:latin typeface="Book Antiqua" panose="02040602050305030304" pitchFamily="18" charset="0"/>
              </a:rPr>
              <a:t>для княжения, о становлении династии </a:t>
            </a:r>
            <a:r>
              <a:rPr lang="ru-RU" sz="2600" i="1" dirty="0">
                <a:latin typeface="Book Antiqua" panose="02040602050305030304" pitchFamily="18" charset="0"/>
              </a:rPr>
              <a:t>Рюриковичей</a:t>
            </a:r>
            <a:r>
              <a:rPr lang="ru-RU" sz="2600" dirty="0">
                <a:latin typeface="Book Antiqua" panose="02040602050305030304" pitchFamily="18" charset="0"/>
              </a:rPr>
              <a:t>, о </a:t>
            </a:r>
            <a:r>
              <a:rPr lang="ru-RU" sz="2600" i="1" dirty="0">
                <a:latin typeface="Book Antiqua" panose="02040602050305030304" pitchFamily="18" charset="0"/>
              </a:rPr>
              <a:t>к</a:t>
            </a:r>
            <a:r>
              <a:rPr lang="ru-RU" sz="2600" i="1" dirty="0" smtClean="0">
                <a:latin typeface="Book Antiqua" panose="02040602050305030304" pitchFamily="18" charset="0"/>
              </a:rPr>
              <a:t>рещении </a:t>
            </a:r>
            <a:r>
              <a:rPr lang="ru-RU" sz="2600" i="1" dirty="0">
                <a:latin typeface="Book Antiqua" panose="02040602050305030304" pitchFamily="18" charset="0"/>
              </a:rPr>
              <a:t>Руси </a:t>
            </a:r>
            <a:r>
              <a:rPr lang="ru-RU" sz="2600" dirty="0">
                <a:latin typeface="Book Antiqua" panose="02040602050305030304" pitchFamily="18" charset="0"/>
              </a:rPr>
              <a:t>и </a:t>
            </a:r>
            <a:r>
              <a:rPr lang="ru-RU" sz="2600" i="1" dirty="0" smtClean="0">
                <a:latin typeface="Book Antiqua" panose="02040602050305030304" pitchFamily="18" charset="0"/>
              </a:rPr>
              <a:t>становлении государства</a:t>
            </a:r>
          </a:p>
          <a:p>
            <a:r>
              <a:rPr lang="ru-RU" sz="2600" dirty="0" smtClean="0">
                <a:latin typeface="Book Antiqua" panose="02040602050305030304" pitchFamily="18" charset="0"/>
              </a:rPr>
              <a:t>Основную часть составляют </a:t>
            </a:r>
            <a:r>
              <a:rPr lang="ru-RU" sz="2600" i="1" dirty="0" smtClean="0">
                <a:latin typeface="Book Antiqua" panose="02040602050305030304" pitchFamily="18" charset="0"/>
              </a:rPr>
              <a:t>описания жизни князей </a:t>
            </a:r>
            <a:r>
              <a:rPr lang="ru-RU" sz="2600" dirty="0" smtClean="0">
                <a:latin typeface="Book Antiqua" panose="02040602050305030304" pitchFamily="18" charset="0"/>
              </a:rPr>
              <a:t>(Олега, Владимира, Ольги, Ярослава Мудрого и других), </a:t>
            </a:r>
            <a:r>
              <a:rPr lang="ru-RU" sz="2600" i="1" dirty="0" smtClean="0">
                <a:latin typeface="Book Antiqua" panose="02040602050305030304" pitchFamily="18" charset="0"/>
              </a:rPr>
              <a:t>описания жизни святых</a:t>
            </a:r>
            <a:r>
              <a:rPr lang="ru-RU" sz="2600" dirty="0" smtClean="0">
                <a:latin typeface="Book Antiqua" panose="02040602050305030304" pitchFamily="18" charset="0"/>
              </a:rPr>
              <a:t>, а также истории о завоеваниях и </a:t>
            </a:r>
            <a:r>
              <a:rPr lang="ru-RU" sz="2600" i="1" dirty="0" smtClean="0">
                <a:latin typeface="Book Antiqua" panose="02040602050305030304" pitchFamily="18" charset="0"/>
              </a:rPr>
              <a:t>великих русских героях</a:t>
            </a:r>
            <a:endParaRPr lang="ru-RU" sz="2600" dirty="0" smtClean="0">
              <a:latin typeface="Book Antiqua" panose="02040602050305030304" pitchFamily="18" charset="0"/>
            </a:endParaRPr>
          </a:p>
          <a:p>
            <a:r>
              <a:rPr lang="ru-RU" sz="2600" dirty="0" smtClean="0">
                <a:latin typeface="Book Antiqua" panose="02040602050305030304" pitchFamily="18" charset="0"/>
              </a:rPr>
              <a:t>Заключительная </a:t>
            </a:r>
            <a:r>
              <a:rPr lang="ru-RU" sz="2600" dirty="0">
                <a:latin typeface="Book Antiqua" panose="02040602050305030304" pitchFamily="18" charset="0"/>
              </a:rPr>
              <a:t>часть посвящена описанию многочисленных </a:t>
            </a:r>
            <a:r>
              <a:rPr lang="ru-RU" sz="2600" i="1" dirty="0">
                <a:latin typeface="Book Antiqua" panose="02040602050305030304" pitchFamily="18" charset="0"/>
              </a:rPr>
              <a:t>походов, войн и </a:t>
            </a:r>
            <a:r>
              <a:rPr lang="ru-RU" sz="2600" i="1" dirty="0" smtClean="0">
                <a:latin typeface="Book Antiqua" panose="02040602050305030304" pitchFamily="18" charset="0"/>
              </a:rPr>
              <a:t>сражений</a:t>
            </a:r>
            <a:r>
              <a:rPr lang="cs-CZ" sz="2600" dirty="0" smtClean="0">
                <a:latin typeface="Book Antiqua" panose="02040602050305030304" pitchFamily="18" charset="0"/>
              </a:rPr>
              <a:t>, </a:t>
            </a:r>
            <a:r>
              <a:rPr lang="ru-RU" sz="2600" dirty="0">
                <a:latin typeface="Book Antiqua" panose="02040602050305030304" pitchFamily="18" charset="0"/>
              </a:rPr>
              <a:t>т</a:t>
            </a:r>
            <a:r>
              <a:rPr lang="ru-RU" sz="2600" dirty="0" smtClean="0">
                <a:latin typeface="Book Antiqua" panose="02040602050305030304" pitchFamily="18" charset="0"/>
              </a:rPr>
              <a:t>акже </a:t>
            </a:r>
            <a:r>
              <a:rPr lang="ru-RU" sz="2600" dirty="0">
                <a:latin typeface="Book Antiqua" panose="02040602050305030304" pitchFamily="18" charset="0"/>
              </a:rPr>
              <a:t>в ней содержатся </a:t>
            </a:r>
            <a:r>
              <a:rPr lang="ru-RU" sz="2600" i="1" dirty="0">
                <a:latin typeface="Book Antiqua" panose="02040602050305030304" pitchFamily="18" charset="0"/>
              </a:rPr>
              <a:t>княжеские </a:t>
            </a:r>
            <a:r>
              <a:rPr lang="ru-RU" sz="2600" i="1" dirty="0" smtClean="0">
                <a:latin typeface="Book Antiqua" panose="02040602050305030304" pitchFamily="18" charset="0"/>
              </a:rPr>
              <a:t>некрологи</a:t>
            </a:r>
            <a:endParaRPr lang="cs-CZ" sz="2600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185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z-Cyrl-AZ" sz="4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Связь летописи с фольклором</a:t>
            </a:r>
            <a:endParaRPr lang="cs-CZ" sz="48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Book Antiqua" panose="02040602050305030304" pitchFamily="18" charset="0"/>
              </a:rPr>
              <a:t>О событиях далекого прошлого летописец черпает материал </a:t>
            </a:r>
            <a:r>
              <a:rPr lang="ru-RU" i="1" dirty="0">
                <a:latin typeface="Book Antiqua" panose="02040602050305030304" pitchFamily="18" charset="0"/>
              </a:rPr>
              <a:t>в сокровищнице народной </a:t>
            </a:r>
            <a:r>
              <a:rPr lang="ru-RU" i="1" dirty="0" smtClean="0">
                <a:latin typeface="Book Antiqua" panose="02040602050305030304" pitchFamily="18" charset="0"/>
              </a:rPr>
              <a:t>памяти</a:t>
            </a:r>
            <a:r>
              <a:rPr lang="cs-CZ" dirty="0" smtClean="0">
                <a:latin typeface="Book Antiqua" panose="02040602050305030304" pitchFamily="18" charset="0"/>
              </a:rPr>
              <a:t>, </a:t>
            </a:r>
            <a:r>
              <a:rPr lang="ru-RU" dirty="0">
                <a:latin typeface="Book Antiqua" panose="02040602050305030304" pitchFamily="18" charset="0"/>
              </a:rPr>
              <a:t>м</a:t>
            </a:r>
            <a:r>
              <a:rPr lang="ru-RU" dirty="0" smtClean="0">
                <a:latin typeface="Book Antiqua" panose="02040602050305030304" pitchFamily="18" charset="0"/>
              </a:rPr>
              <a:t>ожно </a:t>
            </a:r>
            <a:r>
              <a:rPr lang="ru-RU" dirty="0">
                <a:latin typeface="Book Antiqua" panose="02040602050305030304" pitchFamily="18" charset="0"/>
              </a:rPr>
              <a:t>найти много </a:t>
            </a:r>
            <a:r>
              <a:rPr lang="ru-RU" dirty="0" smtClean="0">
                <a:latin typeface="Book Antiqua" panose="02040602050305030304" pitchFamily="18" charset="0"/>
              </a:rPr>
              <a:t>доказательств</a:t>
            </a:r>
            <a:r>
              <a:rPr lang="cs-CZ" dirty="0" smtClean="0">
                <a:latin typeface="Book Antiqua" panose="02040602050305030304" pitchFamily="18" charset="0"/>
              </a:rPr>
              <a:t>, </a:t>
            </a:r>
            <a:r>
              <a:rPr lang="ru-RU" dirty="0">
                <a:latin typeface="Book Antiqua" panose="02040602050305030304" pitchFamily="18" charset="0"/>
              </a:rPr>
              <a:t>н</a:t>
            </a:r>
            <a:r>
              <a:rPr lang="ru-RU" dirty="0" smtClean="0">
                <a:latin typeface="Book Antiqua" panose="02040602050305030304" pitchFamily="18" charset="0"/>
              </a:rPr>
              <a:t>апр</a:t>
            </a:r>
            <a:r>
              <a:rPr lang="ru-RU" dirty="0">
                <a:latin typeface="Book Antiqua" panose="02040602050305030304" pitchFamily="18" charset="0"/>
              </a:rPr>
              <a:t>.:</a:t>
            </a:r>
          </a:p>
          <a:p>
            <a:r>
              <a:rPr lang="ru-RU" sz="2600" dirty="0" smtClean="0">
                <a:latin typeface="Book Antiqua" panose="02040602050305030304" pitchFamily="18" charset="0"/>
              </a:rPr>
              <a:t>В </a:t>
            </a:r>
            <a:r>
              <a:rPr lang="ru-RU" sz="2600" dirty="0">
                <a:latin typeface="Book Antiqua" panose="02040602050305030304" pitchFamily="18" charset="0"/>
              </a:rPr>
              <a:t>нравах и обычаях славянских языческих пленён, о которых сообщает летописец, </a:t>
            </a:r>
            <a:r>
              <a:rPr lang="ru-RU" sz="2600" dirty="0" smtClean="0">
                <a:latin typeface="Book Antiqua" panose="02040602050305030304" pitchFamily="18" charset="0"/>
              </a:rPr>
              <a:t>можно </a:t>
            </a:r>
            <a:r>
              <a:rPr lang="ru-RU" sz="2600" dirty="0">
                <a:latin typeface="Book Antiqua" panose="02040602050305030304" pitchFamily="18" charset="0"/>
              </a:rPr>
              <a:t>усмотреть </a:t>
            </a:r>
            <a:r>
              <a:rPr lang="ru-RU" sz="2600" i="1" dirty="0">
                <a:latin typeface="Book Antiqua" panose="02040602050305030304" pitchFamily="18" charset="0"/>
              </a:rPr>
              <a:t>связь с древней обрядовой </a:t>
            </a:r>
            <a:r>
              <a:rPr lang="ru-RU" sz="2600" i="1" dirty="0" smtClean="0">
                <a:latin typeface="Book Antiqua" panose="02040602050305030304" pitchFamily="18" charset="0"/>
              </a:rPr>
              <a:t>поэзией</a:t>
            </a:r>
            <a:endParaRPr lang="ru-RU" sz="2600" i="1" dirty="0">
              <a:latin typeface="Book Antiqua" panose="02040602050305030304" pitchFamily="18" charset="0"/>
            </a:endParaRPr>
          </a:p>
          <a:p>
            <a:r>
              <a:rPr lang="ru-RU" sz="2600" dirty="0" smtClean="0">
                <a:latin typeface="Book Antiqua" panose="02040602050305030304" pitchFamily="18" charset="0"/>
              </a:rPr>
              <a:t>Изображая </a:t>
            </a:r>
            <a:r>
              <a:rPr lang="ru-RU" sz="2600" dirty="0">
                <a:latin typeface="Book Antiqua" panose="02040602050305030304" pitchFamily="18" charset="0"/>
              </a:rPr>
              <a:t>первых русских князей: Олега, Игоря, Святослава, княгиню Ольгу, летописец использует </a:t>
            </a:r>
            <a:r>
              <a:rPr lang="ru-RU" sz="2600" i="1" dirty="0">
                <a:latin typeface="Book Antiqua" panose="02040602050305030304" pitchFamily="18" charset="0"/>
              </a:rPr>
              <a:t>приёмы</a:t>
            </a:r>
            <a:r>
              <a:rPr lang="ru-RU" sz="2600" dirty="0">
                <a:latin typeface="Book Antiqua" panose="02040602050305030304" pitchFamily="18" charset="0"/>
              </a:rPr>
              <a:t>, характерные для </a:t>
            </a:r>
            <a:r>
              <a:rPr lang="ru-RU" sz="2600" i="1" dirty="0">
                <a:latin typeface="Book Antiqua" panose="02040602050305030304" pitchFamily="18" charset="0"/>
              </a:rPr>
              <a:t>народного </a:t>
            </a:r>
            <a:r>
              <a:rPr lang="ru-RU" sz="2600" i="1" dirty="0" smtClean="0">
                <a:latin typeface="Book Antiqua" panose="02040602050305030304" pitchFamily="18" charset="0"/>
              </a:rPr>
              <a:t>эпоса</a:t>
            </a:r>
            <a:endParaRPr lang="ru-RU" sz="2600" i="1" dirty="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Book Antiqua" panose="02040602050305030304" pitchFamily="18" charset="0"/>
              </a:rPr>
              <a:t>Таким образом, большая часть летописных сказаний, связана с устным народным творчеством и его эпическими </a:t>
            </a:r>
            <a:r>
              <a:rPr lang="ru-RU" dirty="0" smtClean="0">
                <a:latin typeface="Book Antiqua" panose="02040602050305030304" pitchFamily="18" charset="0"/>
              </a:rPr>
              <a:t>жанрами</a:t>
            </a:r>
            <a:endParaRPr lang="ru-RU" dirty="0">
              <a:latin typeface="Book Antiqua" panose="0204060205030503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0298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Характеристика стиля </a:t>
            </a:r>
            <a:r>
              <a:rPr lang="ru-RU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летописи</a:t>
            </a:r>
            <a:endParaRPr lang="cs-CZ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az-Cyrl-AZ" sz="3800" b="1" i="1" dirty="0">
                <a:latin typeface="Book Antiqua" panose="02040602050305030304" pitchFamily="18" charset="0"/>
              </a:rPr>
              <a:t>Повесть временных </a:t>
            </a:r>
            <a:r>
              <a:rPr lang="az-Cyrl-AZ" sz="3800" b="1" i="1" dirty="0" smtClean="0">
                <a:latin typeface="Book Antiqua" panose="02040602050305030304" pitchFamily="18" charset="0"/>
              </a:rPr>
              <a:t>лет</a:t>
            </a:r>
            <a:r>
              <a:rPr lang="cs-CZ" sz="3800" b="1" i="1" dirty="0" smtClean="0">
                <a:latin typeface="Book Antiqua" panose="02040602050305030304" pitchFamily="18" charset="0"/>
              </a:rPr>
              <a:t> </a:t>
            </a:r>
            <a:r>
              <a:rPr lang="cs-CZ" sz="3800" dirty="0" smtClean="0">
                <a:latin typeface="Book Antiqua" panose="02040602050305030304" pitchFamily="18" charset="0"/>
              </a:rPr>
              <a:t>= </a:t>
            </a:r>
            <a:r>
              <a:rPr lang="ru-RU" sz="3800" i="1" dirty="0">
                <a:latin typeface="Book Antiqua" panose="02040602050305030304" pitchFamily="18" charset="0"/>
              </a:rPr>
              <a:t>л</a:t>
            </a:r>
            <a:r>
              <a:rPr lang="az-Cyrl-AZ" sz="3800" i="1" dirty="0" smtClean="0">
                <a:latin typeface="Book Antiqua" panose="02040602050305030304" pitchFamily="18" charset="0"/>
              </a:rPr>
              <a:t>етопись </a:t>
            </a:r>
            <a:r>
              <a:rPr lang="cs-CZ" sz="3800" dirty="0">
                <a:latin typeface="Book Antiqua" panose="02040602050305030304" pitchFamily="18" charset="0"/>
              </a:rPr>
              <a:t>(! x </a:t>
            </a:r>
            <a:r>
              <a:rPr lang="az-Cyrl-AZ" sz="3800" dirty="0">
                <a:latin typeface="Book Antiqua" panose="02040602050305030304" pitchFamily="18" charset="0"/>
              </a:rPr>
              <a:t>п</a:t>
            </a:r>
            <a:r>
              <a:rPr lang="az-Cyrl-AZ" sz="3800" dirty="0" smtClean="0">
                <a:latin typeface="Book Antiqua" panose="02040602050305030304" pitchFamily="18" charset="0"/>
              </a:rPr>
              <a:t>овесть </a:t>
            </a:r>
            <a:r>
              <a:rPr lang="cs-CZ" sz="3800" dirty="0" smtClean="0">
                <a:latin typeface="Book Antiqua" panose="0204060205030503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800" dirty="0">
                <a:latin typeface="Book Antiqua" panose="02040602050305030304" pitchFamily="18" charset="0"/>
              </a:rPr>
              <a:t>Наличие в П</a:t>
            </a:r>
            <a:r>
              <a:rPr lang="ru-RU" sz="3800" dirty="0" smtClean="0">
                <a:latin typeface="Book Antiqua" panose="02040602050305030304" pitchFamily="18" charset="0"/>
              </a:rPr>
              <a:t>овести </a:t>
            </a:r>
            <a:r>
              <a:rPr lang="ru-RU" sz="3800" dirty="0">
                <a:latin typeface="Book Antiqua" panose="02040602050305030304" pitchFamily="18" charset="0"/>
              </a:rPr>
              <a:t>временных лет</a:t>
            </a:r>
            <a:r>
              <a:rPr lang="ru-RU" sz="3800" dirty="0" smtClean="0">
                <a:latin typeface="Book Antiqua" panose="02040602050305030304" pitchFamily="18" charset="0"/>
              </a:rPr>
              <a:t>:</a:t>
            </a:r>
            <a:endParaRPr lang="cs-CZ" sz="3800" dirty="0" smtClean="0">
              <a:latin typeface="Book Antiqua" panose="02040602050305030304" pitchFamily="18" charset="0"/>
            </a:endParaRPr>
          </a:p>
          <a:p>
            <a:r>
              <a:rPr lang="ru-RU" sz="3800" i="1" dirty="0" smtClean="0">
                <a:latin typeface="Book Antiqua" panose="02040602050305030304" pitchFamily="18" charset="0"/>
              </a:rPr>
              <a:t>эпического </a:t>
            </a:r>
            <a:r>
              <a:rPr lang="ru-RU" sz="3800" i="1" dirty="0">
                <a:latin typeface="Book Antiqua" panose="02040602050305030304" pitchFamily="18" charset="0"/>
              </a:rPr>
              <a:t>повествовательного </a:t>
            </a:r>
            <a:r>
              <a:rPr lang="ru-RU" sz="3800" dirty="0" smtClean="0">
                <a:latin typeface="Book Antiqua" panose="02040602050305030304" pitchFamily="18" charset="0"/>
              </a:rPr>
              <a:t>стиля</a:t>
            </a:r>
            <a:endParaRPr lang="ru-RU" sz="3800" dirty="0">
              <a:latin typeface="Book Antiqua" panose="02040602050305030304" pitchFamily="18" charset="0"/>
            </a:endParaRPr>
          </a:p>
          <a:p>
            <a:r>
              <a:rPr lang="ru-RU" sz="3800" dirty="0" smtClean="0">
                <a:latin typeface="Book Antiqua" panose="02040602050305030304" pitchFamily="18" charset="0"/>
              </a:rPr>
              <a:t>стиля </a:t>
            </a:r>
            <a:r>
              <a:rPr lang="ru-RU" sz="3800" i="1" dirty="0" smtClean="0">
                <a:latin typeface="Book Antiqua" panose="02040602050305030304" pitchFamily="18" charset="0"/>
              </a:rPr>
              <a:t>историко-документального</a:t>
            </a:r>
          </a:p>
          <a:p>
            <a:r>
              <a:rPr lang="ru-RU" sz="3800" dirty="0" smtClean="0">
                <a:latin typeface="Book Antiqua" panose="02040602050305030304" pitchFamily="18" charset="0"/>
              </a:rPr>
              <a:t>стиля </a:t>
            </a:r>
            <a:r>
              <a:rPr lang="ru-RU" sz="3800" i="1" dirty="0" smtClean="0">
                <a:latin typeface="Book Antiqua" panose="02040602050305030304" pitchFamily="18" charset="0"/>
              </a:rPr>
              <a:t>агиографического</a:t>
            </a:r>
            <a:endParaRPr lang="cs-CZ" sz="3800" i="1" dirty="0" smtClean="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b="1" i="1" dirty="0" smtClean="0">
                <a:latin typeface="Book Antiqua" panose="02040602050305030304" pitchFamily="18" charset="0"/>
              </a:rPr>
              <a:t>Жанр </a:t>
            </a:r>
            <a:r>
              <a:rPr lang="ru-RU" b="1" i="1" dirty="0">
                <a:latin typeface="Book Antiqua" panose="02040602050305030304" pitchFamily="18" charset="0"/>
              </a:rPr>
              <a:t>воинской повести </a:t>
            </a:r>
            <a:r>
              <a:rPr lang="ru-RU" b="1" dirty="0">
                <a:latin typeface="Book Antiqua" panose="02040602050305030304" pitchFamily="18" charset="0"/>
              </a:rPr>
              <a:t>в </a:t>
            </a:r>
            <a:r>
              <a:rPr lang="ru-RU" b="1" dirty="0" smtClean="0">
                <a:latin typeface="Book Antiqua" panose="02040602050305030304" pitchFamily="18" charset="0"/>
              </a:rPr>
              <a:t>Повести </a:t>
            </a:r>
            <a:r>
              <a:rPr lang="ru-RU" b="1" dirty="0">
                <a:latin typeface="Book Antiqua" panose="02040602050305030304" pitchFamily="18" charset="0"/>
              </a:rPr>
              <a:t>временных </a:t>
            </a:r>
            <a:r>
              <a:rPr lang="ru-RU" b="1" dirty="0" smtClean="0">
                <a:latin typeface="Book Antiqua" panose="02040602050305030304" pitchFamily="18" charset="0"/>
              </a:rPr>
              <a:t>лет</a:t>
            </a:r>
            <a:endParaRPr lang="ru-RU" b="1" dirty="0">
              <a:latin typeface="Book Antiqua" panose="02040602050305030304" pitchFamily="18" charset="0"/>
            </a:endParaRPr>
          </a:p>
          <a:p>
            <a:r>
              <a:rPr lang="ru-RU" dirty="0">
                <a:latin typeface="Book Antiqua" panose="02040602050305030304" pitchFamily="18" charset="0"/>
              </a:rPr>
              <a:t>Описания событий, связанных с </a:t>
            </a:r>
            <a:r>
              <a:rPr lang="ru-RU" i="1" dirty="0">
                <a:latin typeface="Book Antiqua" panose="02040602050305030304" pitchFamily="18" charset="0"/>
              </a:rPr>
              <a:t>военными походами князей</a:t>
            </a:r>
            <a:r>
              <a:rPr lang="ru-RU" dirty="0">
                <a:latin typeface="Book Antiqua" panose="02040602050305030304" pitchFamily="18" charset="0"/>
              </a:rPr>
              <a:t>, постепенно приобретают характер исторического документального сказания, свидетельствующего о формировании </a:t>
            </a:r>
            <a:r>
              <a:rPr lang="ru-RU" i="1" dirty="0">
                <a:latin typeface="Book Antiqua" panose="02040602050305030304" pitchFamily="18" charset="0"/>
              </a:rPr>
              <a:t>жанра воинской </a:t>
            </a:r>
            <a:r>
              <a:rPr lang="ru-RU" i="1" dirty="0" smtClean="0">
                <a:latin typeface="Book Antiqua" panose="02040602050305030304" pitchFamily="18" charset="0"/>
              </a:rPr>
              <a:t>повести</a:t>
            </a:r>
            <a:r>
              <a:rPr lang="cs-CZ" dirty="0" smtClean="0">
                <a:latin typeface="Book Antiqua" panose="02040602050305030304" pitchFamily="18" charset="0"/>
              </a:rPr>
              <a:t>, </a:t>
            </a:r>
            <a:r>
              <a:rPr lang="ru-RU" dirty="0">
                <a:latin typeface="Book Antiqua" panose="02040602050305030304" pitchFamily="18" charset="0"/>
              </a:rPr>
              <a:t>н</a:t>
            </a:r>
            <a:r>
              <a:rPr lang="ru-RU" dirty="0" smtClean="0">
                <a:latin typeface="Book Antiqua" panose="02040602050305030304" pitchFamily="18" charset="0"/>
              </a:rPr>
              <a:t>апр</a:t>
            </a:r>
            <a:r>
              <a:rPr lang="ru-RU" dirty="0">
                <a:latin typeface="Book Antiqua" panose="02040602050305030304" pitchFamily="18" charset="0"/>
              </a:rPr>
              <a:t>. детальные </a:t>
            </a:r>
            <a:r>
              <a:rPr lang="ru-RU" i="1" dirty="0">
                <a:latin typeface="Book Antiqua" panose="02040602050305030304" pitchFamily="18" charset="0"/>
              </a:rPr>
              <a:t>описания битв </a:t>
            </a:r>
            <a:r>
              <a:rPr lang="ru-RU" dirty="0">
                <a:latin typeface="Book Antiqua" panose="02040602050305030304" pitchFamily="18" charset="0"/>
              </a:rPr>
              <a:t>с кульминацией сюжетов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i="1" dirty="0">
                <a:latin typeface="Book Antiqua" panose="02040602050305030304" pitchFamily="18" charset="0"/>
              </a:rPr>
              <a:t>Элементы агиографического стиля </a:t>
            </a:r>
            <a:r>
              <a:rPr lang="ru-RU" b="1" dirty="0">
                <a:latin typeface="Book Antiqua" panose="02040602050305030304" pitchFamily="18" charset="0"/>
              </a:rPr>
              <a:t>в </a:t>
            </a:r>
            <a:r>
              <a:rPr lang="ru-RU" b="1" dirty="0" smtClean="0">
                <a:latin typeface="Book Antiqua" panose="02040602050305030304" pitchFamily="18" charset="0"/>
              </a:rPr>
              <a:t>Повести </a:t>
            </a:r>
            <a:r>
              <a:rPr lang="ru-RU" b="1" dirty="0">
                <a:latin typeface="Book Antiqua" panose="02040602050305030304" pitchFamily="18" charset="0"/>
              </a:rPr>
              <a:t>временных </a:t>
            </a:r>
            <a:r>
              <a:rPr lang="ru-RU" b="1" dirty="0" smtClean="0">
                <a:latin typeface="Book Antiqua" panose="02040602050305030304" pitchFamily="18" charset="0"/>
              </a:rPr>
              <a:t>лет</a:t>
            </a:r>
            <a:endParaRPr lang="ru-RU" b="1" dirty="0">
              <a:latin typeface="Book Antiqua" panose="02040602050305030304" pitchFamily="18" charset="0"/>
            </a:endParaRPr>
          </a:p>
          <a:p>
            <a:r>
              <a:rPr lang="ru-RU" dirty="0">
                <a:latin typeface="Book Antiqua" panose="02040602050305030304" pitchFamily="18" charset="0"/>
              </a:rPr>
              <a:t>Составители </a:t>
            </a:r>
            <a:r>
              <a:rPr lang="ru-RU" dirty="0" smtClean="0">
                <a:latin typeface="Book Antiqua" panose="02040602050305030304" pitchFamily="18" charset="0"/>
              </a:rPr>
              <a:t>Повести </a:t>
            </a:r>
            <a:r>
              <a:rPr lang="ru-RU" dirty="0">
                <a:latin typeface="Book Antiqua" panose="02040602050305030304" pitchFamily="18" charset="0"/>
              </a:rPr>
              <a:t>временных </a:t>
            </a:r>
            <a:r>
              <a:rPr lang="ru-RU" dirty="0" smtClean="0">
                <a:latin typeface="Book Antiqua" panose="02040602050305030304" pitchFamily="18" charset="0"/>
              </a:rPr>
              <a:t>лет </a:t>
            </a:r>
            <a:r>
              <a:rPr lang="ru-RU" dirty="0">
                <a:latin typeface="Book Antiqua" panose="02040602050305030304" pitchFamily="18" charset="0"/>
              </a:rPr>
              <a:t>включили в летопись и </a:t>
            </a:r>
            <a:r>
              <a:rPr lang="ru-RU" i="1" dirty="0">
                <a:latin typeface="Book Antiqua" panose="02040602050305030304" pitchFamily="18" charset="0"/>
              </a:rPr>
              <a:t>христианскую легенду</a:t>
            </a:r>
            <a:r>
              <a:rPr lang="ru-RU" dirty="0">
                <a:latin typeface="Book Antiqua" panose="02040602050305030304" pitchFamily="18" charset="0"/>
              </a:rPr>
              <a:t>, и </a:t>
            </a:r>
            <a:r>
              <a:rPr lang="ru-RU" i="1" dirty="0">
                <a:latin typeface="Book Antiqua" panose="02040602050305030304" pitchFamily="18" charset="0"/>
              </a:rPr>
              <a:t>мученическое житие</a:t>
            </a:r>
            <a:r>
              <a:rPr lang="ru-RU" dirty="0">
                <a:latin typeface="Book Antiqua" panose="02040602050305030304" pitchFamily="18" charset="0"/>
              </a:rPr>
              <a:t>, и </a:t>
            </a:r>
            <a:r>
              <a:rPr lang="ru-RU" i="1" dirty="0">
                <a:latin typeface="Book Antiqua" panose="02040602050305030304" pitchFamily="18" charset="0"/>
              </a:rPr>
              <a:t>сказание о основании монастыря</a:t>
            </a:r>
            <a:r>
              <a:rPr lang="ru-RU" dirty="0">
                <a:latin typeface="Book Antiqua" panose="02040602050305030304" pitchFamily="18" charset="0"/>
              </a:rPr>
              <a:t>, о </a:t>
            </a:r>
            <a:r>
              <a:rPr lang="ru-RU" i="1" dirty="0">
                <a:latin typeface="Book Antiqua" panose="02040602050305030304" pitchFamily="18" charset="0"/>
              </a:rPr>
              <a:t>кончине игуменов </a:t>
            </a:r>
            <a:r>
              <a:rPr lang="ru-RU" dirty="0">
                <a:latin typeface="Book Antiqua" panose="02040602050305030304" pitchFamily="18" charset="0"/>
              </a:rPr>
              <a:t>и т. </a:t>
            </a:r>
            <a:r>
              <a:rPr lang="ru-RU" dirty="0" smtClean="0">
                <a:latin typeface="Book Antiqua" panose="02040602050305030304" pitchFamily="18" charset="0"/>
              </a:rPr>
              <a:t>п.</a:t>
            </a:r>
            <a:r>
              <a:rPr lang="cs-CZ" dirty="0" smtClean="0">
                <a:latin typeface="Book Antiqua" panose="02040602050305030304" pitchFamily="18" charset="0"/>
              </a:rPr>
              <a:t>,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smtClean="0">
                <a:latin typeface="Book Antiqua" panose="02040602050305030304" pitchFamily="18" charset="0"/>
              </a:rPr>
              <a:t>нередко </a:t>
            </a:r>
            <a:r>
              <a:rPr lang="ru-RU" dirty="0">
                <a:latin typeface="Book Antiqua" panose="02040602050305030304" pitchFamily="18" charset="0"/>
              </a:rPr>
              <a:t>летописец прибегает к сравнению событий и исторических деятелей с </a:t>
            </a:r>
            <a:r>
              <a:rPr lang="ru-RU" i="1" dirty="0">
                <a:latin typeface="Book Antiqua" panose="02040602050305030304" pitchFamily="18" charset="0"/>
              </a:rPr>
              <a:t>библейскими событиями </a:t>
            </a:r>
            <a:r>
              <a:rPr lang="ru-RU" dirty="0">
                <a:latin typeface="Book Antiqua" panose="02040602050305030304" pitchFamily="18" charset="0"/>
              </a:rPr>
              <a:t>и </a:t>
            </a:r>
            <a:r>
              <a:rPr lang="ru-RU" dirty="0" smtClean="0">
                <a:latin typeface="Book Antiqua" panose="02040602050305030304" pitchFamily="18" charset="0"/>
              </a:rPr>
              <a:t>персонажами</a:t>
            </a:r>
            <a:endParaRPr lang="cs-CZ" dirty="0" smtClean="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Book Antiqua" panose="02040602050305030304" pitchFamily="18" charset="0"/>
              </a:rPr>
              <a:t>Разнородный </a:t>
            </a:r>
            <a:r>
              <a:rPr lang="ru-RU" dirty="0">
                <a:latin typeface="Book Antiqua" panose="02040602050305030304" pitchFamily="18" charset="0"/>
              </a:rPr>
              <a:t>в жанровом и стилистическом отношении материал объединён в летописи единой патриотической идеей, последовательным хронологическим </a:t>
            </a:r>
            <a:r>
              <a:rPr lang="ru-RU" dirty="0" smtClean="0">
                <a:latin typeface="Book Antiqua" panose="02040602050305030304" pitchFamily="18" charset="0"/>
              </a:rPr>
              <a:t>пр</a:t>
            </a:r>
            <a:r>
              <a:rPr lang="ru-RU" dirty="0">
                <a:latin typeface="Book Antiqua" panose="02040602050305030304" pitchFamily="18" charset="0"/>
              </a:rPr>
              <a:t>и</a:t>
            </a:r>
            <a:r>
              <a:rPr lang="ru-RU" dirty="0" smtClean="0">
                <a:latin typeface="Book Antiqua" panose="02040602050305030304" pitchFamily="18" charset="0"/>
              </a:rPr>
              <a:t>нципом </a:t>
            </a:r>
            <a:r>
              <a:rPr lang="ru-RU" dirty="0">
                <a:latin typeface="Book Antiqua" panose="02040602050305030304" pitchFamily="18" charset="0"/>
              </a:rPr>
              <a:t>изложения событий (хроникальный  сюжет), единой историко-философской и моральной </a:t>
            </a:r>
            <a:r>
              <a:rPr lang="ru-RU" dirty="0" smtClean="0">
                <a:latin typeface="Book Antiqua" panose="02040602050305030304" pitchFamily="18" charset="0"/>
              </a:rPr>
              <a:t>концепцией</a:t>
            </a:r>
            <a:endParaRPr lang="cs-CZ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089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z-Cyrl-AZ" sz="46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Язык Повести временных лет</a:t>
            </a:r>
            <a:endParaRPr lang="cs-CZ" sz="46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Book Antiqua" panose="02040602050305030304" pitchFamily="18" charset="0"/>
              </a:rPr>
              <a:t>Язык </a:t>
            </a:r>
            <a:r>
              <a:rPr lang="ru-RU" b="1" i="1" dirty="0" smtClean="0">
                <a:latin typeface="Book Antiqua" panose="02040602050305030304" pitchFamily="18" charset="0"/>
              </a:rPr>
              <a:t>Повести </a:t>
            </a:r>
            <a:r>
              <a:rPr lang="ru-RU" b="1" i="1" dirty="0">
                <a:latin typeface="Book Antiqua" panose="02040602050305030304" pitchFamily="18" charset="0"/>
              </a:rPr>
              <a:t>временных </a:t>
            </a:r>
            <a:r>
              <a:rPr lang="ru-RU" b="1" i="1" dirty="0" smtClean="0">
                <a:latin typeface="Book Antiqua" panose="02040602050305030304" pitchFamily="18" charset="0"/>
              </a:rPr>
              <a:t>лет </a:t>
            </a:r>
            <a:r>
              <a:rPr lang="ru-RU" dirty="0">
                <a:latin typeface="Book Antiqua" panose="02040602050305030304" pitchFamily="18" charset="0"/>
              </a:rPr>
              <a:t>широко отражает устную, </a:t>
            </a:r>
            <a:r>
              <a:rPr lang="ru-RU" i="1" dirty="0">
                <a:latin typeface="Book Antiqua" panose="02040602050305030304" pitchFamily="18" charset="0"/>
              </a:rPr>
              <a:t>разговорную речь </a:t>
            </a:r>
            <a:r>
              <a:rPr lang="ru-RU" dirty="0">
                <a:latin typeface="Book Antiqua" panose="02040602050305030304" pitchFamily="18" charset="0"/>
              </a:rPr>
              <a:t>своего </a:t>
            </a:r>
            <a:r>
              <a:rPr lang="ru-RU" dirty="0" smtClean="0">
                <a:latin typeface="Book Antiqua" panose="02040602050305030304" pitchFamily="18" charset="0"/>
              </a:rPr>
              <a:t>времени</a:t>
            </a:r>
            <a:endParaRPr lang="cs-CZ" dirty="0" smtClean="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Book Antiqua" panose="02040602050305030304" pitchFamily="18" charset="0"/>
              </a:rPr>
              <a:t>Существенное место в стиле </a:t>
            </a:r>
            <a:r>
              <a:rPr lang="ru-RU" dirty="0" smtClean="0">
                <a:latin typeface="Book Antiqua" panose="02040602050305030304" pitchFamily="18" charset="0"/>
              </a:rPr>
              <a:t>летописи </a:t>
            </a:r>
            <a:r>
              <a:rPr lang="ru-RU" dirty="0">
                <a:latin typeface="Book Antiqua" panose="02040602050305030304" pitchFamily="18" charset="0"/>
              </a:rPr>
              <a:t>занимает </a:t>
            </a:r>
            <a:r>
              <a:rPr lang="ru-RU" b="1" i="1" dirty="0">
                <a:latin typeface="Book Antiqua" panose="02040602050305030304" pitchFamily="18" charset="0"/>
              </a:rPr>
              <a:t>прямая речь </a:t>
            </a:r>
            <a:r>
              <a:rPr lang="ru-RU" dirty="0">
                <a:latin typeface="Book Antiqua" panose="02040602050305030304" pitchFamily="18" charset="0"/>
              </a:rPr>
              <a:t>исторических </a:t>
            </a:r>
            <a:r>
              <a:rPr lang="ru-RU" dirty="0" smtClean="0">
                <a:latin typeface="Book Antiqua" panose="02040602050305030304" pitchFamily="18" charset="0"/>
              </a:rPr>
              <a:t>лиц</a:t>
            </a:r>
            <a:endParaRPr lang="cs-CZ" dirty="0" smtClean="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Book Antiqua" panose="02040602050305030304" pitchFamily="18" charset="0"/>
              </a:rPr>
              <a:t>В летописи широко представлена </a:t>
            </a:r>
            <a:r>
              <a:rPr lang="ru-RU" b="1" i="1" dirty="0">
                <a:latin typeface="Book Antiqua" panose="02040602050305030304" pitchFamily="18" charset="0"/>
              </a:rPr>
              <a:t>специальная терминология</a:t>
            </a:r>
            <a:r>
              <a:rPr lang="ru-RU" dirty="0">
                <a:latin typeface="Book Antiqua" panose="02040602050305030304" pitchFamily="18" charset="0"/>
              </a:rPr>
              <a:t>: военная, охотничья, юридическая, </a:t>
            </a:r>
            <a:r>
              <a:rPr lang="ru-RU" dirty="0" smtClean="0">
                <a:latin typeface="Book Antiqua" panose="02040602050305030304" pitchFamily="18" charset="0"/>
              </a:rPr>
              <a:t>церковная</a:t>
            </a:r>
            <a:endParaRPr lang="cs-CZ" dirty="0" smtClean="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Book Antiqua" panose="02040602050305030304" pitchFamily="18" charset="0"/>
              </a:rPr>
              <a:t>Вырабатываются чёткие, выразительные, </a:t>
            </a:r>
            <a:r>
              <a:rPr lang="ru-RU" dirty="0" smtClean="0">
                <a:latin typeface="Book Antiqua" panose="02040602050305030304" pitchFamily="18" charset="0"/>
              </a:rPr>
              <a:t>образные </a:t>
            </a:r>
            <a:r>
              <a:rPr lang="ru-RU" b="1" i="1" dirty="0">
                <a:latin typeface="Book Antiqua" panose="02040602050305030304" pitchFamily="18" charset="0"/>
              </a:rPr>
              <a:t>фразеологические сочетания </a:t>
            </a:r>
            <a:r>
              <a:rPr lang="ru-RU" dirty="0">
                <a:latin typeface="Book Antiqua" panose="02040602050305030304" pitchFamily="18" charset="0"/>
              </a:rPr>
              <a:t>(напр. «</a:t>
            </a:r>
            <a:r>
              <a:rPr lang="ru-RU" i="1" dirty="0">
                <a:latin typeface="Book Antiqua" panose="02040602050305030304" pitchFamily="18" charset="0"/>
              </a:rPr>
              <a:t>утереть поту» </a:t>
            </a:r>
            <a:r>
              <a:rPr lang="ru-RU" dirty="0">
                <a:latin typeface="Book Antiqua" panose="02040602050305030304" pitchFamily="18" charset="0"/>
              </a:rPr>
              <a:t>- вернуться с победой, «</a:t>
            </a:r>
            <a:r>
              <a:rPr lang="ru-RU" i="1" dirty="0" smtClean="0">
                <a:latin typeface="Book Antiqua" panose="02040602050305030304" pitchFamily="18" charset="0"/>
              </a:rPr>
              <a:t>сесть </a:t>
            </a:r>
            <a:r>
              <a:rPr lang="ru-RU" i="1" dirty="0">
                <a:latin typeface="Book Antiqua" panose="02040602050305030304" pitchFamily="18" charset="0"/>
              </a:rPr>
              <a:t>на конь» </a:t>
            </a:r>
            <a:r>
              <a:rPr lang="ru-RU" dirty="0">
                <a:latin typeface="Book Antiqua" panose="02040602050305030304" pitchFamily="18" charset="0"/>
              </a:rPr>
              <a:t>- выступить в поход, «</a:t>
            </a:r>
            <a:r>
              <a:rPr lang="ru-RU" i="1" dirty="0" smtClean="0">
                <a:latin typeface="Book Antiqua" panose="02040602050305030304" pitchFamily="18" charset="0"/>
              </a:rPr>
              <a:t>взять </a:t>
            </a:r>
            <a:r>
              <a:rPr lang="ru-RU" i="1" dirty="0">
                <a:latin typeface="Book Antiqua" panose="02040602050305030304" pitchFamily="18" charset="0"/>
              </a:rPr>
              <a:t>град копьем» </a:t>
            </a:r>
            <a:r>
              <a:rPr lang="ru-RU" dirty="0">
                <a:latin typeface="Book Antiqua" panose="02040602050305030304" pitchFamily="18" charset="0"/>
              </a:rPr>
              <a:t>- захватить город приступом и т. п</a:t>
            </a:r>
            <a:r>
              <a:rPr lang="ru-RU" dirty="0" smtClean="0">
                <a:latin typeface="Book Antiqua" panose="02040602050305030304" pitchFamily="18" charset="0"/>
              </a:rPr>
              <a:t>.)</a:t>
            </a:r>
            <a:endParaRPr lang="cs-CZ" dirty="0" smtClean="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Book Antiqua" panose="02040602050305030304" pitchFamily="18" charset="0"/>
              </a:rPr>
              <a:t>Часто летописец использует </a:t>
            </a:r>
            <a:r>
              <a:rPr lang="ru-RU" i="1" dirty="0">
                <a:latin typeface="Book Antiqua" panose="02040602050305030304" pitchFamily="18" charset="0"/>
              </a:rPr>
              <a:t>народные </a:t>
            </a:r>
            <a:r>
              <a:rPr lang="ru-RU" b="1" i="1" dirty="0">
                <a:latin typeface="Book Antiqua" panose="02040602050305030304" pitchFamily="18" charset="0"/>
              </a:rPr>
              <a:t>пословицы, </a:t>
            </a:r>
            <a:r>
              <a:rPr lang="ru-RU" b="1" i="1" dirty="0" smtClean="0">
                <a:latin typeface="Book Antiqua" panose="02040602050305030304" pitchFamily="18" charset="0"/>
              </a:rPr>
              <a:t>поговорки</a:t>
            </a:r>
            <a:endParaRPr lang="cs-CZ" b="1" i="1" dirty="0" smtClean="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Book Antiqua" panose="02040602050305030304" pitchFamily="18" charset="0"/>
              </a:rPr>
              <a:t>Язык произведения характеризуется </a:t>
            </a:r>
            <a:r>
              <a:rPr lang="ru-RU" i="1" dirty="0">
                <a:latin typeface="Book Antiqua" panose="02040602050305030304" pitchFamily="18" charset="0"/>
              </a:rPr>
              <a:t>гибкостью</a:t>
            </a:r>
            <a:r>
              <a:rPr lang="ru-RU" dirty="0">
                <a:latin typeface="Book Antiqua" panose="02040602050305030304" pitchFamily="18" charset="0"/>
              </a:rPr>
              <a:t> и </a:t>
            </a:r>
            <a:r>
              <a:rPr lang="ru-RU" i="1" dirty="0">
                <a:latin typeface="Book Antiqua" panose="02040602050305030304" pitchFamily="18" charset="0"/>
              </a:rPr>
              <a:t>выразительностью</a:t>
            </a:r>
            <a:r>
              <a:rPr lang="ru-RU" dirty="0">
                <a:latin typeface="Book Antiqua" panose="02040602050305030304" pitchFamily="18" charset="0"/>
              </a:rPr>
              <a:t>, </a:t>
            </a:r>
            <a:r>
              <a:rPr lang="ru-RU" i="1" dirty="0">
                <a:latin typeface="Book Antiqua" panose="02040602050305030304" pitchFamily="18" charset="0"/>
              </a:rPr>
              <a:t>пестротой</a:t>
            </a:r>
            <a:r>
              <a:rPr lang="ru-RU" dirty="0">
                <a:latin typeface="Book Antiqua" panose="02040602050305030304" pitchFamily="18" charset="0"/>
              </a:rPr>
              <a:t> и </a:t>
            </a:r>
            <a:r>
              <a:rPr lang="ru-RU" i="1" dirty="0">
                <a:latin typeface="Book Antiqua" panose="02040602050305030304" pitchFamily="18" charset="0"/>
              </a:rPr>
              <a:t>разнообразием стилистических </a:t>
            </a:r>
            <a:r>
              <a:rPr lang="ru-RU" i="1" dirty="0" smtClean="0">
                <a:latin typeface="Book Antiqua" panose="02040602050305030304" pitchFamily="18" charset="0"/>
              </a:rPr>
              <a:t>средств</a:t>
            </a:r>
            <a:endParaRPr lang="cs-CZ" i="1" dirty="0" smtClean="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az-Cyrl-AZ" dirty="0">
                <a:latin typeface="Book Antiqua" panose="02040602050305030304" pitchFamily="18" charset="0"/>
              </a:rPr>
              <a:t>Язык </a:t>
            </a:r>
            <a:r>
              <a:rPr lang="az-Cyrl-AZ" i="1" dirty="0">
                <a:latin typeface="Book Antiqua" panose="02040602050305030304" pitchFamily="18" charset="0"/>
              </a:rPr>
              <a:t>ритмичен</a:t>
            </a:r>
            <a:r>
              <a:rPr lang="az-Cyrl-AZ" dirty="0">
                <a:latin typeface="Book Antiqua" panose="02040602050305030304" pitchFamily="18" charset="0"/>
              </a:rPr>
              <a:t> и </a:t>
            </a:r>
            <a:r>
              <a:rPr lang="az-Cyrl-AZ" i="1" dirty="0" smtClean="0">
                <a:latin typeface="Book Antiqua" panose="02040602050305030304" pitchFamily="18" charset="0"/>
              </a:rPr>
              <a:t>звучен</a:t>
            </a:r>
            <a:endParaRPr lang="cs-CZ" dirty="0" smtClean="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Book Antiqua" panose="02040602050305030304" pitchFamily="18" charset="0"/>
              </a:rPr>
              <a:t>Язык </a:t>
            </a:r>
            <a:r>
              <a:rPr lang="ru-RU" dirty="0" smtClean="0">
                <a:latin typeface="Book Antiqua" panose="02040602050305030304" pitchFamily="18" charset="0"/>
              </a:rPr>
              <a:t>Повести </a:t>
            </a:r>
            <a:r>
              <a:rPr lang="ru-RU" dirty="0">
                <a:latin typeface="Book Antiqua" panose="02040602050305030304" pitchFamily="18" charset="0"/>
              </a:rPr>
              <a:t>временных </a:t>
            </a:r>
            <a:r>
              <a:rPr lang="ru-RU" dirty="0" smtClean="0">
                <a:latin typeface="Book Antiqua" panose="02040602050305030304" pitchFamily="18" charset="0"/>
              </a:rPr>
              <a:t>лет </a:t>
            </a:r>
            <a:r>
              <a:rPr lang="ru-RU" dirty="0">
                <a:latin typeface="Book Antiqua" panose="02040602050305030304" pitchFamily="18" charset="0"/>
              </a:rPr>
              <a:t>свидетельствует о </a:t>
            </a:r>
            <a:r>
              <a:rPr lang="ru-RU" dirty="0" smtClean="0">
                <a:latin typeface="Book Antiqua" panose="02040602050305030304" pitchFamily="18" charset="0"/>
              </a:rPr>
              <a:t>необы</a:t>
            </a:r>
            <a:r>
              <a:rPr lang="ru-RU" dirty="0">
                <a:latin typeface="Book Antiqua" panose="02040602050305030304" pitchFamily="18" charset="0"/>
              </a:rPr>
              <a:t>ч</a:t>
            </a:r>
            <a:r>
              <a:rPr lang="ru-RU" dirty="0" smtClean="0">
                <a:latin typeface="Book Antiqua" panose="02040602050305030304" pitchFamily="18" charset="0"/>
              </a:rPr>
              <a:t>айно </a:t>
            </a:r>
            <a:r>
              <a:rPr lang="ru-RU" dirty="0">
                <a:latin typeface="Book Antiqua" panose="02040602050305030304" pitchFamily="18" charset="0"/>
              </a:rPr>
              <a:t>высоком уровне развития культуры устной и письменной речи на Руси в XI - XII вв</a:t>
            </a:r>
            <a:r>
              <a:rPr lang="ru-RU" dirty="0"/>
              <a:t>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9700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z-Cyrl-AZ" sz="4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Отрывки</a:t>
            </a:r>
            <a:endParaRPr lang="cs-CZ" sz="48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i="1" dirty="0" smtClean="0">
                <a:latin typeface="Book Antiqua" panose="02040602050305030304" pitchFamily="18" charset="0"/>
              </a:rPr>
              <a:t>«</a:t>
            </a:r>
            <a:r>
              <a:rPr lang="ru-RU" i="1" dirty="0" smtClean="0">
                <a:latin typeface="Book Antiqua" panose="02040602050305030304" pitchFamily="18" charset="0"/>
              </a:rPr>
              <a:t>Так </a:t>
            </a:r>
            <a:r>
              <a:rPr lang="ru-RU" i="1" dirty="0">
                <a:latin typeface="Book Antiqua" panose="02040602050305030304" pitchFamily="18" charset="0"/>
              </a:rPr>
              <a:t>же и эти славяне пришли и сели по Днепру и  назвались  полянами,  а другие - древлянами, потому что сели в лесах, а другие сели между Припятью и </a:t>
            </a:r>
            <a:r>
              <a:rPr lang="ru-RU" i="1" dirty="0" err="1">
                <a:latin typeface="Book Antiqua" panose="02040602050305030304" pitchFamily="18" charset="0"/>
              </a:rPr>
              <a:t>Двиною</a:t>
            </a:r>
            <a:r>
              <a:rPr lang="ru-RU" i="1" dirty="0">
                <a:latin typeface="Book Antiqua" panose="02040602050305030304" pitchFamily="18" charset="0"/>
              </a:rPr>
              <a:t> и назвались дреговичами, иные сели по Двине и  назвались  </a:t>
            </a:r>
            <a:r>
              <a:rPr lang="ru-RU" i="1" dirty="0" err="1">
                <a:latin typeface="Book Antiqua" panose="02040602050305030304" pitchFamily="18" charset="0"/>
              </a:rPr>
              <a:t>полочанами</a:t>
            </a:r>
            <a:r>
              <a:rPr lang="ru-RU" i="1" dirty="0">
                <a:latin typeface="Book Antiqua" panose="02040602050305030304" pitchFamily="18" charset="0"/>
              </a:rPr>
              <a:t>, по речке, впадающей в Двину, именуемой Полота, от нее и назвались  </a:t>
            </a:r>
            <a:r>
              <a:rPr lang="ru-RU" i="1" dirty="0" err="1">
                <a:latin typeface="Book Antiqua" panose="02040602050305030304" pitchFamily="18" charset="0"/>
              </a:rPr>
              <a:t>полочане</a:t>
            </a:r>
            <a:r>
              <a:rPr lang="ru-RU" i="1" dirty="0">
                <a:latin typeface="Book Antiqua" panose="02040602050305030304" pitchFamily="18" charset="0"/>
              </a:rPr>
              <a:t>. Те же славяне, которые сели около озера Ильменя, назывались своим  именем  - славянами, и построили город, и назвали его Новгородом.  А  другие  сели  по Десне, и по Сейму, и по  </a:t>
            </a:r>
            <a:r>
              <a:rPr lang="ru-RU" i="1" dirty="0" err="1">
                <a:latin typeface="Book Antiqua" panose="02040602050305030304" pitchFamily="18" charset="0"/>
              </a:rPr>
              <a:t>Суле</a:t>
            </a:r>
            <a:r>
              <a:rPr lang="ru-RU" i="1" dirty="0">
                <a:latin typeface="Book Antiqua" panose="02040602050305030304" pitchFamily="18" charset="0"/>
              </a:rPr>
              <a:t>, и  назвались  северянами.  И  так  разошелся славянский народ, а по его имени и грамота назвалась славянской</a:t>
            </a:r>
            <a:r>
              <a:rPr lang="ru-RU" i="1" dirty="0" smtClean="0">
                <a:latin typeface="Book Antiqua" panose="02040602050305030304" pitchFamily="18" charset="0"/>
              </a:rPr>
              <a:t>.</a:t>
            </a:r>
            <a:r>
              <a:rPr lang="ru-RU" b="1" i="1" dirty="0" smtClean="0">
                <a:latin typeface="Book Antiqua" panose="02040602050305030304" pitchFamily="18" charset="0"/>
              </a:rPr>
              <a:t>»</a:t>
            </a:r>
            <a:endParaRPr lang="cs-CZ" b="1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386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Cyrl-AZ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Отрывки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cs-CZ" b="1" i="1" dirty="0" smtClean="0"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r>
              <a:rPr lang="ru-RU" b="1" i="1" dirty="0" smtClean="0">
                <a:latin typeface="Book Antiqua" panose="02040602050305030304" pitchFamily="18" charset="0"/>
              </a:rPr>
              <a:t>«</a:t>
            </a:r>
            <a:r>
              <a:rPr lang="ru-RU" i="1" dirty="0" smtClean="0">
                <a:latin typeface="Book Antiqua" panose="02040602050305030304" pitchFamily="18" charset="0"/>
              </a:rPr>
              <a:t>Если </a:t>
            </a:r>
            <a:r>
              <a:rPr lang="ru-RU" i="1" dirty="0">
                <a:latin typeface="Book Antiqua" panose="02040602050305030304" pitchFamily="18" charset="0"/>
              </a:rPr>
              <a:t>ударит кто мечом или будет бить каким-либо другим орудием,  то  за тот удар или битье пусть даст 5 литр серебра по  закону  русскому;  если  же совершивший этот проступок неимущий, то пусть даст сколько может,  так,  что пусть снимет с себя и те самые одежды, в  которых  ходит,  а  об  оставшейся неуплаченной сумме пусть клянется по своей вере, что никто не  может  помочь ему, и пусть не взыскивается с него этот остаток</a:t>
            </a:r>
            <a:r>
              <a:rPr lang="ru-RU" i="1" dirty="0" smtClean="0">
                <a:latin typeface="Book Antiqua" panose="02040602050305030304" pitchFamily="18" charset="0"/>
              </a:rPr>
              <a:t>.</a:t>
            </a:r>
            <a:r>
              <a:rPr lang="ru-RU" b="1" i="1" dirty="0" smtClean="0">
                <a:latin typeface="Book Antiqua" panose="02040602050305030304" pitchFamily="18" charset="0"/>
              </a:rPr>
              <a:t>»</a:t>
            </a:r>
            <a:endParaRPr lang="cs-CZ" b="1" i="1" dirty="0"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endParaRPr lang="ru-RU" i="1" dirty="0">
              <a:latin typeface="Book Antiqua" panose="0204060205030503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4445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Cyrl-AZ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Отрывки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cs-CZ" b="1" i="1" dirty="0" smtClean="0"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r>
              <a:rPr lang="ru-RU" b="1" i="1" dirty="0" smtClean="0">
                <a:latin typeface="Book Antiqua" panose="02040602050305030304" pitchFamily="18" charset="0"/>
              </a:rPr>
              <a:t>«</a:t>
            </a:r>
            <a:r>
              <a:rPr lang="ru-RU" i="1" dirty="0" smtClean="0">
                <a:latin typeface="Book Antiqua" panose="02040602050305030304" pitchFamily="18" charset="0"/>
              </a:rPr>
              <a:t>Владимир </a:t>
            </a:r>
            <a:r>
              <a:rPr lang="ru-RU" i="1" dirty="0">
                <a:latin typeface="Book Antiqua" panose="02040602050305030304" pitchFamily="18" charset="0"/>
              </a:rPr>
              <a:t>был полон  любви:  любовь  имел  он  и  к  митрополитам,  и  к епископам, и к игуменам, особенно же любил монашеский чин и монахинь  любил, приходивших к нему кормил и поил, как мать детей  своих.  Когда  видел  кого шумным или в  каком  постыдном  положении,  не  осуждал  того,  но  ко  всем относился с любовью и всех утешал. Но вернемся к своему повествованию</a:t>
            </a:r>
            <a:r>
              <a:rPr lang="ru-RU" i="1" dirty="0" smtClean="0">
                <a:latin typeface="Book Antiqua" panose="02040602050305030304" pitchFamily="18" charset="0"/>
              </a:rPr>
              <a:t>.</a:t>
            </a:r>
            <a:r>
              <a:rPr lang="ru-RU" b="1" i="1" dirty="0" smtClean="0">
                <a:latin typeface="Book Antiqua" panose="02040602050305030304" pitchFamily="18" charset="0"/>
              </a:rPr>
              <a:t>»</a:t>
            </a:r>
            <a:endParaRPr lang="cs-CZ" b="1" i="1" dirty="0"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endParaRPr lang="cs-CZ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151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z-Cyrl-AZ" sz="4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Значение Повести временных лет</a:t>
            </a:r>
            <a:endParaRPr lang="cs-CZ" sz="48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i="1" dirty="0">
                <a:latin typeface="Book Antiqua" panose="02040602050305030304" pitchFamily="18" charset="0"/>
              </a:rPr>
              <a:t>Повесть временных лет </a:t>
            </a:r>
            <a:r>
              <a:rPr lang="ru-RU" dirty="0">
                <a:latin typeface="Book Antiqua" panose="02040602050305030304" pitchFamily="18" charset="0"/>
              </a:rPr>
              <a:t>сыграла важную </a:t>
            </a:r>
            <a:r>
              <a:rPr lang="ru-RU" i="1" dirty="0">
                <a:latin typeface="Book Antiqua" panose="02040602050305030304" pitchFamily="18" charset="0"/>
              </a:rPr>
              <a:t>роль в развитии областных летописей и в создании общерусских летописных </a:t>
            </a:r>
            <a:r>
              <a:rPr lang="ru-RU" i="1" dirty="0" smtClean="0">
                <a:latin typeface="Book Antiqua" panose="02040602050305030304" pitchFamily="18" charset="0"/>
              </a:rPr>
              <a:t>сводо</a:t>
            </a:r>
            <a:r>
              <a:rPr lang="ru-RU" i="1" dirty="0">
                <a:latin typeface="Book Antiqua" panose="02040602050305030304" pitchFamily="18" charset="0"/>
              </a:rPr>
              <a:t>в</a:t>
            </a:r>
            <a:r>
              <a:rPr lang="ru-RU" i="1" dirty="0" smtClean="0">
                <a:latin typeface="Book Antiqua" panose="02040602050305030304" pitchFamily="18" charset="0"/>
              </a:rPr>
              <a:t> </a:t>
            </a:r>
            <a:r>
              <a:rPr lang="ru-RU" dirty="0">
                <a:latin typeface="Book Antiqua" panose="02040602050305030304" pitchFamily="18" charset="0"/>
              </a:rPr>
              <a:t>XV - XVI вв. (она неизменно включалась в состав этих летописей, открывая собой историю Новгорода, Твери, Пскова, Москвы и Московского </a:t>
            </a:r>
            <a:r>
              <a:rPr lang="ru-RU" dirty="0" smtClean="0">
                <a:latin typeface="Book Antiqua" panose="02040602050305030304" pitchFamily="18" charset="0"/>
              </a:rPr>
              <a:t>государства)</a:t>
            </a:r>
            <a:endParaRPr lang="ru-RU" dirty="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b="1" i="1" dirty="0">
                <a:latin typeface="Book Antiqua" panose="02040602050305030304" pitchFamily="18" charset="0"/>
              </a:rPr>
              <a:t>Повесть временных лет </a:t>
            </a:r>
            <a:r>
              <a:rPr lang="ru-RU" dirty="0">
                <a:latin typeface="Book Antiqua" panose="02040602050305030304" pitchFamily="18" charset="0"/>
              </a:rPr>
              <a:t>дала древнерусским писателям </a:t>
            </a:r>
            <a:r>
              <a:rPr lang="ru-RU" i="1" dirty="0">
                <a:latin typeface="Book Antiqua" panose="02040602050305030304" pitchFamily="18" charset="0"/>
              </a:rPr>
              <a:t>образец литературного языка</a:t>
            </a:r>
            <a:r>
              <a:rPr lang="ru-RU" dirty="0">
                <a:latin typeface="Book Antiqua" panose="02040602050305030304" pitchFamily="18" charset="0"/>
              </a:rPr>
              <a:t>, раскрыла возможности использования исконно русской разговорной речи и т .п.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Book Antiqua" panose="02040602050305030304" pitchFamily="18" charset="0"/>
              </a:rPr>
              <a:t>В наши дни летопись </a:t>
            </a:r>
            <a:r>
              <a:rPr lang="ru-RU" i="1" dirty="0">
                <a:latin typeface="Book Antiqua" panose="02040602050305030304" pitchFamily="18" charset="0"/>
              </a:rPr>
              <a:t>не потеряла своего большого </a:t>
            </a:r>
            <a:r>
              <a:rPr lang="ru-RU" dirty="0">
                <a:latin typeface="Book Antiqua" panose="02040602050305030304" pitchFamily="18" charset="0"/>
              </a:rPr>
              <a:t>не только историко-познавательного, но и воспитательного </a:t>
            </a:r>
            <a:r>
              <a:rPr lang="ru-RU" i="1" dirty="0">
                <a:latin typeface="Book Antiqua" panose="02040602050305030304" pitchFamily="18" charset="0"/>
              </a:rPr>
              <a:t>значения</a:t>
            </a:r>
            <a:r>
              <a:rPr lang="ru-RU" dirty="0">
                <a:latin typeface="Book Antiqua" panose="02040602050305030304" pitchFamily="18" charset="0"/>
              </a:rPr>
              <a:t>, она продолжает служить воспитанию благородных патриотических чувств, учит глубокому уважению к </a:t>
            </a:r>
            <a:r>
              <a:rPr lang="ru-RU" dirty="0" smtClean="0">
                <a:latin typeface="Book Antiqua" panose="02040602050305030304" pitchFamily="18" charset="0"/>
              </a:rPr>
              <a:t>славному </a:t>
            </a:r>
            <a:r>
              <a:rPr lang="ru-RU" dirty="0">
                <a:latin typeface="Book Antiqua" panose="02040602050305030304" pitchFamily="18" charset="0"/>
              </a:rPr>
              <a:t>историческому прошлому </a:t>
            </a:r>
            <a:r>
              <a:rPr lang="ru-RU" dirty="0" smtClean="0">
                <a:latin typeface="Book Antiqua" panose="02040602050305030304" pitchFamily="18" charset="0"/>
              </a:rPr>
              <a:t>Руси</a:t>
            </a:r>
            <a:endParaRPr lang="cs-CZ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201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z-Cyrl-AZ" sz="4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Переводы на чешский язык</a:t>
            </a:r>
            <a:endParaRPr lang="cs-CZ" sz="48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cs-CZ" sz="3200" b="1" i="1" dirty="0" smtClean="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3200" b="1" i="1" dirty="0" smtClean="0">
                <a:latin typeface="Book Antiqua" panose="02040602050305030304" pitchFamily="18" charset="0"/>
              </a:rPr>
              <a:t>Повесть </a:t>
            </a:r>
            <a:r>
              <a:rPr lang="ru-RU" sz="3200" b="1" i="1" dirty="0">
                <a:latin typeface="Book Antiqua" panose="02040602050305030304" pitchFamily="18" charset="0"/>
              </a:rPr>
              <a:t>временных лет </a:t>
            </a:r>
            <a:r>
              <a:rPr lang="ru-RU" sz="3200" dirty="0">
                <a:latin typeface="Book Antiqua" panose="02040602050305030304" pitchFamily="18" charset="0"/>
              </a:rPr>
              <a:t>перевёл на чешский язык в 1867 году </a:t>
            </a:r>
            <a:r>
              <a:rPr lang="ru-RU" sz="3200" b="1" i="1" dirty="0">
                <a:latin typeface="Book Antiqua" panose="02040602050305030304" pitchFamily="18" charset="0"/>
              </a:rPr>
              <a:t>К. Я. </a:t>
            </a:r>
            <a:r>
              <a:rPr lang="ru-RU" sz="3200" b="1" i="1" dirty="0" err="1">
                <a:latin typeface="Book Antiqua" panose="02040602050305030304" pitchFamily="18" charset="0"/>
              </a:rPr>
              <a:t>Эрбен</a:t>
            </a:r>
            <a:r>
              <a:rPr lang="ru-RU" sz="3200" b="1" i="1" dirty="0">
                <a:latin typeface="Book Antiqua" panose="02040602050305030304" pitchFamily="18" charset="0"/>
              </a:rPr>
              <a:t> </a:t>
            </a:r>
            <a:r>
              <a:rPr lang="ru-RU" sz="3200" dirty="0">
                <a:latin typeface="Book Antiqua" panose="02040602050305030304" pitchFamily="18" charset="0"/>
              </a:rPr>
              <a:t>под названием </a:t>
            </a:r>
            <a:r>
              <a:rPr lang="ru-RU" sz="3200" b="1" i="1" dirty="0" err="1" smtClean="0">
                <a:latin typeface="Book Antiqua" panose="02040602050305030304" pitchFamily="18" charset="0"/>
              </a:rPr>
              <a:t>Nestorův</a:t>
            </a:r>
            <a:r>
              <a:rPr lang="ru-RU" sz="3200" b="1" i="1" dirty="0" smtClean="0">
                <a:latin typeface="Book Antiqua" panose="02040602050305030304" pitchFamily="18" charset="0"/>
              </a:rPr>
              <a:t> </a:t>
            </a:r>
            <a:r>
              <a:rPr lang="ru-RU" sz="3200" b="1" i="1" dirty="0" err="1">
                <a:latin typeface="Book Antiqua" panose="02040602050305030304" pitchFamily="18" charset="0"/>
              </a:rPr>
              <a:t>letopis</a:t>
            </a:r>
            <a:r>
              <a:rPr lang="ru-RU" sz="3200" b="1" i="1" dirty="0">
                <a:latin typeface="Book Antiqua" panose="02040602050305030304" pitchFamily="18" charset="0"/>
              </a:rPr>
              <a:t> </a:t>
            </a:r>
            <a:r>
              <a:rPr lang="ru-RU" sz="3200" b="1" i="1" dirty="0" err="1" smtClean="0">
                <a:latin typeface="Book Antiqua" panose="02040602050305030304" pitchFamily="18" charset="0"/>
              </a:rPr>
              <a:t>ruský</a:t>
            </a:r>
            <a:endParaRPr lang="cs-CZ" sz="3200" b="1" i="1" dirty="0" smtClean="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cs-CZ" sz="3200" b="1" i="1" dirty="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cs-CZ" sz="3200" b="1" i="1" dirty="0" smtClean="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cs-CZ" sz="3200" b="1" i="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cs-CZ" sz="1200" b="1" i="1" dirty="0" smtClean="0">
                <a:latin typeface="Book Antiqua" panose="02040602050305030304" pitchFamily="18" charset="0"/>
              </a:rPr>
              <a:t>                                                                  </a:t>
            </a:r>
          </a:p>
          <a:p>
            <a:pPr marL="0" indent="0">
              <a:buNone/>
            </a:pPr>
            <a:r>
              <a:rPr lang="cs-CZ" sz="1200" i="1" dirty="0">
                <a:latin typeface="Book Antiqua" panose="02040602050305030304" pitchFamily="18" charset="0"/>
              </a:rPr>
              <a:t> </a:t>
            </a:r>
            <a:r>
              <a:rPr lang="cs-CZ" sz="1200" i="1" dirty="0" smtClean="0">
                <a:latin typeface="Book Antiqua" panose="0204060205030503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Nestorův letopis ruský</a:t>
            </a:r>
          </a:p>
          <a:p>
            <a:pPr>
              <a:buFont typeface="Wingdings" panose="05000000000000000000" pitchFamily="2" charset="2"/>
              <a:buChar char="v"/>
            </a:pPr>
            <a:endParaRPr lang="cs-CZ" sz="3200" b="1" i="1" dirty="0">
              <a:latin typeface="Book Antiqua" panose="02040602050305030304" pitchFamily="18" charset="0"/>
            </a:endParaRPr>
          </a:p>
        </p:txBody>
      </p:sp>
      <p:pic>
        <p:nvPicPr>
          <p:cNvPr id="4" name="Obrázek 3" descr="Obálk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416" y="3352800"/>
            <a:ext cx="1994263" cy="2481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0705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z-Cyrl-AZ" sz="4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Повесть временных лет</a:t>
            </a:r>
            <a:endParaRPr lang="cs-CZ" sz="48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i="1" dirty="0">
                <a:latin typeface="Book Antiqua" panose="02040602050305030304" pitchFamily="18" charset="0"/>
              </a:rPr>
              <a:t>Повесть временных лет </a:t>
            </a:r>
            <a:r>
              <a:rPr lang="ru-RU" dirty="0">
                <a:latin typeface="Book Antiqua" panose="02040602050305030304" pitchFamily="18" charset="0"/>
              </a:rPr>
              <a:t>– это выдающийся историко-публицистический и литературный памятник, отразивший </a:t>
            </a:r>
            <a:r>
              <a:rPr lang="ru-RU" i="1" dirty="0">
                <a:latin typeface="Book Antiqua" panose="02040602050305030304" pitchFamily="18" charset="0"/>
              </a:rPr>
              <a:t>становление древнерусского государства</a:t>
            </a:r>
            <a:r>
              <a:rPr lang="ru-RU" dirty="0">
                <a:latin typeface="Book Antiqua" panose="02040602050305030304" pitchFamily="18" charset="0"/>
              </a:rPr>
              <a:t>, а также его политический и культурный </a:t>
            </a:r>
            <a:r>
              <a:rPr lang="ru-RU" dirty="0" smtClean="0">
                <a:latin typeface="Book Antiqua" panose="02040602050305030304" pitchFamily="18" charset="0"/>
              </a:rPr>
              <a:t>расцвет</a:t>
            </a:r>
            <a:endParaRPr lang="cs-CZ" dirty="0" smtClean="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Book Antiqua" panose="02040602050305030304" pitchFamily="18" charset="0"/>
              </a:rPr>
              <a:t>Повесть представляет собой </a:t>
            </a:r>
            <a:r>
              <a:rPr lang="ru-RU" i="1" dirty="0">
                <a:latin typeface="Book Antiqua" panose="02040602050305030304" pitchFamily="18" charset="0"/>
              </a:rPr>
              <a:t>крупное сочинение</a:t>
            </a:r>
            <a:r>
              <a:rPr lang="ru-RU" dirty="0">
                <a:latin typeface="Book Antiqua" panose="02040602050305030304" pitchFamily="18" charset="0"/>
              </a:rPr>
              <a:t>, которое описывает события, происходящие на Руси </a:t>
            </a:r>
            <a:r>
              <a:rPr lang="ru-RU" i="1" dirty="0">
                <a:latin typeface="Book Antiqua" panose="02040602050305030304" pitchFamily="18" charset="0"/>
              </a:rPr>
              <a:t>начиная </a:t>
            </a:r>
            <a:r>
              <a:rPr lang="ru-RU" i="1" dirty="0" smtClean="0">
                <a:latin typeface="Book Antiqua" panose="02040602050305030304" pitchFamily="18" charset="0"/>
              </a:rPr>
              <a:t>с прихода первых славян </a:t>
            </a:r>
            <a:r>
              <a:rPr lang="ru-RU" dirty="0" smtClean="0">
                <a:latin typeface="Book Antiqua" panose="02040602050305030304" pitchFamily="18" charset="0"/>
              </a:rPr>
              <a:t>и </a:t>
            </a:r>
            <a:r>
              <a:rPr lang="ru-RU" i="1" dirty="0">
                <a:latin typeface="Book Antiqua" panose="02040602050305030304" pitchFamily="18" charset="0"/>
              </a:rPr>
              <a:t>заканчивая 12 </a:t>
            </a:r>
            <a:r>
              <a:rPr lang="ru-RU" i="1" dirty="0" smtClean="0">
                <a:latin typeface="Book Antiqua" panose="02040602050305030304" pitchFamily="18" charset="0"/>
              </a:rPr>
              <a:t>веком</a:t>
            </a:r>
            <a:endParaRPr lang="cs-CZ" i="1" dirty="0" smtClean="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cs-CZ" i="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cs-CZ" sz="1000" i="1" dirty="0" smtClean="0">
                <a:latin typeface="Book Antiqua" panose="02040602050305030304" pitchFamily="18" charset="0"/>
              </a:rPr>
              <a:t>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cs-CZ" sz="1000" i="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cs-CZ" sz="1000" i="1" dirty="0" smtClean="0">
                <a:latin typeface="Book Antiqua" panose="02040602050305030304" pitchFamily="18" charset="0"/>
              </a:rPr>
              <a:t>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cs-CZ" sz="1000" i="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cs-CZ" sz="1000" i="1" dirty="0" smtClean="0">
                <a:latin typeface="Book Antiqua" panose="02040602050305030304" pitchFamily="18" charset="0"/>
              </a:rPr>
              <a:t>                                                                                                         </a:t>
            </a:r>
            <a:r>
              <a:rPr lang="ru-RU" sz="1200" i="1" dirty="0" smtClean="0">
                <a:latin typeface="Book Antiqua" panose="02040602050305030304" pitchFamily="18" charset="0"/>
              </a:rPr>
              <a:t>Лист </a:t>
            </a:r>
            <a:r>
              <a:rPr lang="ru-RU" sz="1200" i="1" dirty="0">
                <a:latin typeface="Book Antiqua" panose="02040602050305030304" pitchFamily="18" charset="0"/>
              </a:rPr>
              <a:t>из Повести временных лет со сказанием о начале земли Русской</a:t>
            </a:r>
            <a:endParaRPr lang="cs-CZ" sz="1200" i="1" dirty="0">
              <a:latin typeface="Book Antiqua" panose="02040602050305030304" pitchFamily="18" charset="0"/>
            </a:endParaRPr>
          </a:p>
        </p:txBody>
      </p:sp>
      <p:pic>
        <p:nvPicPr>
          <p:cNvPr id="4" name="Obrázek 3" descr="Образование Древнерусской народности 5 - страница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096" y="4001294"/>
            <a:ext cx="2402704" cy="2125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157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4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C</a:t>
            </a:r>
            <a:r>
              <a:rPr lang="az-Cyrl-AZ" sz="4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писок использованной литературы</a:t>
            </a:r>
            <a:endParaRPr lang="cs-CZ" sz="48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cs-CZ" dirty="0">
                <a:latin typeface="Book Antiqua" panose="02040602050305030304" pitchFamily="18" charset="0"/>
              </a:rPr>
              <a:t>ERBEN, Karel Jaromír. </a:t>
            </a:r>
            <a:r>
              <a:rPr lang="cs-CZ" i="1" dirty="0">
                <a:latin typeface="Book Antiqua" panose="02040602050305030304" pitchFamily="18" charset="0"/>
              </a:rPr>
              <a:t>Nestorův letopis ruský</a:t>
            </a:r>
            <a:r>
              <a:rPr lang="cs-CZ" dirty="0">
                <a:latin typeface="Book Antiqua" panose="02040602050305030304" pitchFamily="18" charset="0"/>
              </a:rPr>
              <a:t>. V Praze: </a:t>
            </a:r>
            <a:r>
              <a:rPr lang="cs-CZ" dirty="0" err="1">
                <a:latin typeface="Book Antiqua" panose="02040602050305030304" pitchFamily="18" charset="0"/>
              </a:rPr>
              <a:t>Melantrich</a:t>
            </a:r>
            <a:r>
              <a:rPr lang="cs-CZ" dirty="0">
                <a:latin typeface="Book Antiqua" panose="02040602050305030304" pitchFamily="18" charset="0"/>
              </a:rPr>
              <a:t>, 1940, 360 s</a:t>
            </a:r>
            <a:r>
              <a:rPr lang="cs-CZ" dirty="0" smtClean="0">
                <a:latin typeface="Book Antiqua" panose="02040602050305030304" pitchFamily="18" charset="0"/>
              </a:rPr>
              <a:t>.</a:t>
            </a:r>
            <a:endParaRPr lang="cs-CZ" dirty="0">
              <a:latin typeface="Book Antiqua" panose="0204060205030503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dirty="0">
                <a:latin typeface="Book Antiqua" panose="02040602050305030304" pitchFamily="18" charset="0"/>
                <a:hlinkClick r:id="rId2"/>
              </a:rPr>
              <a:t>http://</a:t>
            </a:r>
            <a:r>
              <a:rPr lang="cs-CZ" dirty="0" smtClean="0">
                <a:latin typeface="Book Antiqua" panose="02040602050305030304" pitchFamily="18" charset="0"/>
                <a:hlinkClick r:id="rId2"/>
              </a:rPr>
              <a:t>lib.ru/HISTORY/RUSSIA/povest.txt</a:t>
            </a:r>
            <a:endParaRPr lang="ru-RU" dirty="0">
              <a:latin typeface="Book Antiqua" panose="0204060205030503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>
                <a:latin typeface="Book Antiqua" panose="02040602050305030304" pitchFamily="18" charset="0"/>
              </a:rPr>
              <a:t>КУСКОВ, Владимир Владимирович и Николай Иванович Прокофьев. </a:t>
            </a:r>
            <a:r>
              <a:rPr lang="ru-RU" i="1" dirty="0">
                <a:latin typeface="Book Antiqua" panose="02040602050305030304" pitchFamily="18" charset="0"/>
              </a:rPr>
              <a:t>История древнерусской литературы: пособие для студентов педагогических институтов по специальности Русский язык и литература в национальной школе</a:t>
            </a:r>
            <a:r>
              <a:rPr lang="ru-RU" dirty="0">
                <a:latin typeface="Book Antiqua" panose="02040602050305030304" pitchFamily="18" charset="0"/>
              </a:rPr>
              <a:t>. Ленинград: Просвещение, 1987, 286 с</a:t>
            </a:r>
            <a:r>
              <a:rPr lang="ru-RU" dirty="0" smtClean="0">
                <a:latin typeface="Book Antiqua" panose="02040602050305030304" pitchFamily="18" charset="0"/>
              </a:rPr>
              <a:t>.</a:t>
            </a:r>
            <a:endParaRPr lang="ru-RU" dirty="0">
              <a:latin typeface="Book Antiqua" panose="0204060205030503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>
                <a:latin typeface="Book Antiqua" panose="02040602050305030304" pitchFamily="18" charset="0"/>
              </a:rPr>
              <a:t>КУСКОВ, Владимир Владимирович. </a:t>
            </a:r>
            <a:r>
              <a:rPr lang="ru-RU" i="1" dirty="0">
                <a:latin typeface="Book Antiqua" panose="02040602050305030304" pitchFamily="18" charset="0"/>
              </a:rPr>
              <a:t>История древнерусской литературы: учебник для студентов филологического специального университета и специальности журналистика</a:t>
            </a:r>
            <a:r>
              <a:rPr lang="ru-RU" dirty="0">
                <a:latin typeface="Book Antiqua" panose="02040602050305030304" pitchFamily="18" charset="0"/>
              </a:rPr>
              <a:t>. 3. изд. Москва: Высшая школа, 1977, 246 с</a:t>
            </a:r>
            <a:r>
              <a:rPr lang="ru-RU" dirty="0" smtClean="0">
                <a:latin typeface="Book Antiqua" panose="02040602050305030304" pitchFamily="18" charset="0"/>
              </a:rPr>
              <a:t>.</a:t>
            </a:r>
            <a:endParaRPr lang="ru-RU" dirty="0">
              <a:latin typeface="Book Antiqua" panose="0204060205030503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>
                <a:latin typeface="Book Antiqua" panose="02040602050305030304" pitchFamily="18" charset="0"/>
              </a:rPr>
              <a:t>КУСКОВ, Владимир Владимирович</a:t>
            </a:r>
            <a:r>
              <a:rPr lang="ru-RU" i="1" dirty="0">
                <a:latin typeface="Book Antiqua" panose="02040602050305030304" pitchFamily="18" charset="0"/>
              </a:rPr>
              <a:t>. Пламенное слово: проза и </a:t>
            </a:r>
            <a:r>
              <a:rPr lang="ru-RU" i="1" dirty="0" smtClean="0">
                <a:latin typeface="Book Antiqua" panose="02040602050305030304" pitchFamily="18" charset="0"/>
              </a:rPr>
              <a:t>поэзия </a:t>
            </a:r>
            <a:r>
              <a:rPr lang="ru-RU" i="1" dirty="0">
                <a:latin typeface="Book Antiqua" panose="02040602050305030304" pitchFamily="18" charset="0"/>
              </a:rPr>
              <a:t>Древней Руси</a:t>
            </a:r>
            <a:r>
              <a:rPr lang="ru-RU" dirty="0">
                <a:latin typeface="Book Antiqua" panose="02040602050305030304" pitchFamily="18" charset="0"/>
              </a:rPr>
              <a:t>. Москва: Московский рабочий, 1978, 303 с</a:t>
            </a:r>
            <a:r>
              <a:rPr lang="ru-RU" dirty="0" smtClean="0">
                <a:latin typeface="Book Antiqua" panose="02040602050305030304" pitchFamily="18" charset="0"/>
              </a:rPr>
              <a:t>.</a:t>
            </a:r>
            <a:endParaRPr lang="cs-CZ" dirty="0" smtClean="0">
              <a:latin typeface="Book Antiqua" panose="0204060205030503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dirty="0">
                <a:latin typeface="Book Antiqua" panose="02040602050305030304" pitchFamily="18" charset="0"/>
              </a:rPr>
              <a:t>FOJTÍKOVÁ, Eva. </a:t>
            </a:r>
            <a:r>
              <a:rPr lang="cs-CZ" i="1" dirty="0">
                <a:latin typeface="Book Antiqua" panose="02040602050305030304" pitchFamily="18" charset="0"/>
              </a:rPr>
              <a:t>Staroruská čítanka: komentované texty ke studiu dějin starší ruské literatury a vývoje ruského </a:t>
            </a:r>
            <a:r>
              <a:rPr lang="cs-CZ" i="1" dirty="0" smtClean="0">
                <a:latin typeface="Book Antiqua" panose="02040602050305030304" pitchFamily="18" charset="0"/>
              </a:rPr>
              <a:t>jazyka: </a:t>
            </a:r>
            <a:r>
              <a:rPr lang="cs-CZ" i="1" dirty="0">
                <a:latin typeface="Book Antiqua" panose="02040602050305030304" pitchFamily="18" charset="0"/>
              </a:rPr>
              <a:t>celostátní vysokoškolská příručka pro stud</a:t>
            </a:r>
            <a:r>
              <a:rPr lang="cs-CZ" i="1" dirty="0" smtClean="0">
                <a:latin typeface="Book Antiqua" panose="02040602050305030304" pitchFamily="18" charset="0"/>
              </a:rPr>
              <a:t>. filozofických </a:t>
            </a:r>
            <a:r>
              <a:rPr lang="cs-CZ" i="1" dirty="0">
                <a:latin typeface="Book Antiqua" panose="02040602050305030304" pitchFamily="18" charset="0"/>
              </a:rPr>
              <a:t>a </a:t>
            </a:r>
            <a:r>
              <a:rPr lang="cs-CZ" i="1" dirty="0" smtClean="0">
                <a:latin typeface="Book Antiqua" panose="02040602050305030304" pitchFamily="18" charset="0"/>
              </a:rPr>
              <a:t>pedagogických </a:t>
            </a:r>
            <a:r>
              <a:rPr lang="cs-CZ" i="1" dirty="0">
                <a:latin typeface="Book Antiqua" panose="02040602050305030304" pitchFamily="18" charset="0"/>
              </a:rPr>
              <a:t>fakult</a:t>
            </a:r>
            <a:r>
              <a:rPr lang="cs-CZ" dirty="0">
                <a:latin typeface="Book Antiqua" panose="02040602050305030304" pitchFamily="18" charset="0"/>
              </a:rPr>
              <a:t> ... 1.vyd. Praha: Státní pedagogické nakladatelství, 1989, 607 s., ISBN 80-04-21709-5.</a:t>
            </a:r>
            <a:endParaRPr lang="cs-CZ" dirty="0" smtClean="0">
              <a:latin typeface="Book Antiqua" panose="0204060205030503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dirty="0">
                <a:latin typeface="Book Antiqua" panose="02040602050305030304" pitchFamily="18" charset="0"/>
              </a:rPr>
              <a:t>SOVÁKOVÁ, Jana a Vladimír FILIPOV. </a:t>
            </a:r>
            <a:r>
              <a:rPr lang="cs-CZ" i="1" dirty="0">
                <a:latin typeface="Book Antiqua" panose="02040602050305030304" pitchFamily="18" charset="0"/>
              </a:rPr>
              <a:t>Přehled ruské literatury: od Slova o pluku Igorově k postmodernismu</a:t>
            </a:r>
            <a:r>
              <a:rPr lang="cs-CZ" dirty="0">
                <a:latin typeface="Book Antiqua" panose="02040602050305030304" pitchFamily="18" charset="0"/>
              </a:rPr>
              <a:t>. 1. vyd. Plzeň: Fraus, 1999, 113 s. ISBN 8072380125</a:t>
            </a:r>
            <a:r>
              <a:rPr lang="cs-CZ" dirty="0" smtClean="0">
                <a:latin typeface="Book Antiqua" panose="0204060205030503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i="1" dirty="0">
                <a:latin typeface="Book Antiqua" panose="02040602050305030304" pitchFamily="18" charset="0"/>
              </a:rPr>
              <a:t>P</a:t>
            </a:r>
            <a:r>
              <a:rPr lang="cs-CZ" i="1" dirty="0" smtClean="0">
                <a:latin typeface="Book Antiqua" panose="02040602050305030304" pitchFamily="18" charset="0"/>
              </a:rPr>
              <a:t>ísemnictví </a:t>
            </a:r>
            <a:r>
              <a:rPr lang="cs-CZ" i="1" dirty="0">
                <a:latin typeface="Book Antiqua" panose="02040602050305030304" pitchFamily="18" charset="0"/>
              </a:rPr>
              <a:t>ruského středověku: od křtu Vladimíra Velikého po </a:t>
            </a:r>
            <a:r>
              <a:rPr lang="cs-CZ" i="1" dirty="0" err="1">
                <a:latin typeface="Book Antiqua" panose="02040602050305030304" pitchFamily="18" charset="0"/>
              </a:rPr>
              <a:t>Dmitrije</a:t>
            </a:r>
            <a:r>
              <a:rPr lang="cs-CZ" i="1" dirty="0">
                <a:latin typeface="Book Antiqua" panose="02040602050305030304" pitchFamily="18" charset="0"/>
              </a:rPr>
              <a:t> </a:t>
            </a:r>
            <a:r>
              <a:rPr lang="cs-CZ" i="1" dirty="0" smtClean="0">
                <a:latin typeface="Book Antiqua" panose="02040602050305030304" pitchFamily="18" charset="0"/>
              </a:rPr>
              <a:t>Donského: </a:t>
            </a:r>
            <a:r>
              <a:rPr lang="cs-CZ" i="1" dirty="0">
                <a:latin typeface="Book Antiqua" panose="02040602050305030304" pitchFamily="18" charset="0"/>
              </a:rPr>
              <a:t>výbor textů 11.-14. stol. </a:t>
            </a:r>
            <a:r>
              <a:rPr lang="cs-CZ" dirty="0">
                <a:latin typeface="Book Antiqua" panose="02040602050305030304" pitchFamily="18" charset="0"/>
              </a:rPr>
              <a:t>1. vyd. Praha: Vyšehrad, 364 s., ISBN 80-7021-016-8</a:t>
            </a:r>
            <a:r>
              <a:rPr lang="cs-CZ" dirty="0" smtClean="0">
                <a:latin typeface="Book Antiqua" panose="0204060205030503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3394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i="1" dirty="0">
                <a:solidFill>
                  <a:srgbClr val="FF0000"/>
                </a:solidFill>
                <a:latin typeface="Book Antiqua" panose="02040602050305030304" pitchFamily="18" charset="0"/>
              </a:rPr>
              <a:t>B</a:t>
            </a:r>
            <a:r>
              <a:rPr lang="az-Cyrl-AZ" sz="4800" i="1" dirty="0">
                <a:solidFill>
                  <a:srgbClr val="FF0000"/>
                </a:solidFill>
                <a:latin typeface="Book Antiqua" panose="02040602050305030304" pitchFamily="18" charset="0"/>
              </a:rPr>
              <a:t>идео</a:t>
            </a:r>
            <a:endParaRPr lang="cs-CZ" sz="4800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az-Cyrl-AZ" b="1" dirty="0">
                <a:latin typeface="Book Antiqua" panose="02040602050305030304" pitchFamily="18" charset="0"/>
              </a:rPr>
              <a:t>Ссылка</a:t>
            </a:r>
            <a:r>
              <a:rPr lang="az-Cyrl-AZ" dirty="0" smtClean="0">
                <a:latin typeface="Book Antiqua" panose="02040602050305030304" pitchFamily="18" charset="0"/>
              </a:rPr>
              <a:t>:</a:t>
            </a:r>
            <a:endParaRPr lang="cs-CZ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cs-CZ" dirty="0">
                <a:latin typeface="Book Antiqua" panose="02040602050305030304" pitchFamily="18" charset="0"/>
                <a:hlinkClick r:id="rId2"/>
              </a:rPr>
              <a:t>https://</a:t>
            </a:r>
            <a:r>
              <a:rPr lang="cs-CZ" dirty="0" smtClean="0">
                <a:latin typeface="Book Antiqua" panose="02040602050305030304" pitchFamily="18" charset="0"/>
                <a:hlinkClick r:id="rId2"/>
              </a:rPr>
              <a:t>www.youtube.com/watch?v=SbsJqAQqG3w&amp;list=PLd5wpXgGfqK8V3qJtwdsIN0SOvZXYiHMO&amp;index=1</a:t>
            </a:r>
            <a:endParaRPr lang="cs-CZ" dirty="0" smtClean="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cs-CZ" dirty="0" smtClean="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cs-CZ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cs-CZ" sz="1200" i="1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cs-CZ" sz="1200" i="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cs-CZ" sz="1200" i="1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cs-CZ" sz="1200" i="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cs-CZ" sz="1200" i="1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cs-CZ" sz="1200" i="1" dirty="0">
                <a:latin typeface="Book Antiqua" panose="02040602050305030304" pitchFamily="18" charset="0"/>
              </a:rPr>
              <a:t> </a:t>
            </a:r>
            <a:r>
              <a:rPr lang="cs-CZ" sz="1200" i="1" dirty="0" smtClean="0">
                <a:latin typeface="Book Antiqua" panose="02040602050305030304" pitchFamily="18" charset="0"/>
              </a:rPr>
              <a:t>                                                                                                                                                                                                       </a:t>
            </a:r>
            <a:r>
              <a:rPr lang="az-Cyrl-AZ" sz="1200" i="1" dirty="0" smtClean="0">
                <a:latin typeface="Book Antiqua" panose="02040602050305030304" pitchFamily="18" charset="0"/>
              </a:rPr>
              <a:t>Повесть </a:t>
            </a:r>
            <a:r>
              <a:rPr lang="az-Cyrl-AZ" sz="1200" i="1" dirty="0">
                <a:latin typeface="Book Antiqua" panose="02040602050305030304" pitchFamily="18" charset="0"/>
              </a:rPr>
              <a:t>временных лет - сериал</a:t>
            </a:r>
          </a:p>
        </p:txBody>
      </p:sp>
      <p:pic>
        <p:nvPicPr>
          <p:cNvPr id="10" name="Obrázek 9" descr="Повесть временных лет телепрограммы , программа передач - Вебург ТВ - Webur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296" y="3417820"/>
            <a:ext cx="2857500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7369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cs-CZ" sz="5400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72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Спасибо</a:t>
            </a:r>
            <a:r>
              <a:rPr lang="cs-CZ" sz="72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cs-CZ" sz="72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за</a:t>
            </a:r>
            <a:r>
              <a:rPr lang="cs-CZ" sz="72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cs-CZ" sz="72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внимание</a:t>
            </a:r>
            <a:r>
              <a:rPr lang="cs-CZ" sz="7200" dirty="0">
                <a:solidFill>
                  <a:srgbClr val="FF0000"/>
                </a:solidFill>
                <a:latin typeface="Book Antiqua" panose="02040602050305030304" pitchFamily="18" charset="0"/>
              </a:rPr>
              <a:t>! </a:t>
            </a:r>
            <a:r>
              <a:rPr lang="cs-CZ" sz="7200" dirty="0">
                <a:solidFill>
                  <a:srgbClr val="FF0000"/>
                </a:solidFill>
                <a:latin typeface="Book Antiqua" panose="02040602050305030304" pitchFamily="18" charset="0"/>
                <a:sym typeface="Wingdings" panose="05000000000000000000" pitchFamily="2" charset="2"/>
              </a:rPr>
              <a:t></a:t>
            </a:r>
            <a:endParaRPr lang="cs-CZ" sz="7200" dirty="0"/>
          </a:p>
        </p:txBody>
      </p:sp>
    </p:spTree>
    <p:extLst>
      <p:ext uri="{BB962C8B-B14F-4D97-AF65-F5344CB8AC3E}">
        <p14:creationId xmlns:p14="http://schemas.microsoft.com/office/powerpoint/2010/main" val="4006235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3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Названия</a:t>
            </a:r>
            <a:r>
              <a:rPr lang="cs-CZ" sz="53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cs-CZ" sz="5300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(</a:t>
            </a:r>
            <a:r>
              <a:rPr lang="az-Cyrl-AZ" sz="5300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в </a:t>
            </a:r>
            <a:r>
              <a:rPr lang="az-Cyrl-AZ" sz="5300" i="1" dirty="0">
                <a:solidFill>
                  <a:srgbClr val="FF0000"/>
                </a:solidFill>
                <a:latin typeface="Book Antiqua" panose="02040602050305030304" pitchFamily="18" charset="0"/>
              </a:rPr>
              <a:t>разных </a:t>
            </a:r>
            <a:r>
              <a:rPr lang="az-Cyrl-AZ" sz="5300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источниках</a:t>
            </a:r>
            <a:r>
              <a:rPr lang="cs-CZ" sz="5300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)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4000" i="1" dirty="0" smtClean="0">
                <a:latin typeface="Book Antiqua" panose="02040602050305030304" pitchFamily="18" charset="0"/>
              </a:rPr>
              <a:t>Повесть </a:t>
            </a:r>
            <a:r>
              <a:rPr lang="ru-RU" sz="4000" i="1" dirty="0">
                <a:latin typeface="Book Antiqua" panose="02040602050305030304" pitchFamily="18" charset="0"/>
              </a:rPr>
              <a:t>временных </a:t>
            </a:r>
            <a:r>
              <a:rPr lang="ru-RU" sz="4000" i="1" dirty="0" smtClean="0">
                <a:latin typeface="Book Antiqua" panose="02040602050305030304" pitchFamily="18" charset="0"/>
              </a:rPr>
              <a:t>лет</a:t>
            </a:r>
            <a:endParaRPr lang="cs-CZ" sz="4000" i="1" dirty="0" smtClean="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4000" i="1" dirty="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4000" i="1" dirty="0" smtClean="0">
                <a:latin typeface="Book Antiqua" panose="02040602050305030304" pitchFamily="18" charset="0"/>
              </a:rPr>
              <a:t>Первоначальная летопись</a:t>
            </a:r>
            <a:endParaRPr lang="cs-CZ" sz="4000" i="1" dirty="0" smtClean="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4000" i="1" dirty="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4000" i="1" dirty="0" err="1" smtClean="0">
                <a:latin typeface="Book Antiqua" panose="02040602050305030304" pitchFamily="18" charset="0"/>
              </a:rPr>
              <a:t>Несторова</a:t>
            </a:r>
            <a:r>
              <a:rPr lang="ru-RU" sz="4000" i="1" dirty="0" smtClean="0">
                <a:latin typeface="Book Antiqua" panose="02040602050305030304" pitchFamily="18" charset="0"/>
              </a:rPr>
              <a:t> летопись</a:t>
            </a:r>
            <a:endParaRPr lang="cs-CZ" sz="4000" i="1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ru-RU" sz="4000" i="1" dirty="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4000" i="1" dirty="0" smtClean="0">
                <a:latin typeface="Book Antiqua" panose="02040602050305030304" pitchFamily="18" charset="0"/>
              </a:rPr>
              <a:t>Начальная </a:t>
            </a:r>
            <a:r>
              <a:rPr lang="ru-RU" sz="4000" i="1" dirty="0">
                <a:latin typeface="Book Antiqua" panose="02040602050305030304" pitchFamily="18" charset="0"/>
              </a:rPr>
              <a:t>русская </a:t>
            </a:r>
            <a:r>
              <a:rPr lang="ru-RU" sz="4000" i="1" dirty="0" smtClean="0">
                <a:latin typeface="Book Antiqua" panose="02040602050305030304" pitchFamily="18" charset="0"/>
              </a:rPr>
              <a:t>летопись</a:t>
            </a:r>
            <a:r>
              <a:rPr lang="cs-CZ" sz="4000" i="1" dirty="0" smtClean="0">
                <a:latin typeface="Book Antiqua" panose="02040602050305030304" pitchFamily="18" charset="0"/>
              </a:rPr>
              <a:t>                </a:t>
            </a:r>
            <a:r>
              <a:rPr lang="az-Cyrl-AZ" sz="1200" i="1" dirty="0" smtClean="0">
                <a:latin typeface="Book Antiqua" panose="02040602050305030304" pitchFamily="18" charset="0"/>
              </a:rPr>
              <a:t>Повесть </a:t>
            </a:r>
            <a:r>
              <a:rPr lang="az-Cyrl-AZ" sz="1200" i="1" dirty="0">
                <a:latin typeface="Book Antiqua" panose="02040602050305030304" pitchFamily="18" charset="0"/>
              </a:rPr>
              <a:t>временных лет</a:t>
            </a:r>
            <a:r>
              <a:rPr lang="cs-CZ" sz="4000" i="1" dirty="0" smtClean="0">
                <a:latin typeface="Book Antiqua" panose="02040602050305030304" pitchFamily="18" charset="0"/>
              </a:rPr>
              <a:t>                  </a:t>
            </a:r>
            <a:endParaRPr lang="ru-RU" sz="4000" i="1" dirty="0">
              <a:latin typeface="Book Antiqua" panose="02040602050305030304" pitchFamily="18" charset="0"/>
            </a:endParaRPr>
          </a:p>
          <a:p>
            <a:endParaRPr lang="cs-CZ" dirty="0"/>
          </a:p>
        </p:txBody>
      </p:sp>
      <p:pic>
        <p:nvPicPr>
          <p:cNvPr id="4" name="Obrázek 3" descr="9 ноября - день преподобного Нестора Летописца Открытый класс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14" y="1908402"/>
            <a:ext cx="4223657" cy="3839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8411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Язык и автор Повести временных лет</a:t>
            </a:r>
            <a:endParaRPr lang="cs-CZ" sz="40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az-Cyrl-AZ" b="1" i="1" dirty="0">
                <a:latin typeface="Book Antiqua" panose="02040602050305030304" pitchFamily="18" charset="0"/>
              </a:rPr>
              <a:t>Язык оригинала</a:t>
            </a:r>
            <a:r>
              <a:rPr lang="az-Cyrl-AZ" b="1" dirty="0">
                <a:latin typeface="Book Antiqua" panose="02040602050305030304" pitchFamily="18" charset="0"/>
              </a:rPr>
              <a:t>: </a:t>
            </a:r>
            <a:r>
              <a:rPr lang="az-Cyrl-AZ" i="1" dirty="0" smtClean="0">
                <a:latin typeface="Book Antiqua" panose="02040602050305030304" pitchFamily="18" charset="0"/>
              </a:rPr>
              <a:t>древнерусский</a:t>
            </a:r>
            <a:endParaRPr lang="cs-CZ" i="1" dirty="0" smtClean="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b="1" i="1" dirty="0">
                <a:latin typeface="Book Antiqua" panose="02040602050305030304" pitchFamily="18" charset="0"/>
              </a:rPr>
              <a:t>Автор</a:t>
            </a:r>
            <a:r>
              <a:rPr lang="ru-RU" b="1" dirty="0">
                <a:latin typeface="Book Antiqua" panose="02040602050305030304" pitchFamily="18" charset="0"/>
              </a:rPr>
              <a:t>: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i="1" dirty="0">
                <a:latin typeface="Book Antiqua" panose="02040602050305030304" pitchFamily="18" charset="0"/>
              </a:rPr>
              <a:t>Нестор</a:t>
            </a:r>
            <a:r>
              <a:rPr lang="ru-RU" dirty="0">
                <a:latin typeface="Book Antiqua" panose="02040602050305030304" pitchFamily="18" charset="0"/>
              </a:rPr>
              <a:t>, другие авторы не </a:t>
            </a:r>
            <a:r>
              <a:rPr lang="ru-RU" dirty="0" smtClean="0">
                <a:latin typeface="Book Antiqua" panose="02040602050305030304" pitchFamily="18" charset="0"/>
              </a:rPr>
              <a:t>известны</a:t>
            </a:r>
            <a:endParaRPr lang="cs-CZ" dirty="0" smtClean="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b="1" i="1" dirty="0">
                <a:latin typeface="Book Antiqua" panose="02040602050305030304" pitchFamily="18" charset="0"/>
              </a:rPr>
              <a:t>Нестор Летописец </a:t>
            </a:r>
            <a:r>
              <a:rPr lang="ru-RU" dirty="0">
                <a:latin typeface="Book Antiqua" panose="02040602050305030304" pitchFamily="18" charset="0"/>
              </a:rPr>
              <a:t>(1056 - 1114) </a:t>
            </a:r>
          </a:p>
          <a:p>
            <a:r>
              <a:rPr lang="ru-RU" sz="2200" dirty="0" smtClean="0">
                <a:latin typeface="Book Antiqua" panose="02040602050305030304" pitchFamily="18" charset="0"/>
              </a:rPr>
              <a:t>древнерусский </a:t>
            </a:r>
            <a:r>
              <a:rPr lang="ru-RU" sz="2200" i="1" dirty="0">
                <a:latin typeface="Book Antiqua" panose="02040602050305030304" pitchFamily="18" charset="0"/>
              </a:rPr>
              <a:t>летописец</a:t>
            </a:r>
            <a:r>
              <a:rPr lang="ru-RU" sz="2200" dirty="0">
                <a:latin typeface="Book Antiqua" panose="02040602050305030304" pitchFamily="18" charset="0"/>
              </a:rPr>
              <a:t>, </a:t>
            </a:r>
            <a:endParaRPr lang="cs-CZ" sz="2200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cs-CZ" sz="2200" i="1" dirty="0">
                <a:latin typeface="Book Antiqua" panose="02040602050305030304" pitchFamily="18" charset="0"/>
              </a:rPr>
              <a:t> </a:t>
            </a:r>
            <a:r>
              <a:rPr lang="cs-CZ" sz="2200" i="1" dirty="0" smtClean="0">
                <a:latin typeface="Book Antiqua" panose="02040602050305030304" pitchFamily="18" charset="0"/>
              </a:rPr>
              <a:t>  </a:t>
            </a:r>
            <a:r>
              <a:rPr lang="ru-RU" sz="2200" i="1" dirty="0" err="1" smtClean="0">
                <a:latin typeface="Book Antiqua" panose="02040602050305030304" pitchFamily="18" charset="0"/>
              </a:rPr>
              <a:t>агиограф</a:t>
            </a:r>
            <a:r>
              <a:rPr lang="ru-RU" sz="2200" dirty="0" smtClean="0">
                <a:latin typeface="Book Antiqua" panose="02040602050305030304" pitchFamily="18" charset="0"/>
              </a:rPr>
              <a:t> </a:t>
            </a:r>
            <a:r>
              <a:rPr lang="ru-RU" sz="2200" dirty="0">
                <a:latin typeface="Book Antiqua" panose="02040602050305030304" pitchFamily="18" charset="0"/>
              </a:rPr>
              <a:t>конца XI — начала XII вв.</a:t>
            </a:r>
          </a:p>
          <a:p>
            <a:r>
              <a:rPr lang="ru-RU" sz="2200" i="1" dirty="0" smtClean="0">
                <a:latin typeface="Book Antiqua" panose="02040602050305030304" pitchFamily="18" charset="0"/>
              </a:rPr>
              <a:t>монах</a:t>
            </a:r>
            <a:r>
              <a:rPr lang="ru-RU" sz="2200" dirty="0" smtClean="0">
                <a:latin typeface="Book Antiqua" panose="02040602050305030304" pitchFamily="18" charset="0"/>
              </a:rPr>
              <a:t> </a:t>
            </a:r>
            <a:r>
              <a:rPr lang="ru-RU" sz="2200" dirty="0">
                <a:latin typeface="Book Antiqua" panose="02040602050305030304" pitchFamily="18" charset="0"/>
              </a:rPr>
              <a:t>Киево-Печерского </a:t>
            </a:r>
            <a:r>
              <a:rPr lang="ru-RU" sz="2200" dirty="0" smtClean="0">
                <a:latin typeface="Book Antiqua" panose="02040602050305030304" pitchFamily="18" charset="0"/>
              </a:rPr>
              <a:t>монастыря</a:t>
            </a:r>
            <a:r>
              <a:rPr lang="cs-CZ" sz="2200" dirty="0" smtClean="0">
                <a:latin typeface="Book Antiqua" panose="02040602050305030304" pitchFamily="18" charset="0"/>
              </a:rPr>
              <a:t>                                                          </a:t>
            </a:r>
            <a:r>
              <a:rPr lang="az-Cyrl-AZ" sz="1200" i="1" dirty="0" smtClean="0">
                <a:latin typeface="Book Antiqua" panose="02040602050305030304" pitchFamily="18" charset="0"/>
              </a:rPr>
              <a:t>Нестор </a:t>
            </a:r>
            <a:r>
              <a:rPr lang="az-Cyrl-AZ" sz="1200" i="1" dirty="0">
                <a:latin typeface="Book Antiqua" panose="02040602050305030304" pitchFamily="18" charset="0"/>
              </a:rPr>
              <a:t>Летописец</a:t>
            </a:r>
            <a:endParaRPr lang="ru-RU" sz="1200" i="1" dirty="0">
              <a:latin typeface="Book Antiqua" panose="02040602050305030304" pitchFamily="18" charset="0"/>
            </a:endParaRPr>
          </a:p>
          <a:p>
            <a:r>
              <a:rPr lang="ru-RU" sz="2200" dirty="0" smtClean="0">
                <a:latin typeface="Book Antiqua" panose="02040602050305030304" pitchFamily="18" charset="0"/>
              </a:rPr>
              <a:t>традиционно </a:t>
            </a:r>
            <a:r>
              <a:rPr lang="ru-RU" sz="2200" dirty="0">
                <a:latin typeface="Book Antiqua" panose="02040602050305030304" pitchFamily="18" charset="0"/>
              </a:rPr>
              <a:t>считается одним из </a:t>
            </a:r>
            <a:r>
              <a:rPr lang="ru-RU" sz="2200" i="1" dirty="0">
                <a:latin typeface="Book Antiqua" panose="02040602050305030304" pitchFamily="18" charset="0"/>
              </a:rPr>
              <a:t>авторов </a:t>
            </a:r>
            <a:r>
              <a:rPr lang="ru-RU" sz="2200" i="1" dirty="0" smtClean="0">
                <a:latin typeface="Book Antiqua" panose="02040602050305030304" pitchFamily="18" charset="0"/>
              </a:rPr>
              <a:t>Повести </a:t>
            </a:r>
            <a:r>
              <a:rPr lang="ru-RU" sz="2200" i="1" dirty="0">
                <a:latin typeface="Book Antiqua" panose="02040602050305030304" pitchFamily="18" charset="0"/>
              </a:rPr>
              <a:t>временных </a:t>
            </a:r>
            <a:r>
              <a:rPr lang="ru-RU" sz="2200" i="1" dirty="0" smtClean="0">
                <a:latin typeface="Book Antiqua" panose="02040602050305030304" pitchFamily="18" charset="0"/>
              </a:rPr>
              <a:t>лет </a:t>
            </a:r>
            <a:r>
              <a:rPr lang="ru-RU" sz="2200" dirty="0">
                <a:latin typeface="Book Antiqua" panose="02040602050305030304" pitchFamily="18" charset="0"/>
              </a:rPr>
              <a:t>(текст </a:t>
            </a:r>
            <a:r>
              <a:rPr lang="ru-RU" sz="2200" dirty="0" smtClean="0">
                <a:latin typeface="Book Antiqua" panose="02040602050305030304" pitchFamily="18" charset="0"/>
              </a:rPr>
              <a:t>Повести </a:t>
            </a:r>
            <a:r>
              <a:rPr lang="ru-RU" sz="2200" dirty="0">
                <a:latin typeface="Book Antiqua" panose="02040602050305030304" pitchFamily="18" charset="0"/>
              </a:rPr>
              <a:t>временных </a:t>
            </a:r>
            <a:r>
              <a:rPr lang="ru-RU" sz="2200" dirty="0" smtClean="0">
                <a:latin typeface="Book Antiqua" panose="02040602050305030304" pitchFamily="18" charset="0"/>
              </a:rPr>
              <a:t>лет </a:t>
            </a:r>
            <a:r>
              <a:rPr lang="ru-RU" sz="2200" dirty="0">
                <a:latin typeface="Book Antiqua" panose="02040602050305030304" pitchFamily="18" charset="0"/>
              </a:rPr>
              <a:t>в составе </a:t>
            </a:r>
            <a:r>
              <a:rPr lang="ru-RU" sz="2200" dirty="0" err="1">
                <a:latin typeface="Book Antiqua" panose="02040602050305030304" pitchFamily="18" charset="0"/>
              </a:rPr>
              <a:t>Ипатьевской</a:t>
            </a:r>
            <a:r>
              <a:rPr lang="ru-RU" sz="2200" dirty="0">
                <a:latin typeface="Book Antiqua" panose="02040602050305030304" pitchFamily="18" charset="0"/>
              </a:rPr>
              <a:t> летописи начинается с безымянного упоминания её </a:t>
            </a:r>
            <a:r>
              <a:rPr lang="ru-RU" sz="2200" dirty="0" smtClean="0">
                <a:latin typeface="Book Antiqua" panose="02040602050305030304" pitchFamily="18" charset="0"/>
              </a:rPr>
              <a:t>автора </a:t>
            </a:r>
            <a:r>
              <a:rPr lang="ru-RU" sz="2200" dirty="0">
                <a:latin typeface="Book Antiqua" panose="02040602050305030304" pitchFamily="18" charset="0"/>
              </a:rPr>
              <a:t>- черноризца Печерского монастыря)</a:t>
            </a:r>
            <a:endParaRPr lang="cs-CZ" sz="2200" dirty="0">
              <a:latin typeface="Book Antiqua" panose="02040602050305030304" pitchFamily="18" charset="0"/>
            </a:endParaRPr>
          </a:p>
        </p:txBody>
      </p:sp>
      <p:pic>
        <p:nvPicPr>
          <p:cNvPr id="4" name="Obrázek 3" descr="Государство и власть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597" y="1567542"/>
            <a:ext cx="2156460" cy="2783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2881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Время написания Повести временных лет</a:t>
            </a:r>
            <a:endParaRPr lang="cs-CZ" sz="48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i="1" dirty="0">
                <a:latin typeface="Book Antiqua" panose="02040602050305030304" pitchFamily="18" charset="0"/>
              </a:rPr>
              <a:t>Повесть временных лет </a:t>
            </a:r>
            <a:r>
              <a:rPr lang="ru-RU" dirty="0">
                <a:latin typeface="Book Antiqua" panose="02040602050305030304" pitchFamily="18" charset="0"/>
              </a:rPr>
              <a:t>- это </a:t>
            </a:r>
            <a:r>
              <a:rPr lang="ru-RU" i="1" dirty="0">
                <a:latin typeface="Book Antiqua" panose="02040602050305030304" pitchFamily="18" charset="0"/>
              </a:rPr>
              <a:t>древнерусский летописный свод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i="1" dirty="0">
                <a:latin typeface="Book Antiqua" panose="02040602050305030304" pitchFamily="18" charset="0"/>
              </a:rPr>
              <a:t>начала </a:t>
            </a:r>
            <a:r>
              <a:rPr lang="ru-RU" i="1" dirty="0" smtClean="0">
                <a:latin typeface="Book Antiqua" panose="02040602050305030304" pitchFamily="18" charset="0"/>
              </a:rPr>
              <a:t>XII века </a:t>
            </a:r>
            <a:r>
              <a:rPr lang="ru-RU" dirty="0" smtClean="0">
                <a:latin typeface="Book Antiqua" panose="02040602050305030304" pitchFamily="18" charset="0"/>
              </a:rPr>
              <a:t>(</a:t>
            </a:r>
            <a:r>
              <a:rPr lang="ru-RU" dirty="0">
                <a:latin typeface="Book Antiqua" panose="02040602050305030304" pitchFamily="18" charset="0"/>
              </a:rPr>
              <a:t>точная дата написания - около 1111 – 1113 гг.) </a:t>
            </a:r>
            <a:endParaRPr lang="cs-CZ" dirty="0" smtClean="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Book Antiqua" panose="02040602050305030304" pitchFamily="18" charset="0"/>
              </a:rPr>
              <a:t>Период: </a:t>
            </a:r>
            <a:r>
              <a:rPr lang="ru-RU" i="1" dirty="0">
                <a:latin typeface="Book Antiqua" panose="02040602050305030304" pitchFamily="18" charset="0"/>
              </a:rPr>
              <a:t>ЛИТЕРАТУРА КИЕВСКОЙ РУСИ </a:t>
            </a:r>
            <a:r>
              <a:rPr lang="ru-RU" dirty="0">
                <a:latin typeface="Book Antiqua" panose="02040602050305030304" pitchFamily="18" charset="0"/>
              </a:rPr>
              <a:t>(XI - первая треть ХII в</a:t>
            </a:r>
            <a:r>
              <a:rPr lang="ru-RU" dirty="0" smtClean="0">
                <a:latin typeface="Book Antiqua" panose="02040602050305030304" pitchFamily="18" charset="0"/>
              </a:rPr>
              <a:t>.)</a:t>
            </a:r>
            <a:endParaRPr lang="cs-CZ" dirty="0" smtClean="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Book Antiqua" panose="02040602050305030304" pitchFamily="18" charset="0"/>
              </a:rPr>
              <a:t>В конце ХI-ого и в начале XII-ого веков русская литература достигла большого расцвета (</a:t>
            </a:r>
            <a:r>
              <a:rPr lang="ru-RU" i="1" dirty="0">
                <a:latin typeface="Book Antiqua" panose="02040602050305030304" pitchFamily="18" charset="0"/>
              </a:rPr>
              <a:t>время </a:t>
            </a:r>
            <a:r>
              <a:rPr lang="ru-RU" i="1" dirty="0" smtClean="0">
                <a:latin typeface="Book Antiqua" panose="02040602050305030304" pitchFamily="18" charset="0"/>
              </a:rPr>
              <a:t>«золотого века» </a:t>
            </a:r>
            <a:r>
              <a:rPr lang="ru-RU" i="1" dirty="0">
                <a:latin typeface="Book Antiqua" panose="02040602050305030304" pitchFamily="18" charset="0"/>
              </a:rPr>
              <a:t>Киевской Руси</a:t>
            </a:r>
            <a:r>
              <a:rPr lang="ru-RU" dirty="0" smtClean="0">
                <a:latin typeface="Book Antiqua" panose="02040602050305030304" pitchFamily="18" charset="0"/>
              </a:rPr>
              <a:t>)</a:t>
            </a:r>
            <a:endParaRPr lang="cs-CZ" dirty="0" smtClean="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Book Antiqua" panose="02040602050305030304" pitchFamily="18" charset="0"/>
              </a:rPr>
              <a:t>В XII веке литература являлась неотделимой частью общеевропейской письменности и занимала в её контексте достойное место </a:t>
            </a:r>
            <a:endParaRPr lang="cs-CZ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067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z-Cyrl-AZ" sz="4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История создания летописи</a:t>
            </a:r>
            <a:endParaRPr lang="cs-CZ" sz="48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3400" i="1" dirty="0">
                <a:latin typeface="Book Antiqua" panose="02040602050305030304" pitchFamily="18" charset="0"/>
              </a:rPr>
              <a:t>История</a:t>
            </a:r>
            <a:r>
              <a:rPr lang="ru-RU" sz="3400" dirty="0">
                <a:latin typeface="Book Antiqua" panose="02040602050305030304" pitchFamily="18" charset="0"/>
              </a:rPr>
              <a:t> создания </a:t>
            </a:r>
            <a:r>
              <a:rPr lang="ru-RU" sz="3400" b="1" i="1" dirty="0">
                <a:latin typeface="Book Antiqua" panose="02040602050305030304" pitchFamily="18" charset="0"/>
              </a:rPr>
              <a:t>Повести временных лет </a:t>
            </a:r>
            <a:r>
              <a:rPr lang="ru-RU" sz="3400" dirty="0">
                <a:latin typeface="Book Antiqua" panose="02040602050305030304" pitchFamily="18" charset="0"/>
              </a:rPr>
              <a:t>до сих пор окончательно </a:t>
            </a:r>
            <a:r>
              <a:rPr lang="ru-RU" sz="3400" i="1" dirty="0">
                <a:latin typeface="Book Antiqua" panose="02040602050305030304" pitchFamily="18" charset="0"/>
              </a:rPr>
              <a:t>не выяснена наукой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400" dirty="0">
                <a:latin typeface="Book Antiqua" panose="02040602050305030304" pitchFamily="18" charset="0"/>
              </a:rPr>
              <a:t>Наиболее ценную и аргументированную гипотезу разработал русский филолог </a:t>
            </a:r>
            <a:r>
              <a:rPr lang="ru-RU" sz="3400" i="1" dirty="0">
                <a:latin typeface="Book Antiqua" panose="02040602050305030304" pitchFamily="18" charset="0"/>
              </a:rPr>
              <a:t>А. А. </a:t>
            </a:r>
            <a:r>
              <a:rPr lang="ru-RU" sz="3400" i="1" dirty="0" smtClean="0">
                <a:latin typeface="Book Antiqua" panose="02040602050305030304" pitchFamily="18" charset="0"/>
              </a:rPr>
              <a:t>Шахматов</a:t>
            </a:r>
            <a:r>
              <a:rPr lang="ru-RU" sz="3400" dirty="0" smtClean="0">
                <a:latin typeface="Book Antiqua" panose="02040602050305030304" pitchFamily="18" charset="0"/>
              </a:rPr>
              <a:t> </a:t>
            </a:r>
            <a:r>
              <a:rPr lang="ru-RU" sz="3400" dirty="0">
                <a:latin typeface="Book Antiqua" panose="02040602050305030304" pitchFamily="18" charset="0"/>
              </a:rPr>
              <a:t>(работы: </a:t>
            </a:r>
            <a:r>
              <a:rPr lang="ru-RU" sz="3400" i="1" dirty="0">
                <a:latin typeface="Book Antiqua" panose="02040602050305030304" pitchFamily="18" charset="0"/>
              </a:rPr>
              <a:t>Разыскания о древнейших русских летописных сводах, Повесть временных лет</a:t>
            </a:r>
            <a:r>
              <a:rPr lang="ru-RU" sz="3400" dirty="0">
                <a:latin typeface="Book Antiqua" panose="0204060205030503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400" dirty="0" smtClean="0">
                <a:latin typeface="Book Antiqua" panose="02040602050305030304" pitchFamily="18" charset="0"/>
              </a:rPr>
              <a:t>Суть </a:t>
            </a:r>
            <a:r>
              <a:rPr lang="ru-RU" sz="3400" dirty="0">
                <a:latin typeface="Book Antiqua" panose="02040602050305030304" pitchFamily="18" charset="0"/>
              </a:rPr>
              <a:t>гипотезы:</a:t>
            </a:r>
          </a:p>
          <a:p>
            <a:r>
              <a:rPr lang="ru-RU" sz="2600" dirty="0">
                <a:latin typeface="Book Antiqua" panose="02040602050305030304" pitchFamily="18" charset="0"/>
              </a:rPr>
              <a:t>Первая редакция Повести временных лет основное внимание уделяла великому киевскому князю Святополку </a:t>
            </a:r>
            <a:r>
              <a:rPr lang="ru-RU" sz="2600" dirty="0" err="1">
                <a:latin typeface="Book Antiqua" panose="02040602050305030304" pitchFamily="18" charset="0"/>
              </a:rPr>
              <a:t>Изяславичу</a:t>
            </a:r>
            <a:r>
              <a:rPr lang="ru-RU" sz="2600" dirty="0">
                <a:latin typeface="Book Antiqua" panose="02040602050305030304" pitchFamily="18" charset="0"/>
              </a:rPr>
              <a:t>, умершему в 1113 г. </a:t>
            </a:r>
            <a:endParaRPr lang="cs-CZ" sz="2600" dirty="0" smtClean="0">
              <a:latin typeface="Book Antiqua" panose="02040602050305030304" pitchFamily="18" charset="0"/>
            </a:endParaRPr>
          </a:p>
          <a:p>
            <a:r>
              <a:rPr lang="ru-RU" sz="2600" dirty="0" smtClean="0">
                <a:latin typeface="Book Antiqua" panose="02040602050305030304" pitchFamily="18" charset="0"/>
              </a:rPr>
              <a:t>Став </a:t>
            </a:r>
            <a:r>
              <a:rPr lang="ru-RU" sz="2600" dirty="0">
                <a:latin typeface="Book Antiqua" panose="02040602050305030304" pitchFamily="18" charset="0"/>
              </a:rPr>
              <a:t>после смерти Святополка великим киевским князем, Владимир Мономах передал ведение летописи в свой вотчинный </a:t>
            </a:r>
            <a:r>
              <a:rPr lang="ru-RU" sz="2600" dirty="0" err="1">
                <a:latin typeface="Book Antiqua" panose="02040602050305030304" pitchFamily="18" charset="0"/>
              </a:rPr>
              <a:t>Выдубицкий</a:t>
            </a:r>
            <a:r>
              <a:rPr lang="ru-RU" sz="2600" dirty="0">
                <a:latin typeface="Book Antiqua" panose="02040602050305030304" pitchFamily="18" charset="0"/>
              </a:rPr>
              <a:t> </a:t>
            </a:r>
            <a:r>
              <a:rPr lang="ru-RU" sz="2600" dirty="0" smtClean="0">
                <a:latin typeface="Book Antiqua" panose="02040602050305030304" pitchFamily="18" charset="0"/>
              </a:rPr>
              <a:t>монастырь</a:t>
            </a:r>
            <a:endParaRPr lang="cs-CZ" sz="2600" dirty="0" smtClean="0">
              <a:latin typeface="Book Antiqua" panose="02040602050305030304" pitchFamily="18" charset="0"/>
            </a:endParaRPr>
          </a:p>
          <a:p>
            <a:r>
              <a:rPr lang="ru-RU" sz="2600" dirty="0" smtClean="0">
                <a:latin typeface="Book Antiqua" panose="02040602050305030304" pitchFamily="18" charset="0"/>
              </a:rPr>
              <a:t>Здесь </a:t>
            </a:r>
            <a:r>
              <a:rPr lang="ru-RU" sz="2600" dirty="0">
                <a:latin typeface="Book Antiqua" panose="02040602050305030304" pitchFamily="18" charset="0"/>
              </a:rPr>
              <a:t>игумен Сильвестр осуществил свою переработку текста Нестора, выдвинув на первый план фигуру Владимира </a:t>
            </a:r>
            <a:r>
              <a:rPr lang="ru-RU" sz="2600" dirty="0" smtClean="0">
                <a:latin typeface="Book Antiqua" panose="02040602050305030304" pitchFamily="18" charset="0"/>
              </a:rPr>
              <a:t>Мономаха</a:t>
            </a:r>
            <a:endParaRPr lang="cs-CZ" sz="2600" dirty="0" smtClean="0">
              <a:latin typeface="Book Antiqua" panose="02040602050305030304" pitchFamily="18" charset="0"/>
            </a:endParaRPr>
          </a:p>
          <a:p>
            <a:r>
              <a:rPr lang="ru-RU" sz="2600" dirty="0" smtClean="0">
                <a:latin typeface="Book Antiqua" panose="02040602050305030304" pitchFamily="18" charset="0"/>
              </a:rPr>
              <a:t>Несохранившийся </a:t>
            </a:r>
            <a:r>
              <a:rPr lang="ru-RU" sz="2600" dirty="0">
                <a:latin typeface="Book Antiqua" panose="02040602050305030304" pitchFamily="18" charset="0"/>
              </a:rPr>
              <a:t>текст </a:t>
            </a:r>
            <a:r>
              <a:rPr lang="ru-RU" sz="2600" dirty="0" smtClean="0">
                <a:latin typeface="Book Antiqua" panose="02040602050305030304" pitchFamily="18" charset="0"/>
              </a:rPr>
              <a:t>первой</a:t>
            </a:r>
            <a:r>
              <a:rPr lang="cs-CZ" sz="2600" dirty="0" smtClean="0">
                <a:latin typeface="Book Antiqua" panose="02040602050305030304" pitchFamily="18" charset="0"/>
              </a:rPr>
              <a:t> </a:t>
            </a:r>
            <a:r>
              <a:rPr lang="ru-RU" sz="2600" dirty="0" smtClean="0">
                <a:latin typeface="Book Antiqua" panose="02040602050305030304" pitchFamily="18" charset="0"/>
              </a:rPr>
              <a:t>редакции </a:t>
            </a:r>
            <a:r>
              <a:rPr lang="ru-RU" sz="2600" dirty="0">
                <a:latin typeface="Book Antiqua" panose="02040602050305030304" pitchFamily="18" charset="0"/>
              </a:rPr>
              <a:t>Повести временных лет А. А. Шахматов реконструирует в своей работе </a:t>
            </a:r>
            <a:r>
              <a:rPr lang="ru-RU" sz="2600" i="1" dirty="0">
                <a:latin typeface="Book Antiqua" panose="02040602050305030304" pitchFamily="18" charset="0"/>
              </a:rPr>
              <a:t>Повесть временных </a:t>
            </a:r>
            <a:r>
              <a:rPr lang="ru-RU" sz="2600" i="1" dirty="0" smtClean="0">
                <a:latin typeface="Book Antiqua" panose="02040602050305030304" pitchFamily="18" charset="0"/>
              </a:rPr>
              <a:t>лет</a:t>
            </a:r>
            <a:r>
              <a:rPr lang="cs-CZ" sz="2600" dirty="0" smtClean="0">
                <a:latin typeface="Book Antiqua" panose="02040602050305030304" pitchFamily="18" charset="0"/>
              </a:rPr>
              <a:t>, </a:t>
            </a:r>
            <a:r>
              <a:rPr lang="ru-RU" sz="2600" dirty="0">
                <a:latin typeface="Book Antiqua" panose="02040602050305030304" pitchFamily="18" charset="0"/>
              </a:rPr>
              <a:t>в</a:t>
            </a:r>
            <a:r>
              <a:rPr lang="ru-RU" sz="2600" dirty="0" smtClean="0">
                <a:latin typeface="Book Antiqua" panose="02040602050305030304" pitchFamily="18" charset="0"/>
              </a:rPr>
              <a:t>торую </a:t>
            </a:r>
            <a:r>
              <a:rPr lang="ru-RU" sz="2600" dirty="0">
                <a:latin typeface="Book Antiqua" panose="02040602050305030304" pitchFamily="18" charset="0"/>
              </a:rPr>
              <a:t>редакцию, по мнению учёного, лучше всего сохранила </a:t>
            </a:r>
            <a:r>
              <a:rPr lang="ru-RU" sz="2600" i="1" dirty="0">
                <a:latin typeface="Book Antiqua" panose="02040602050305030304" pitchFamily="18" charset="0"/>
              </a:rPr>
              <a:t>Лаврентьевская летопись</a:t>
            </a:r>
            <a:r>
              <a:rPr lang="ru-RU" sz="2600" dirty="0">
                <a:latin typeface="Book Antiqua" panose="02040602050305030304" pitchFamily="18" charset="0"/>
              </a:rPr>
              <a:t>, а третью </a:t>
            </a:r>
            <a:r>
              <a:rPr lang="ru-RU" sz="2600" dirty="0" smtClean="0">
                <a:latin typeface="Book Antiqua" panose="02040602050305030304" pitchFamily="18" charset="0"/>
              </a:rPr>
              <a:t>– </a:t>
            </a:r>
            <a:r>
              <a:rPr lang="ru-RU" sz="2600" i="1" dirty="0" err="1" smtClean="0">
                <a:latin typeface="Book Antiqua" panose="02040602050305030304" pitchFamily="18" charset="0"/>
              </a:rPr>
              <a:t>Ипатьевская</a:t>
            </a:r>
            <a:r>
              <a:rPr lang="cs-CZ" sz="2600" i="1" dirty="0" smtClean="0">
                <a:latin typeface="Book Antiqua" panose="02040602050305030304" pitchFamily="18" charset="0"/>
              </a:rPr>
              <a:t> </a:t>
            </a:r>
            <a:r>
              <a:rPr lang="ru-RU" sz="2600" i="1" dirty="0">
                <a:latin typeface="Book Antiqua" panose="02040602050305030304" pitchFamily="18" charset="0"/>
              </a:rPr>
              <a:t>летопись</a:t>
            </a:r>
            <a:endParaRPr lang="ru-RU" sz="2600" dirty="0">
              <a:latin typeface="Book Antiqua" panose="0204060205030503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5160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Летописные своды, в составе которых дошла до нас Повесть временных лет</a:t>
            </a:r>
            <a:endParaRPr lang="cs-CZ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4731" y="1843043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sz="1000" b="1" i="1" dirty="0" smtClean="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latin typeface="Book Antiqua" panose="02040602050305030304" pitchFamily="18" charset="0"/>
              </a:rPr>
              <a:t>Лаврентьевская </a:t>
            </a:r>
            <a:r>
              <a:rPr lang="ru-RU" sz="2400" b="1" i="1" dirty="0">
                <a:latin typeface="Book Antiqua" panose="02040602050305030304" pitchFamily="18" charset="0"/>
              </a:rPr>
              <a:t>летопись</a:t>
            </a:r>
            <a:r>
              <a:rPr lang="ru-RU" sz="2400" i="1" dirty="0">
                <a:latin typeface="Book Antiqua" panose="02040602050305030304" pitchFamily="18" charset="0"/>
              </a:rPr>
              <a:t>, датируемая 1377 г.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i="1" dirty="0" err="1">
                <a:latin typeface="Book Antiqua" panose="02040602050305030304" pitchFamily="18" charset="0"/>
              </a:rPr>
              <a:t>Ипатьевская</a:t>
            </a:r>
            <a:r>
              <a:rPr lang="ru-RU" sz="2400" b="1" i="1" dirty="0">
                <a:latin typeface="Book Antiqua" panose="02040602050305030304" pitchFamily="18" charset="0"/>
              </a:rPr>
              <a:t> летопись</a:t>
            </a:r>
            <a:r>
              <a:rPr lang="ru-RU" sz="2400" i="1" dirty="0">
                <a:latin typeface="Book Antiqua" panose="02040602050305030304" pitchFamily="18" charset="0"/>
              </a:rPr>
              <a:t>, относящаяся к 20-м гг. XV в.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i="1" dirty="0">
                <a:latin typeface="Book Antiqua" panose="02040602050305030304" pitchFamily="18" charset="0"/>
              </a:rPr>
              <a:t>Первая Новгородская летопись</a:t>
            </a:r>
            <a:r>
              <a:rPr lang="ru-RU" sz="2400" i="1" dirty="0">
                <a:latin typeface="Book Antiqua" panose="02040602050305030304" pitchFamily="18" charset="0"/>
              </a:rPr>
              <a:t>, относящаяся к 30-м гг. XIV в.</a:t>
            </a:r>
          </a:p>
          <a:p>
            <a:endParaRPr lang="cs-CZ" i="1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cs-CZ" sz="2600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cs-CZ" sz="1200" i="1" dirty="0" smtClean="0">
                <a:latin typeface="Book Antiqua" panose="02040602050305030304" pitchFamily="18" charset="0"/>
              </a:rPr>
              <a:t>                                                                                                                                                                             </a:t>
            </a:r>
            <a:r>
              <a:rPr lang="az-Cyrl-AZ" sz="1200" i="1" dirty="0" smtClean="0">
                <a:latin typeface="Book Antiqua" panose="02040602050305030304" pitchFamily="18" charset="0"/>
              </a:rPr>
              <a:t>Лист </a:t>
            </a:r>
            <a:r>
              <a:rPr lang="az-Cyrl-AZ" sz="1200" i="1" dirty="0">
                <a:latin typeface="Book Antiqua" panose="02040602050305030304" pitchFamily="18" charset="0"/>
              </a:rPr>
              <a:t>из Лаврентьевской летописи</a:t>
            </a:r>
            <a:endParaRPr lang="cs-CZ" sz="1200" i="1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cs-CZ" sz="2600" dirty="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200" dirty="0" smtClean="0">
                <a:latin typeface="Book Antiqua" panose="02040602050305030304" pitchFamily="18" charset="0"/>
              </a:rPr>
              <a:t>Все </a:t>
            </a:r>
            <a:r>
              <a:rPr lang="ru-RU" sz="2200" dirty="0">
                <a:latin typeface="Book Antiqua" panose="02040602050305030304" pitchFamily="18" charset="0"/>
              </a:rPr>
              <a:t>эти последующие летописные своды непременно включали в свой состав </a:t>
            </a:r>
            <a:r>
              <a:rPr lang="ru-RU" sz="2200" i="1" dirty="0" smtClean="0">
                <a:latin typeface="Book Antiqua" panose="02040602050305030304" pitchFamily="18" charset="0"/>
              </a:rPr>
              <a:t>Повесть </a:t>
            </a:r>
            <a:r>
              <a:rPr lang="ru-RU" sz="2200" i="1" dirty="0">
                <a:latin typeface="Book Antiqua" panose="02040602050305030304" pitchFamily="18" charset="0"/>
              </a:rPr>
              <a:t>временных </a:t>
            </a:r>
            <a:r>
              <a:rPr lang="ru-RU" sz="2200" i="1" dirty="0" smtClean="0">
                <a:latin typeface="Book Antiqua" panose="02040602050305030304" pitchFamily="18" charset="0"/>
              </a:rPr>
              <a:t>лет</a:t>
            </a:r>
            <a:r>
              <a:rPr lang="ru-RU" sz="2200" dirty="0" smtClean="0">
                <a:latin typeface="Book Antiqua" panose="02040602050305030304" pitchFamily="18" charset="0"/>
              </a:rPr>
              <a:t>, </a:t>
            </a:r>
            <a:r>
              <a:rPr lang="ru-RU" sz="2200" dirty="0">
                <a:latin typeface="Book Antiqua" panose="02040602050305030304" pitchFamily="18" charset="0"/>
              </a:rPr>
              <a:t>подвергая её </a:t>
            </a:r>
            <a:r>
              <a:rPr lang="ru-RU" sz="2200" i="1" dirty="0">
                <a:latin typeface="Book Antiqua" panose="02040602050305030304" pitchFamily="18" charset="0"/>
              </a:rPr>
              <a:t>редакционной и стилистической </a:t>
            </a:r>
            <a:r>
              <a:rPr lang="ru-RU" sz="2200" i="1" dirty="0" smtClean="0">
                <a:latin typeface="Book Antiqua" panose="02040602050305030304" pitchFamily="18" charset="0"/>
              </a:rPr>
              <a:t>правке</a:t>
            </a:r>
            <a:endParaRPr lang="ru-RU" sz="2200" i="1" dirty="0">
              <a:latin typeface="Book Antiqua" panose="02040602050305030304" pitchFamily="18" charset="0"/>
            </a:endParaRPr>
          </a:p>
          <a:p>
            <a:endParaRPr lang="cs-CZ" dirty="0"/>
          </a:p>
        </p:txBody>
      </p:sp>
      <p:pic>
        <p:nvPicPr>
          <p:cNvPr id="4" name="Obrázek 3" descr="Когда были написаны другие средневековые летописи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774" y="2230619"/>
            <a:ext cx="1872342" cy="2251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2136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Повесть временных лет как произведение древнерусской литературы</a:t>
            </a:r>
            <a:endParaRPr lang="cs-CZ" sz="36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b="1" i="1" dirty="0" err="1">
                <a:latin typeface="Book Antiqua" panose="02040602050305030304" pitchFamily="18" charset="0"/>
              </a:rPr>
              <a:t>Особенности</a:t>
            </a:r>
            <a:r>
              <a:rPr lang="cs-CZ" b="1" i="1" dirty="0">
                <a:latin typeface="Book Antiqua" panose="02040602050305030304" pitchFamily="18" charset="0"/>
              </a:rPr>
              <a:t> </a:t>
            </a:r>
            <a:r>
              <a:rPr lang="cs-CZ" b="1" i="1" dirty="0" err="1">
                <a:latin typeface="Book Antiqua" panose="02040602050305030304" pitchFamily="18" charset="0"/>
              </a:rPr>
              <a:t>древнерусской</a:t>
            </a:r>
            <a:r>
              <a:rPr lang="cs-CZ" b="1" i="1" dirty="0">
                <a:latin typeface="Book Antiqua" panose="02040602050305030304" pitchFamily="18" charset="0"/>
              </a:rPr>
              <a:t> </a:t>
            </a:r>
            <a:r>
              <a:rPr lang="cs-CZ" b="1" i="1" dirty="0" err="1">
                <a:latin typeface="Book Antiqua" panose="02040602050305030304" pitchFamily="18" charset="0"/>
              </a:rPr>
              <a:t>литературы</a:t>
            </a:r>
            <a:r>
              <a:rPr lang="cs-CZ" b="1" i="1" dirty="0" smtClean="0">
                <a:latin typeface="Book Antiqua" panose="02040602050305030304" pitchFamily="18" charset="0"/>
              </a:rPr>
              <a:t>:</a:t>
            </a:r>
          </a:p>
          <a:p>
            <a:r>
              <a:rPr lang="ru-RU" dirty="0">
                <a:latin typeface="Book Antiqua" panose="02040602050305030304" pitchFamily="18" charset="0"/>
              </a:rPr>
              <a:t>Произведения древнерусской литературы бытовали и распространялись </a:t>
            </a:r>
            <a:r>
              <a:rPr lang="ru-RU" i="1" dirty="0">
                <a:latin typeface="Book Antiqua" panose="02040602050305030304" pitchFamily="18" charset="0"/>
              </a:rPr>
              <a:t>в </a:t>
            </a:r>
            <a:r>
              <a:rPr lang="ru-RU" i="1" dirty="0" smtClean="0">
                <a:latin typeface="Book Antiqua" panose="02040602050305030304" pitchFamily="18" charset="0"/>
              </a:rPr>
              <a:t>рукописях</a:t>
            </a:r>
            <a:endParaRPr lang="cs-CZ" i="1" dirty="0" smtClean="0">
              <a:latin typeface="Book Antiqua" panose="02040602050305030304" pitchFamily="18" charset="0"/>
            </a:endParaRPr>
          </a:p>
          <a:p>
            <a:r>
              <a:rPr lang="ru-RU" dirty="0">
                <a:latin typeface="Book Antiqua" panose="02040602050305030304" pitchFamily="18" charset="0"/>
              </a:rPr>
              <a:t>В средневековом обществе </a:t>
            </a:r>
            <a:r>
              <a:rPr lang="ru-RU" i="1" dirty="0">
                <a:latin typeface="Book Antiqua" panose="02040602050305030304" pitchFamily="18" charset="0"/>
              </a:rPr>
              <a:t>отсутствовало</a:t>
            </a:r>
            <a:r>
              <a:rPr lang="ru-RU" dirty="0">
                <a:latin typeface="Book Antiqua" panose="02040602050305030304" pitchFamily="18" charset="0"/>
              </a:rPr>
              <a:t> понятие </a:t>
            </a:r>
            <a:r>
              <a:rPr lang="cs-CZ" i="1" dirty="0" smtClean="0">
                <a:latin typeface="Book Antiqua" panose="02040602050305030304" pitchFamily="18" charset="0"/>
              </a:rPr>
              <a:t>«</a:t>
            </a:r>
            <a:r>
              <a:rPr lang="ru-RU" i="1" dirty="0" smtClean="0">
                <a:latin typeface="Book Antiqua" panose="02040602050305030304" pitchFamily="18" charset="0"/>
              </a:rPr>
              <a:t>авторское право</a:t>
            </a:r>
            <a:r>
              <a:rPr lang="cs-CZ" i="1" dirty="0" smtClean="0">
                <a:latin typeface="Book Antiqua" panose="02040602050305030304" pitchFamily="18" charset="0"/>
              </a:rPr>
              <a:t>»</a:t>
            </a:r>
            <a:r>
              <a:rPr lang="cs-CZ" dirty="0" smtClean="0">
                <a:latin typeface="Book Antiqua" panose="02040602050305030304" pitchFamily="18" charset="0"/>
              </a:rPr>
              <a:t>, </a:t>
            </a:r>
            <a:r>
              <a:rPr lang="ru-RU" dirty="0" smtClean="0">
                <a:latin typeface="Book Antiqua" panose="02040602050305030304" pitchFamily="18" charset="0"/>
              </a:rPr>
              <a:t>известны </a:t>
            </a:r>
            <a:r>
              <a:rPr lang="ru-RU" dirty="0">
                <a:latin typeface="Book Antiqua" panose="02040602050305030304" pitchFamily="18" charset="0"/>
              </a:rPr>
              <a:t>нам имена лишь отдельных </a:t>
            </a:r>
            <a:r>
              <a:rPr lang="cs-CZ" dirty="0" smtClean="0">
                <a:latin typeface="Book Antiqua" panose="02040602050305030304" pitchFamily="18" charset="0"/>
              </a:rPr>
              <a:t>«</a:t>
            </a:r>
            <a:r>
              <a:rPr lang="ru-RU" dirty="0" err="1" smtClean="0">
                <a:latin typeface="Book Antiqua" panose="02040602050305030304" pitchFamily="18" charset="0"/>
              </a:rPr>
              <a:t>списателей</a:t>
            </a:r>
            <a:r>
              <a:rPr lang="cs-CZ" dirty="0">
                <a:latin typeface="Book Antiqua" panose="02040602050305030304" pitchFamily="18" charset="0"/>
              </a:rPr>
              <a:t>»</a:t>
            </a:r>
            <a:r>
              <a:rPr lang="ru-RU" dirty="0" smtClean="0">
                <a:latin typeface="Book Antiqua" panose="02040602050305030304" pitchFamily="18" charset="0"/>
              </a:rPr>
              <a:t> </a:t>
            </a:r>
            <a:r>
              <a:rPr lang="ru-RU" dirty="0">
                <a:latin typeface="Book Antiqua" panose="02040602050305030304" pitchFamily="18" charset="0"/>
              </a:rPr>
              <a:t>книг, которые скромно ставили своё имя либо в конце рукописи, либо на её полях, либо в заглавии </a:t>
            </a:r>
            <a:r>
              <a:rPr lang="ru-RU" dirty="0" smtClean="0">
                <a:latin typeface="Book Antiqua" panose="02040602050305030304" pitchFamily="18" charset="0"/>
              </a:rPr>
              <a:t>произведения</a:t>
            </a:r>
            <a:endParaRPr lang="cs-CZ" dirty="0" smtClean="0">
              <a:latin typeface="Book Antiqua" panose="02040602050305030304" pitchFamily="18" charset="0"/>
            </a:endParaRPr>
          </a:p>
          <a:p>
            <a:r>
              <a:rPr lang="ru-RU" dirty="0">
                <a:latin typeface="Book Antiqua" panose="02040602050305030304" pitchFamily="18" charset="0"/>
              </a:rPr>
              <a:t>Авторские тексты произведений древнерусской литературы </a:t>
            </a:r>
            <a:r>
              <a:rPr lang="ru-RU" i="1" dirty="0">
                <a:latin typeface="Book Antiqua" panose="02040602050305030304" pitchFamily="18" charset="0"/>
              </a:rPr>
              <a:t>до нас</a:t>
            </a:r>
            <a:r>
              <a:rPr lang="ru-RU" dirty="0">
                <a:latin typeface="Book Antiqua" panose="02040602050305030304" pitchFamily="18" charset="0"/>
              </a:rPr>
              <a:t>, как правило, </a:t>
            </a:r>
            <a:r>
              <a:rPr lang="ru-RU" i="1" dirty="0">
                <a:latin typeface="Book Antiqua" panose="02040602050305030304" pitchFamily="18" charset="0"/>
              </a:rPr>
              <a:t>не дошли</a:t>
            </a:r>
            <a:r>
              <a:rPr lang="ru-RU" dirty="0">
                <a:latin typeface="Book Antiqua" panose="02040602050305030304" pitchFamily="18" charset="0"/>
              </a:rPr>
              <a:t>, а сохранились их </a:t>
            </a:r>
            <a:r>
              <a:rPr lang="ru-RU" i="1" dirty="0">
                <a:latin typeface="Book Antiqua" panose="02040602050305030304" pitchFamily="18" charset="0"/>
              </a:rPr>
              <a:t>более поздние списки</a:t>
            </a:r>
            <a:r>
              <a:rPr lang="ru-RU" dirty="0">
                <a:latin typeface="Book Antiqua" panose="02040602050305030304" pitchFamily="18" charset="0"/>
              </a:rPr>
              <a:t>, отстоящие от времени написания оригинала  на сто, двести и более лет</a:t>
            </a:r>
            <a:endParaRPr lang="cs-CZ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194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Повесть временных лет как произведение древнерусской литературы</a:t>
            </a:r>
            <a:endParaRPr lang="cs-CZ" sz="36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latin typeface="Book Antiqua" panose="02040602050305030304" pitchFamily="18" charset="0"/>
              </a:rPr>
              <a:t>O</a:t>
            </a:r>
            <a:r>
              <a:rPr lang="ru-RU" dirty="0" err="1" smtClean="0">
                <a:latin typeface="Book Antiqua" panose="02040602050305030304" pitchFamily="18" charset="0"/>
              </a:rPr>
              <a:t>сновным</a:t>
            </a:r>
            <a:r>
              <a:rPr lang="ru-RU" dirty="0" smtClean="0">
                <a:latin typeface="Book Antiqua" panose="02040602050305030304" pitchFamily="18" charset="0"/>
              </a:rPr>
              <a:t> </a:t>
            </a:r>
            <a:r>
              <a:rPr lang="ru-RU" dirty="0">
                <a:latin typeface="Book Antiqua" panose="02040602050305030304" pitchFamily="18" charset="0"/>
              </a:rPr>
              <a:t>писчим материалом был </a:t>
            </a:r>
            <a:r>
              <a:rPr lang="ru-RU" i="1" dirty="0">
                <a:latin typeface="Book Antiqua" panose="02040602050305030304" pitchFamily="18" charset="0"/>
              </a:rPr>
              <a:t>пергамен</a:t>
            </a:r>
            <a:r>
              <a:rPr lang="ru-RU" dirty="0">
                <a:latin typeface="Book Antiqua" panose="02040602050305030304" pitchFamily="18" charset="0"/>
              </a:rPr>
              <a:t>, изготовлявшийся из кожи телят </a:t>
            </a:r>
            <a:r>
              <a:rPr lang="ru-RU" dirty="0" smtClean="0">
                <a:latin typeface="Book Antiqua" panose="02040602050305030304" pitchFamily="18" charset="0"/>
              </a:rPr>
              <a:t>или ягнят</a:t>
            </a:r>
            <a:r>
              <a:rPr lang="cs-CZ" dirty="0" smtClean="0">
                <a:latin typeface="Book Antiqua" panose="02040602050305030304" pitchFamily="18" charset="0"/>
              </a:rPr>
              <a:t> </a:t>
            </a:r>
            <a:r>
              <a:rPr lang="ru-RU" dirty="0" smtClean="0">
                <a:latin typeface="Book Antiqua" panose="02040602050305030304" pitchFamily="18" charset="0"/>
              </a:rPr>
              <a:t>(на Руси пергамен часто называли </a:t>
            </a:r>
            <a:r>
              <a:rPr lang="cs-CZ" dirty="0" smtClean="0">
                <a:latin typeface="Book Antiqua" panose="02040602050305030304" pitchFamily="18" charset="0"/>
              </a:rPr>
              <a:t>«</a:t>
            </a:r>
            <a:r>
              <a:rPr lang="ru-RU" dirty="0" smtClean="0">
                <a:latin typeface="Book Antiqua" panose="02040602050305030304" pitchFamily="18" charset="0"/>
              </a:rPr>
              <a:t>телятиной</a:t>
            </a:r>
            <a:r>
              <a:rPr lang="cs-CZ" dirty="0">
                <a:latin typeface="Book Antiqua" panose="02040602050305030304" pitchFamily="18" charset="0"/>
              </a:rPr>
              <a:t>»</a:t>
            </a:r>
            <a:r>
              <a:rPr lang="cs-CZ" dirty="0" smtClean="0">
                <a:latin typeface="Book Antiqua" panose="02040602050305030304" pitchFamily="18" charset="0"/>
              </a:rPr>
              <a:t>), </a:t>
            </a:r>
            <a:r>
              <a:rPr lang="az-Cyrl-AZ" dirty="0">
                <a:latin typeface="Book Antiqua" panose="02040602050305030304" pitchFamily="18" charset="0"/>
              </a:rPr>
              <a:t>д</a:t>
            </a:r>
            <a:r>
              <a:rPr lang="ru-RU" dirty="0" smtClean="0">
                <a:latin typeface="Book Antiqua" panose="02040602050305030304" pitchFamily="18" charset="0"/>
              </a:rPr>
              <a:t>ля </a:t>
            </a:r>
            <a:r>
              <a:rPr lang="ru-RU" dirty="0">
                <a:latin typeface="Book Antiqua" panose="02040602050305030304" pitchFamily="18" charset="0"/>
              </a:rPr>
              <a:t>экономии писчего материала слова в строке не разделялись, и только абзацы рукописи выделялись красной буквицей - </a:t>
            </a:r>
            <a:r>
              <a:rPr lang="cs-CZ" i="1" dirty="0" smtClean="0">
                <a:latin typeface="Book Antiqua" panose="02040602050305030304" pitchFamily="18" charset="0"/>
              </a:rPr>
              <a:t>«</a:t>
            </a:r>
            <a:r>
              <a:rPr lang="ru-RU" i="1" dirty="0" smtClean="0">
                <a:latin typeface="Book Antiqua" panose="02040602050305030304" pitchFamily="18" charset="0"/>
              </a:rPr>
              <a:t>инициалом</a:t>
            </a:r>
            <a:r>
              <a:rPr lang="cs-CZ" i="1" dirty="0">
                <a:latin typeface="Book Antiqua" panose="02040602050305030304" pitchFamily="18" charset="0"/>
              </a:rPr>
              <a:t>»</a:t>
            </a:r>
            <a:r>
              <a:rPr lang="ru-RU" i="1" dirty="0" smtClean="0">
                <a:latin typeface="Book Antiqua" panose="02040602050305030304" pitchFamily="18" charset="0"/>
              </a:rPr>
              <a:t> </a:t>
            </a:r>
            <a:r>
              <a:rPr lang="ru-RU" dirty="0">
                <a:latin typeface="Book Antiqua" panose="02040602050305030304" pitchFamily="18" charset="0"/>
              </a:rPr>
              <a:t>или заголовком - </a:t>
            </a:r>
            <a:r>
              <a:rPr lang="cs-CZ" i="1" dirty="0" smtClean="0">
                <a:latin typeface="Book Antiqua" panose="02040602050305030304" pitchFamily="18" charset="0"/>
              </a:rPr>
              <a:t>«</a:t>
            </a:r>
            <a:r>
              <a:rPr lang="ru-RU" i="1" dirty="0" smtClean="0">
                <a:latin typeface="Book Antiqua" panose="02040602050305030304" pitchFamily="18" charset="0"/>
              </a:rPr>
              <a:t>красной строкой</a:t>
            </a:r>
            <a:r>
              <a:rPr lang="cs-CZ" i="1" dirty="0" smtClean="0">
                <a:latin typeface="Book Antiqua" panose="02040602050305030304" pitchFamily="18" charset="0"/>
              </a:rPr>
              <a:t>»</a:t>
            </a:r>
          </a:p>
          <a:p>
            <a:pPr marL="0" indent="0" algn="r">
              <a:buNone/>
            </a:pPr>
            <a:endParaRPr lang="cs-CZ" i="1" dirty="0" smtClean="0">
              <a:latin typeface="Book Antiqua" panose="02040602050305030304" pitchFamily="18" charset="0"/>
            </a:endParaRPr>
          </a:p>
          <a:p>
            <a:pPr marL="0" indent="0" algn="r">
              <a:buNone/>
            </a:pPr>
            <a:endParaRPr lang="cs-CZ" sz="1200" i="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cs-CZ" sz="1200" i="1" dirty="0" smtClean="0">
                <a:latin typeface="Book Antiqua" panose="02040602050305030304" pitchFamily="18" charset="0"/>
              </a:rPr>
              <a:t>        </a:t>
            </a:r>
          </a:p>
          <a:p>
            <a:pPr marL="0" indent="0">
              <a:buNone/>
            </a:pPr>
            <a:endParaRPr lang="cs-CZ" sz="1200" i="1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cs-CZ" sz="1200" i="1" dirty="0" smtClean="0">
                <a:latin typeface="Book Antiqua" panose="0204060205030503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cs-CZ" sz="1200" i="1" dirty="0" smtClean="0">
                <a:latin typeface="Book Antiqua" panose="02040602050305030304" pitchFamily="18" charset="0"/>
              </a:rPr>
              <a:t>                                                         </a:t>
            </a:r>
            <a:r>
              <a:rPr lang="az-Cyrl-AZ" sz="1200" i="1" dirty="0" smtClean="0">
                <a:latin typeface="Book Antiqua" panose="02040602050305030304" pitchFamily="18" charset="0"/>
              </a:rPr>
              <a:t>Инициал</a:t>
            </a:r>
            <a:endParaRPr lang="cs-CZ" sz="1200" i="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cs-CZ" sz="1200" i="1" dirty="0" smtClean="0">
                <a:latin typeface="Book Antiqua" panose="02040602050305030304" pitchFamily="18" charset="0"/>
              </a:rPr>
              <a:t>                                                                                                                                                           </a:t>
            </a:r>
            <a:r>
              <a:rPr lang="ru-RU" sz="1200" i="1" dirty="0" smtClean="0">
                <a:latin typeface="Book Antiqua" panose="02040602050305030304" pitchFamily="18" charset="0"/>
              </a:rPr>
              <a:t>Первая страница Повести временных лет с красной строкой</a:t>
            </a:r>
            <a:endParaRPr lang="cs-CZ" sz="1200" i="1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cs-CZ" sz="1200" i="1" dirty="0" smtClean="0">
              <a:latin typeface="Book Antiqua" panose="02040602050305030304" pitchFamily="18" charset="0"/>
            </a:endParaRPr>
          </a:p>
        </p:txBody>
      </p:sp>
      <p:pic>
        <p:nvPicPr>
          <p:cNvPr id="4" name="Obrázek 3" descr="Журнал &quot;КомпьюАрт&quot; История инициала с древности до наших дней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7" y="3884023"/>
            <a:ext cx="1898469" cy="1883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Почтовые услуги, Из истории русской почты. Том 1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4023"/>
            <a:ext cx="4772025" cy="19594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4437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1811</Words>
  <Application>Microsoft Office PowerPoint</Application>
  <PresentationFormat>Širokoúhlá obrazovka</PresentationFormat>
  <Paragraphs>145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Book Antiqua</vt:lpstr>
      <vt:lpstr>Calibri</vt:lpstr>
      <vt:lpstr>Calibri Light</vt:lpstr>
      <vt:lpstr>Wingdings</vt:lpstr>
      <vt:lpstr>Motiv Office</vt:lpstr>
      <vt:lpstr>Повесть временных лет</vt:lpstr>
      <vt:lpstr>Повесть временных лет</vt:lpstr>
      <vt:lpstr>Названия (в разных источниках)</vt:lpstr>
      <vt:lpstr>Язык и автор Повести временных лет</vt:lpstr>
      <vt:lpstr>Время написания Повести временных лет</vt:lpstr>
      <vt:lpstr>История создания летописи</vt:lpstr>
      <vt:lpstr>Летописные своды, в составе которых дошла до нас Повесть временных лет</vt:lpstr>
      <vt:lpstr>Повесть временных лет как произведение древнерусской литературы</vt:lpstr>
      <vt:lpstr>Повесть временных лет как произведение древнерусской литературы</vt:lpstr>
      <vt:lpstr>Повесть временных лет как произведение древнерусской литературы</vt:lpstr>
      <vt:lpstr> Содержание  Повести временных лет </vt:lpstr>
      <vt:lpstr>Связь летописи с фольклором</vt:lpstr>
      <vt:lpstr>Характеристика стиля летописи</vt:lpstr>
      <vt:lpstr>Язык Повести временных лет</vt:lpstr>
      <vt:lpstr>Отрывки</vt:lpstr>
      <vt:lpstr>Отрывки</vt:lpstr>
      <vt:lpstr>Отрывки</vt:lpstr>
      <vt:lpstr>Значение Повести временных лет</vt:lpstr>
      <vt:lpstr>Переводы на чешский язык</vt:lpstr>
      <vt:lpstr>Cписок использованной литературы</vt:lpstr>
      <vt:lpstr>Bидео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Повесть временных лет</dc:title>
  <dc:creator>Veronika Rašovská</dc:creator>
  <cp:lastModifiedBy>Veronika Rašovská</cp:lastModifiedBy>
  <cp:revision>35</cp:revision>
  <dcterms:created xsi:type="dcterms:W3CDTF">2014-10-16T07:50:08Z</dcterms:created>
  <dcterms:modified xsi:type="dcterms:W3CDTF">2014-10-16T11:47:13Z</dcterms:modified>
</cp:coreProperties>
</file>