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7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15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65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07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49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7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90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40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6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8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2858-7A62-4995-A9D2-62320D5DE0E0}" type="datetimeFigureOut">
              <a:rPr lang="cs-CZ" smtClean="0"/>
              <a:t>30.9.2014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D518-4F7D-418B-A94D-B869FA63A9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89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VZ1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formy výuky</a:t>
            </a:r>
          </a:p>
          <a:p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Mgr. Radim Slaný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Individualizovaná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Individuální diference mezi žáky, a to i mezi žáky téhož věku</a:t>
            </a:r>
          </a:p>
          <a:p>
            <a:r>
              <a:rPr lang="cs-CZ" dirty="0" smtClean="0"/>
              <a:t>Požadavek žákovy aktivity</a:t>
            </a:r>
          </a:p>
          <a:p>
            <a:r>
              <a:rPr lang="cs-CZ" i="1" dirty="0" smtClean="0"/>
              <a:t>Nejcennější a nejtrvalejší jsou poznatky, které žák získal vlastním úsilím a vlastní prací</a:t>
            </a:r>
          </a:p>
          <a:p>
            <a:r>
              <a:rPr lang="cs-CZ" dirty="0" err="1" smtClean="0"/>
              <a:t>Daltonský</a:t>
            </a:r>
            <a:r>
              <a:rPr lang="cs-CZ" dirty="0" smtClean="0"/>
              <a:t> plán (H. </a:t>
            </a:r>
            <a:r>
              <a:rPr lang="cs-CZ" dirty="0" err="1" smtClean="0"/>
              <a:t>Parkhurstová</a:t>
            </a:r>
            <a:r>
              <a:rPr lang="cs-CZ" dirty="0" smtClean="0"/>
              <a:t>), reformní pedagogika</a:t>
            </a:r>
          </a:p>
          <a:p>
            <a:r>
              <a:rPr lang="cs-CZ" dirty="0" smtClean="0"/>
              <a:t>Žáci značnou svobodu v tom, jakým způsobem budou na úkolu pracovat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3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Projektová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Jedním z hlavních znaků je integrace tradičních předmětů</a:t>
            </a:r>
          </a:p>
          <a:p>
            <a:r>
              <a:rPr lang="cs-CZ" dirty="0" smtClean="0"/>
              <a:t>Žáci nemají tradiční povinnost vyslechnout výklad učitele, zapamatovat si látku, umět ji reprodukovat apod. Mají pomocí vyučujícího řešit určitý úkol komplexního charakteru (projekt), který buď přímo vychází z praktických potřeb, nebo je alespoň s praxí úzce spojený. Předložený úkol musí být pro žáky zajímavý a významný, aby se s jeho řešením identifikovali, aby jej přijali za svůj a jako takový jej se zájmem řešili.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1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základní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Záměr projektu</a:t>
            </a:r>
          </a:p>
          <a:p>
            <a:r>
              <a:rPr lang="cs-CZ" dirty="0" smtClean="0"/>
              <a:t>Zpracování plánu</a:t>
            </a:r>
          </a:p>
          <a:p>
            <a:r>
              <a:rPr lang="cs-CZ" dirty="0" smtClean="0"/>
              <a:t>Provedení projektu</a:t>
            </a:r>
          </a:p>
          <a:p>
            <a:r>
              <a:rPr lang="cs-CZ" dirty="0" smtClean="0"/>
              <a:t>Vyhodnocení projektu</a:t>
            </a:r>
          </a:p>
          <a:p>
            <a:endParaRPr lang="cs-CZ" dirty="0"/>
          </a:p>
          <a:p>
            <a:r>
              <a:rPr lang="cs-CZ" dirty="0" smtClean="0"/>
              <a:t>Uspořádání projektu: individuální, skupinové, třídní, školní</a:t>
            </a:r>
          </a:p>
          <a:p>
            <a:r>
              <a:rPr lang="cs-CZ" dirty="0" smtClean="0"/>
              <a:t>Nevýhody projektové výuky – časová náročnost na výuku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9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Diferencovaná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seskupování žáků do homogenních skupin podle určitých kritérií, učitel může svou práci lépe organizovat</a:t>
            </a:r>
          </a:p>
          <a:p>
            <a:r>
              <a:rPr lang="cs-CZ" dirty="0" smtClean="0"/>
              <a:t>Diferenciace podle úrovně intelektových schopností, nadání, zájmů, podle místa bydliště</a:t>
            </a:r>
          </a:p>
          <a:p>
            <a:r>
              <a:rPr lang="cs-CZ" dirty="0" smtClean="0"/>
              <a:t>Diferenciace vnější a vnitřní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39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Skupinová a kooperativní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Rozdělení třídy  do menších skupin – podle druhu činnosti, obtížnosti činnosti, zájmu žáků, pracovního tempa, dovednosti spolupracovat apod.</a:t>
            </a:r>
          </a:p>
          <a:p>
            <a:r>
              <a:rPr lang="cs-CZ" dirty="0" smtClean="0"/>
              <a:t>Skupinu může vytvořit učitel nebo může vzniknout spontánně</a:t>
            </a:r>
          </a:p>
          <a:p>
            <a:r>
              <a:rPr lang="cs-CZ" dirty="0" smtClean="0"/>
              <a:t>Zdůrazňován sociální aspekt  skupinové výuky – komunikace a kooperace žáků</a:t>
            </a:r>
          </a:p>
          <a:p>
            <a:r>
              <a:rPr lang="cs-CZ" dirty="0" smtClean="0"/>
              <a:t>Učitel je zde spíše koordinátor a poradce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9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Kalhous, Obst a kol.: Školní didaktika. Portál. Praha. 2002. </a:t>
            </a:r>
            <a:r>
              <a:rPr lang="cs-CZ" smtClean="0"/>
              <a:t>ISBN 80-7178-253-X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37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 pojmem organizační forma výuky se zpravidla chápe uspořádání vyučovacího procesu, tedy vytvoření prostředí a způsob organizace činnosti učitele i žáků při vyučování</a:t>
            </a:r>
          </a:p>
          <a:p>
            <a:r>
              <a:rPr lang="cs-CZ" dirty="0" smtClean="0"/>
              <a:t>Organizační uspořádání má na první pohled viditelnou vnější stránku</a:t>
            </a:r>
          </a:p>
          <a:p>
            <a:r>
              <a:rPr lang="cs-CZ" dirty="0" smtClean="0"/>
              <a:t>Dvě hlediska – s kým a jak pracujeme, kde výuka probíhá</a:t>
            </a:r>
          </a:p>
        </p:txBody>
      </p:sp>
    </p:spTree>
    <p:extLst>
      <p:ext uri="{BB962C8B-B14F-4D97-AF65-F5344CB8AC3E}">
        <p14:creationId xmlns:p14="http://schemas.microsoft.com/office/powerpoint/2010/main" val="22473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Individuální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nejstarší organizační formu výuky</a:t>
            </a:r>
          </a:p>
          <a:p>
            <a:r>
              <a:rPr lang="cs-CZ" dirty="0" smtClean="0"/>
              <a:t>Jedná se o trvalejší kontakt jednoho učitele a jednoho žáka (umělecká výchova, trénink vrcholových sportovců, výuka cizího jazyka – konverzace)</a:t>
            </a:r>
          </a:p>
          <a:p>
            <a:r>
              <a:rPr lang="cs-CZ" dirty="0" smtClean="0"/>
              <a:t>Produktivita učitele nízká, ale proces učení velmi intenzivní, učitel se může žákovi neustále věnovat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94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Žáci jsou zpravidla shromážděni v jedné místnosti, jsou různého věku, různé úrovně vědomostí, jejich počet je různý</a:t>
            </a:r>
          </a:p>
          <a:p>
            <a:r>
              <a:rPr lang="cs-CZ" dirty="0" smtClean="0"/>
              <a:t>Jeden učitel vyučuje, respektive řídí činnost vždy jednotlivých žáků. Každý pracuje individuálně, navzájem nijak nespolupracují</a:t>
            </a:r>
          </a:p>
          <a:p>
            <a:r>
              <a:rPr lang="cs-CZ" dirty="0" smtClean="0"/>
              <a:t>Učivo je stanoveno pro každého žáka zvlášť, nejsou žádné společné učebnice ani jiné prostředky sdělování učiva</a:t>
            </a:r>
          </a:p>
          <a:p>
            <a:r>
              <a:rPr lang="cs-CZ" dirty="0" smtClean="0"/>
              <a:t>Doba vyučování je volná, není přesně určena v časových jednotkách v průběhu dne ani během roku</a:t>
            </a:r>
          </a:p>
          <a:p>
            <a:r>
              <a:rPr lang="cs-CZ" dirty="0" smtClean="0"/>
              <a:t>Rozmístění žáků a věcných prostředků je libovolné a není nijak přesně určeno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8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Hromadná a frontální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Všeobecně nejrozšířenější </a:t>
            </a:r>
            <a:r>
              <a:rPr lang="cs-CZ" dirty="0" err="1" smtClean="0"/>
              <a:t>org</a:t>
            </a:r>
            <a:r>
              <a:rPr lang="cs-CZ" dirty="0" smtClean="0"/>
              <a:t>. formou výuky</a:t>
            </a:r>
          </a:p>
          <a:p>
            <a:r>
              <a:rPr lang="cs-CZ" dirty="0" smtClean="0"/>
              <a:t>Předpokladem hromadného vyučování je vytvoření skupiny žáků přibližně stejné věkové a mentální úrovně. V praxi to vede k vytvoření školní třídy podle věku dětí</a:t>
            </a:r>
          </a:p>
          <a:p>
            <a:r>
              <a:rPr lang="cs-CZ" dirty="0"/>
              <a:t>Ž</a:t>
            </a:r>
            <a:r>
              <a:rPr lang="cs-CZ" dirty="0" smtClean="0"/>
              <a:t>áci v průběhu výuky plní vždy ve stejném čase stejné učební úkoly, stejným způsobem</a:t>
            </a:r>
          </a:p>
          <a:p>
            <a:r>
              <a:rPr lang="cs-CZ" dirty="0" smtClean="0"/>
              <a:t>Úkolem učitele je řídit učební činnost všech žáků najednou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5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Pro takový společný postup všech žáků pod vedením učitele se používá označení </a:t>
            </a:r>
            <a:r>
              <a:rPr lang="cs-CZ" u="sng" dirty="0" smtClean="0"/>
              <a:t>frontální výuka</a:t>
            </a:r>
            <a:endParaRPr lang="cs-CZ" dirty="0" smtClean="0"/>
          </a:p>
          <a:p>
            <a:r>
              <a:rPr lang="cs-CZ" dirty="0" smtClean="0"/>
              <a:t>Žáci jsou vedeni a postupují krok za krokem v jakési pomyslné řadě jeden vedle druhého</a:t>
            </a:r>
          </a:p>
          <a:p>
            <a:r>
              <a:rPr lang="cs-CZ" dirty="0" smtClean="0"/>
              <a:t>Implicitně se předpokládá, že žáci mimo průměr se přizpůsobí. Pokud se tak nestane, jsou k přizpůsobení donuceni. Ve skutečnosti jsou často jaksi „na obtíž“, vyrušují nebo komplikují práci učitele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6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 smtClean="0"/>
              <a:t>Uspořádání učebny</a:t>
            </a:r>
          </a:p>
          <a:p>
            <a:pPr>
              <a:buFontTx/>
              <a:buChar char="-"/>
            </a:pPr>
            <a:r>
              <a:rPr lang="cs-CZ" dirty="0" smtClean="0"/>
              <a:t>Řady stolků a židlí</a:t>
            </a:r>
          </a:p>
          <a:p>
            <a:pPr>
              <a:buFontTx/>
              <a:buChar char="-"/>
            </a:pPr>
            <a:r>
              <a:rPr lang="cs-CZ" dirty="0" smtClean="0"/>
              <a:t>Zasedací pořádek</a:t>
            </a:r>
          </a:p>
          <a:p>
            <a:pPr>
              <a:buFontTx/>
              <a:buChar char="-"/>
            </a:pPr>
            <a:r>
              <a:rPr lang="cs-CZ" dirty="0" smtClean="0"/>
              <a:t>V popředí většinou místo pro učitele</a:t>
            </a:r>
          </a:p>
          <a:p>
            <a:r>
              <a:rPr lang="cs-CZ" dirty="0" smtClean="0"/>
              <a:t>Organizační rozčlenění</a:t>
            </a:r>
          </a:p>
          <a:p>
            <a:pPr marL="0" indent="0">
              <a:buNone/>
            </a:pPr>
            <a:r>
              <a:rPr lang="cs-CZ" dirty="0" smtClean="0"/>
              <a:t>- Systém vyučovacích jednotek – 45min, přestávky, rozvrh hodin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56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hromadné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Rychlý rozvoj vzdělanosti více lidí najednou</a:t>
            </a:r>
          </a:p>
          <a:p>
            <a:r>
              <a:rPr lang="cs-CZ" dirty="0" smtClean="0"/>
              <a:t>Práce učitele je velmi produktivní</a:t>
            </a:r>
          </a:p>
          <a:p>
            <a:r>
              <a:rPr lang="cs-CZ" dirty="0" smtClean="0"/>
              <a:t>Neveliké </a:t>
            </a:r>
            <a:r>
              <a:rPr lang="cs-CZ" dirty="0" err="1" smtClean="0"/>
              <a:t>fin</a:t>
            </a:r>
            <a:r>
              <a:rPr lang="cs-CZ" dirty="0" smtClean="0"/>
              <a:t>. náklady</a:t>
            </a:r>
          </a:p>
          <a:p>
            <a:r>
              <a:rPr lang="cs-CZ" dirty="0" smtClean="0"/>
              <a:t>Stačí základní vyučovací prostředky (tabule a křída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</a:p>
          <a:p>
            <a:pPr marL="0" indent="0" algn="ctr">
              <a:buNone/>
            </a:pPr>
            <a:r>
              <a:rPr lang="cs-CZ" sz="4400" dirty="0" smtClean="0">
                <a:sym typeface="Wingdings" panose="05000000000000000000" pitchFamily="2" charset="2"/>
              </a:rPr>
              <a:t>Nevýhody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Žák často pasivní příjemce informací a vykonavatel pokynů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Vyučující vynakládá značné úsilí na udržení pozornosti a na motivaci k učení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Přehlížení individuální odlišnosti žáků – učitel vidí třídu jako celek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Nerozvíjí tvořivost a činorodost žáků</a:t>
            </a:r>
          </a:p>
          <a:p>
            <a:pPr marL="0" indent="0" algn="ctr">
              <a:buNone/>
            </a:pPr>
            <a:endParaRPr lang="cs-CZ" sz="4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1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Učitelé často výuku doplňují různými dalšími organizačními formami, které přispívají k větší individualizaci – zadávají a vyhodnocují samostatnou práci žáků, doplňují frontální metody prací ve skupinách, využívají diferenciaci apod. V těchto případech se však vždy jedná o pouhé doplňky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8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725</Words>
  <Application>Microsoft Office PowerPoint</Application>
  <PresentationFormat>Předvádění na obrazovce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Didaktika VZ1</vt:lpstr>
      <vt:lpstr>Prezentace aplikace PowerPoint</vt:lpstr>
      <vt:lpstr>1. Individuální výuka</vt:lpstr>
      <vt:lpstr>Prezentace aplikace PowerPoint</vt:lpstr>
      <vt:lpstr>2. Hromadná a frontální výuka</vt:lpstr>
      <vt:lpstr>Prezentace aplikace PowerPoint</vt:lpstr>
      <vt:lpstr>Prezentace aplikace PowerPoint</vt:lpstr>
      <vt:lpstr>Výhody hromadné výuky</vt:lpstr>
      <vt:lpstr>Prezentace aplikace PowerPoint</vt:lpstr>
      <vt:lpstr>3. Individualizovaná výuka</vt:lpstr>
      <vt:lpstr>4. Projektová výuka</vt:lpstr>
      <vt:lpstr>4 základní kroky</vt:lpstr>
      <vt:lpstr>5. Diferencovaná výuka</vt:lpstr>
      <vt:lpstr>6. Skupinová a kooperativní výuka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VZ1</dc:title>
  <dc:creator>Slany</dc:creator>
  <cp:lastModifiedBy>Slany</cp:lastModifiedBy>
  <cp:revision>10</cp:revision>
  <dcterms:created xsi:type="dcterms:W3CDTF">2014-09-30T07:07:05Z</dcterms:created>
  <dcterms:modified xsi:type="dcterms:W3CDTF">2014-09-30T08:35:54Z</dcterms:modified>
</cp:coreProperties>
</file>