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9B7900E-1A44-4318-925A-30024B17AE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900E-1A44-4318-925A-30024B17AE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900E-1A44-4318-925A-30024B17AE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9B7900E-1A44-4318-925A-30024B17AE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9B7900E-1A44-4318-925A-30024B17AE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900E-1A44-4318-925A-30024B17AE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900E-1A44-4318-925A-30024B17AE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B7900E-1A44-4318-925A-30024B17AE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900E-1A44-4318-925A-30024B17AE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9B7900E-1A44-4318-925A-30024B17AE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B7900E-1A44-4318-925A-30024B17AE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9B7900E-1A44-4318-925A-30024B17AE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A4F2DE8-B48D-48A3-A0AC-CC4D0CF8A1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Dotazníkové metody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Konstrukce vlastního dotazníku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dotazníkového šetření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 smtClean="0"/>
              <a:t>stanovit si cíl průzkumu, na který se zaměříme </a:t>
            </a:r>
          </a:p>
          <a:p>
            <a:r>
              <a:rPr lang="cs-CZ" sz="2400" dirty="0" smtClean="0"/>
              <a:t>špatně definovaný cíl - může se stát, že průzkum nesplní očekávání</a:t>
            </a:r>
          </a:p>
          <a:p>
            <a:r>
              <a:rPr lang="cs-CZ" sz="2400" dirty="0" smtClean="0"/>
              <a:t> cíl musí být zjistitelný a srozumitelný</a:t>
            </a:r>
          </a:p>
          <a:p>
            <a:r>
              <a:rPr lang="cs-CZ" sz="2400" dirty="0" smtClean="0"/>
              <a:t>otázky dotazníku musí být statisticky zpracovatelné 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Délka dotazníku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obecně uváděno – cca 20 minut (40-50 otázek)</a:t>
            </a:r>
          </a:p>
          <a:p>
            <a:r>
              <a:rPr lang="cs-CZ" sz="2400" dirty="0"/>
              <a:t>j</a:t>
            </a:r>
            <a:r>
              <a:rPr lang="cs-CZ" sz="2400" dirty="0" smtClean="0"/>
              <a:t>e to dostatečné pro naše výzkumné záměry? Obsáhlejší problematika obvykle delší čas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odmínky testování – např. školní hodina, čekárna, nemocnice apod.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ůležitá je motivace respondentů – proč na dotazník odpovídají, smysl dotazníku</a:t>
            </a:r>
          </a:p>
          <a:p>
            <a:r>
              <a:rPr lang="cs-CZ" sz="2400" dirty="0"/>
              <a:t>a</a:t>
            </a:r>
            <a:r>
              <a:rPr lang="cs-CZ" sz="2400" dirty="0" smtClean="0"/>
              <a:t>nonymní internetové šetření – pozornost kratší dobu, cca 10 minut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Formální náležitosti dotazníku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Dotazník by měl na první pohled upoutat pozornost, nesmí respondenta hned na začátku odradit. </a:t>
            </a:r>
          </a:p>
          <a:p>
            <a:r>
              <a:rPr lang="cs-CZ" dirty="0" smtClean="0"/>
              <a:t>Je potřeba se zaměřit především na:</a:t>
            </a:r>
          </a:p>
          <a:p>
            <a:pPr lvl="1"/>
            <a:r>
              <a:rPr lang="cs-CZ" dirty="0" smtClean="0"/>
              <a:t>srozumitelnost</a:t>
            </a:r>
          </a:p>
          <a:p>
            <a:pPr lvl="1"/>
            <a:r>
              <a:rPr lang="cs-CZ" dirty="0" smtClean="0"/>
              <a:t>přehlednost a snadnou orientaci</a:t>
            </a:r>
          </a:p>
          <a:p>
            <a:pPr lvl="1"/>
            <a:r>
              <a:rPr lang="cs-CZ" dirty="0" smtClean="0"/>
              <a:t>jednoduchost vyplňování</a:t>
            </a:r>
          </a:p>
          <a:p>
            <a:pPr lvl="1"/>
            <a:r>
              <a:rPr lang="cs-CZ" dirty="0" smtClean="0"/>
              <a:t>jazykovou korektnost</a:t>
            </a:r>
          </a:p>
          <a:p>
            <a:pPr lvl="1"/>
            <a:r>
              <a:rPr lang="cs-CZ" dirty="0" smtClean="0"/>
              <a:t>grafickou úpravu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 smtClean="0"/>
              <a:t>Formulace otázek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Jednoznačnost</a:t>
            </a:r>
            <a:r>
              <a:rPr lang="cs-CZ" dirty="0" smtClean="0"/>
              <a:t> - formulovat výstižné a jednoduché věty, vyvarovat se dvojitých záporů a nejednoznačných slov jako občas, někdy, několik apod. </a:t>
            </a:r>
          </a:p>
          <a:p>
            <a:r>
              <a:rPr lang="cs-CZ" b="1" dirty="0" smtClean="0"/>
              <a:t>Srozumitelnost</a:t>
            </a:r>
            <a:r>
              <a:rPr lang="cs-CZ" dirty="0" smtClean="0"/>
              <a:t> - používat jazyk cílové skupiny respondentů, vžít se do role dotazovaného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Stručnost</a:t>
            </a:r>
            <a:r>
              <a:rPr lang="cs-CZ" dirty="0" smtClean="0"/>
              <a:t> - používat krátké, stručné věty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Validnost</a:t>
            </a:r>
            <a:r>
              <a:rPr lang="cs-CZ" dirty="0" smtClean="0"/>
              <a:t> - ptát se na to, co skutečně potřebujeme zjistit, jiným slovy, zda-li </a:t>
            </a:r>
            <a:r>
              <a:rPr lang="cs-CZ" dirty="0" err="1" smtClean="0"/>
              <a:t>odpověd</a:t>
            </a:r>
            <a:r>
              <a:rPr lang="cs-CZ" dirty="0" smtClean="0"/>
              <a:t> na otázku pomůže dosažení stanoveného cíle průzkumu, ne že je to pouze „zajímavé“</a:t>
            </a:r>
          </a:p>
          <a:p>
            <a:r>
              <a:rPr lang="cs-CZ" b="1" dirty="0" smtClean="0"/>
              <a:t>Zpracování dat </a:t>
            </a:r>
            <a:r>
              <a:rPr lang="cs-CZ" dirty="0" smtClean="0"/>
              <a:t>– jak budou data z otázky zpracována? V jakém formátu je vhodné odpovědi zachytit? Příklad: věk – číslo x kategorie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otázek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Vyvarovat se </a:t>
            </a:r>
            <a:r>
              <a:rPr lang="cs-CZ" dirty="0" err="1" smtClean="0"/>
              <a:t>návodných</a:t>
            </a:r>
            <a:r>
              <a:rPr lang="cs-CZ" dirty="0" smtClean="0"/>
              <a:t>, sugestivních otázek</a:t>
            </a:r>
          </a:p>
          <a:p>
            <a:r>
              <a:rPr lang="cs-CZ" dirty="0" smtClean="0"/>
              <a:t>Pozor, aby předchozí otázky neovlivnili odpovídání na následující.</a:t>
            </a:r>
          </a:p>
          <a:p>
            <a:r>
              <a:rPr lang="cs-CZ" dirty="0" smtClean="0"/>
              <a:t>Opakování otázek (jinou formou) – nutné pro </a:t>
            </a:r>
            <a:r>
              <a:rPr lang="cs-CZ" dirty="0" err="1" smtClean="0"/>
              <a:t>reliabilitu</a:t>
            </a:r>
            <a:r>
              <a:rPr lang="cs-CZ" dirty="0" smtClean="0"/>
              <a:t> a ověřování, zároveň však může dotazovaného odradit</a:t>
            </a:r>
          </a:p>
          <a:p>
            <a:r>
              <a:rPr lang="cs-CZ" dirty="0" smtClean="0"/>
              <a:t>Lži skóre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 smtClean="0"/>
              <a:t>Formát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OTÁZKY</a:t>
            </a:r>
          </a:p>
          <a:p>
            <a:r>
              <a:rPr lang="cs-CZ" sz="2800" dirty="0" smtClean="0"/>
              <a:t>Otevřené x uzavřené x polootevřené (</a:t>
            </a:r>
            <a:r>
              <a:rPr lang="cs-CZ" sz="2800" dirty="0" err="1" smtClean="0"/>
              <a:t>polouzavřené</a:t>
            </a:r>
            <a:endParaRPr lang="cs-CZ" sz="2800" dirty="0" smtClean="0"/>
          </a:p>
          <a:p>
            <a:r>
              <a:rPr lang="cs-CZ" sz="2800" dirty="0" smtClean="0"/>
              <a:t>Projektivní otázky</a:t>
            </a:r>
          </a:p>
          <a:p>
            <a:r>
              <a:rPr lang="cs-CZ" sz="2800" dirty="0" smtClean="0"/>
              <a:t>Filtrační otázky</a:t>
            </a:r>
          </a:p>
          <a:p>
            <a:r>
              <a:rPr lang="cs-CZ" sz="2800" dirty="0" smtClean="0"/>
              <a:t>Baterie otázek</a:t>
            </a:r>
          </a:p>
          <a:p>
            <a:pPr>
              <a:buNone/>
            </a:pPr>
            <a:r>
              <a:rPr lang="cs-CZ" dirty="0" smtClean="0"/>
              <a:t>ODPOVĚDI</a:t>
            </a:r>
          </a:p>
          <a:p>
            <a:r>
              <a:rPr lang="cs-CZ" sz="2800" dirty="0"/>
              <a:t>a</a:t>
            </a:r>
            <a:r>
              <a:rPr lang="cs-CZ" sz="2800" dirty="0" smtClean="0"/>
              <a:t>no x ne (x nevím)</a:t>
            </a:r>
          </a:p>
          <a:p>
            <a:r>
              <a:rPr lang="cs-CZ" sz="2800" dirty="0" smtClean="0"/>
              <a:t>škály (liché x sudé), hodnotící x pořadí </a:t>
            </a:r>
          </a:p>
          <a:p>
            <a:r>
              <a:rPr lang="cs-CZ" sz="2800" dirty="0" smtClean="0"/>
              <a:t>volná výpověď</a:t>
            </a:r>
          </a:p>
          <a:p>
            <a:r>
              <a:rPr lang="cs-CZ" sz="2800" dirty="0" smtClean="0"/>
              <a:t>výčet</a:t>
            </a:r>
          </a:p>
          <a:p>
            <a:r>
              <a:rPr lang="cs-CZ" sz="2800" dirty="0" smtClean="0"/>
              <a:t>kategorie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Řazení otázek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</a:t>
            </a:r>
            <a:r>
              <a:rPr lang="cs-CZ" dirty="0" smtClean="0"/>
              <a:t>a začátku dotazníku by měly být zařazeny zajímavé otázky, které upoutají pozornost respondenta</a:t>
            </a:r>
          </a:p>
          <a:p>
            <a:r>
              <a:rPr lang="cs-CZ" dirty="0"/>
              <a:t>z</a:t>
            </a:r>
            <a:r>
              <a:rPr lang="cs-CZ" dirty="0" smtClean="0"/>
              <a:t>vládnutí techniky odpovídání</a:t>
            </a:r>
          </a:p>
          <a:p>
            <a:r>
              <a:rPr lang="cs-CZ" dirty="0"/>
              <a:t>p</a:t>
            </a:r>
            <a:r>
              <a:rPr lang="cs-CZ" dirty="0" smtClean="0"/>
              <a:t>ozor na citlivé, osobní otázky (kde dát </a:t>
            </a:r>
            <a:r>
              <a:rPr lang="cs-CZ" dirty="0" err="1" smtClean="0"/>
              <a:t>sociodemografické</a:t>
            </a:r>
            <a:r>
              <a:rPr lang="cs-CZ" dirty="0" smtClean="0"/>
              <a:t> údaje?) </a:t>
            </a:r>
          </a:p>
          <a:p>
            <a:r>
              <a:rPr lang="cs-CZ" dirty="0" smtClean="0"/>
              <a:t>uprostřed by se měly nacházet stěžejní otázky, jejichž vyplnění vyžaduje soustředění</a:t>
            </a:r>
          </a:p>
          <a:p>
            <a:r>
              <a:rPr lang="cs-CZ" dirty="0" smtClean="0"/>
              <a:t>na konci otázky méně závažné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instrukce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oslovení a žádost o vyplnění dotazníku </a:t>
            </a:r>
          </a:p>
          <a:p>
            <a:r>
              <a:rPr lang="cs-CZ" dirty="0" smtClean="0"/>
              <a:t>představit náplň dotazníku</a:t>
            </a:r>
          </a:p>
          <a:p>
            <a:r>
              <a:rPr lang="cs-CZ" dirty="0" smtClean="0"/>
              <a:t>naznačit význam odpovědí a smysl celého dotazníku</a:t>
            </a:r>
          </a:p>
          <a:p>
            <a:r>
              <a:rPr lang="cs-CZ" dirty="0" smtClean="0"/>
              <a:t>zdůraznit přínos správného vyplnění pro samotného respondenta </a:t>
            </a:r>
          </a:p>
          <a:p>
            <a:r>
              <a:rPr lang="cs-CZ" dirty="0" smtClean="0"/>
              <a:t>sdělit stručné pokyny k vyplňování</a:t>
            </a:r>
          </a:p>
          <a:p>
            <a:r>
              <a:rPr lang="cs-CZ" dirty="0" smtClean="0"/>
              <a:t>zmínit přibližnou délku vyplňování dotazníku</a:t>
            </a:r>
          </a:p>
          <a:p>
            <a:r>
              <a:rPr lang="cs-CZ" dirty="0" smtClean="0"/>
              <a:t>poděkování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373</TotalTime>
  <Words>404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Dotazníkové metody</vt:lpstr>
      <vt:lpstr>Cíle dotazníkového šetření</vt:lpstr>
      <vt:lpstr>Délka dotazníku</vt:lpstr>
      <vt:lpstr>Formální náležitosti dotazníku</vt:lpstr>
      <vt:lpstr>Formulace otázek</vt:lpstr>
      <vt:lpstr>Formulace otázek</vt:lpstr>
      <vt:lpstr>Formát</vt:lpstr>
      <vt:lpstr>Řazení otázek</vt:lpstr>
      <vt:lpstr>Úvodní instrukce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Your User Name</dc:creator>
  <cp:lastModifiedBy>Your User Name</cp:lastModifiedBy>
  <cp:revision>3</cp:revision>
  <dcterms:created xsi:type="dcterms:W3CDTF">2014-10-16T13:12:25Z</dcterms:created>
  <dcterms:modified xsi:type="dcterms:W3CDTF">2014-10-16T19:25:51Z</dcterms:modified>
</cp:coreProperties>
</file>