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8405B4C-E850-47A7-9E89-C181293A2F02}" type="datetimeFigureOut">
              <a:rPr lang="cs-CZ" smtClean="0"/>
              <a:pPr/>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8405B4C-E850-47A7-9E89-C181293A2F02}" type="datetimeFigureOut">
              <a:rPr lang="cs-CZ" smtClean="0"/>
              <a:pPr/>
              <a:t>2.12.2014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8405B4C-E850-47A7-9E89-C181293A2F02}" type="datetimeFigureOut">
              <a:rPr lang="cs-CZ" smtClean="0"/>
              <a:pPr/>
              <a:t>2.12.2014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8405B4C-E850-47A7-9E89-C181293A2F02}" type="datetimeFigureOut">
              <a:rPr lang="cs-CZ" smtClean="0"/>
              <a:pPr/>
              <a:t>2.12.2014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405B4C-E850-47A7-9E89-C181293A2F02}" type="datetimeFigureOut">
              <a:rPr lang="cs-CZ" smtClean="0"/>
              <a:pPr/>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405B4C-E850-47A7-9E89-C181293A2F02}" type="datetimeFigureOut">
              <a:rPr lang="cs-CZ" smtClean="0"/>
              <a:pPr/>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DEF1B-2549-4596-9D0E-0A7B6FC7C86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05B4C-E850-47A7-9E89-C181293A2F02}" type="datetimeFigureOut">
              <a:rPr lang="cs-CZ" smtClean="0"/>
              <a:pPr/>
              <a:t>2.12.2014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DEF1B-2549-4596-9D0E-0A7B6FC7C86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1: Co je to muzikoterapie?</a:t>
            </a:r>
            <a:r>
              <a:rPr lang="cs-CZ" dirty="0"/>
              <a:t/>
            </a:r>
            <a:br>
              <a:rPr lang="cs-CZ" dirty="0"/>
            </a:br>
            <a:r>
              <a:rPr lang="cs-CZ" b="1" dirty="0"/>
              <a:t> </a:t>
            </a:r>
            <a:r>
              <a:rPr lang="cs-CZ" dirty="0"/>
              <a:t/>
            </a:r>
            <a:br>
              <a:rPr lang="cs-CZ" dirty="0"/>
            </a:br>
            <a:r>
              <a:rPr lang="cs-CZ" dirty="0"/>
              <a:t>Muzikoterapie je léčebná metoda, která používá hudbu jako terapeutický prostředek. Spolu s </a:t>
            </a:r>
            <a:r>
              <a:rPr lang="cs-CZ" dirty="0" err="1"/>
              <a:t>arteterapií</a:t>
            </a:r>
            <a:r>
              <a:rPr lang="cs-CZ" dirty="0"/>
              <a:t>, </a:t>
            </a:r>
            <a:r>
              <a:rPr lang="cs-CZ" dirty="0" err="1"/>
              <a:t>dramaterapií</a:t>
            </a:r>
            <a:r>
              <a:rPr lang="cs-CZ" dirty="0"/>
              <a:t> a tanečně pohybovou terapií spadá do oblasti uměleckých terapií (</a:t>
            </a:r>
            <a:r>
              <a:rPr lang="cs-CZ" dirty="0" err="1"/>
              <a:t>Beníčková</a:t>
            </a:r>
            <a:r>
              <a:rPr lang="cs-CZ" dirty="0"/>
              <a:t>, 2011). </a:t>
            </a:r>
            <a:br>
              <a:rPr lang="cs-CZ" dirty="0"/>
            </a:br>
            <a:r>
              <a:rPr lang="cs-CZ" b="1" dirty="0"/>
              <a:t> </a:t>
            </a:r>
            <a:r>
              <a:rPr lang="cs-CZ" dirty="0"/>
              <a:t/>
            </a:r>
            <a:br>
              <a:rPr lang="cs-CZ" dirty="0"/>
            </a:b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Švédská škola muzikoterapie hudbě přisuzuje ústřední funkci v léčebném procesu. Od</a:t>
            </a:r>
            <a:br>
              <a:rPr lang="cs-CZ" dirty="0"/>
            </a:br>
            <a:r>
              <a:rPr lang="cs-CZ" dirty="0"/>
              <a:t>prvopočátku je orientována čistě psychoterapeuticky. Vychází z hlubinné psychologie</a:t>
            </a:r>
            <a:br>
              <a:rPr lang="cs-CZ" dirty="0"/>
            </a:br>
            <a:r>
              <a:rPr lang="cs-CZ" dirty="0"/>
              <a:t>(zejména Jungových archetypů) a matematického paradigmatu v hudbě, na jejichž základě si</a:t>
            </a:r>
            <a:br>
              <a:rPr lang="cs-CZ" dirty="0"/>
            </a:br>
            <a:r>
              <a:rPr lang="cs-CZ" dirty="0"/>
              <a:t>vybudovala uzavřený a ohraničený </a:t>
            </a:r>
            <a:r>
              <a:rPr lang="cs-CZ" dirty="0" err="1"/>
              <a:t>muzikoterapeutický</a:t>
            </a:r>
            <a:r>
              <a:rPr lang="cs-CZ" dirty="0"/>
              <a:t> systém. Dle jejího čelního</a:t>
            </a:r>
            <a:br>
              <a:rPr lang="cs-CZ" dirty="0"/>
            </a:br>
            <a:r>
              <a:rPr lang="cs-CZ" dirty="0"/>
              <a:t>představitele a zakladatele Stockholmského </a:t>
            </a:r>
            <a:r>
              <a:rPr lang="cs-CZ" dirty="0" err="1"/>
              <a:t>muzikoterapeutického</a:t>
            </a:r>
            <a:r>
              <a:rPr lang="cs-CZ" dirty="0"/>
              <a:t> institutu A. </a:t>
            </a:r>
            <a:r>
              <a:rPr lang="cs-CZ" dirty="0" err="1"/>
              <a:t>Pontvika</a:t>
            </a:r>
            <a:r>
              <a:rPr lang="cs-CZ" dirty="0"/>
              <a:t/>
            </a:r>
            <a:br>
              <a:rPr lang="cs-CZ" dirty="0"/>
            </a:br>
            <a:r>
              <a:rPr lang="cs-CZ" dirty="0"/>
              <a:t>dokáže hudba, která je otiskem harmonických vesmírných vztahů, proniknout do psychických</a:t>
            </a:r>
            <a:br>
              <a:rPr lang="cs-CZ" dirty="0"/>
            </a:br>
            <a:r>
              <a:rPr lang="cs-CZ" dirty="0"/>
              <a:t>vrstev osobnosti hlouběji než slovo a navrátit tak člověku jeho duševní rovnováhu. </a:t>
            </a:r>
            <a:r>
              <a:rPr lang="cs-CZ" dirty="0" err="1"/>
              <a:t>Pontvik</a:t>
            </a:r>
            <a:r>
              <a:rPr lang="cs-CZ" dirty="0"/>
              <a:t> o</a:t>
            </a:r>
            <a:br>
              <a:rPr lang="cs-CZ" dirty="0"/>
            </a:br>
            <a:r>
              <a:rPr lang="cs-CZ" dirty="0"/>
              <a:t>tomto procesu nabývání duševní rovnováhy ve své koncepci muzikoterapie hovoří jako o</a:t>
            </a:r>
            <a:br>
              <a:rPr lang="cs-CZ" dirty="0"/>
            </a:br>
            <a:r>
              <a:rPr lang="cs-CZ" dirty="0"/>
              <a:t>hudebním zobrazení určitých harmonických archetypů v duši člověka, </a:t>
            </a:r>
            <a:r>
              <a:rPr lang="cs-CZ" dirty="0" err="1"/>
              <a:t>psychoresonanci</a:t>
            </a:r>
            <a:r>
              <a:rPr lang="cs-CZ" dirty="0"/>
              <a:t>.</a:t>
            </a:r>
            <a:br>
              <a:rPr lang="cs-CZ" dirty="0"/>
            </a:br>
            <a:r>
              <a:rPr lang="cs-CZ" dirty="0"/>
              <a:t>(</a:t>
            </a:r>
            <a:r>
              <a:rPr lang="cs-CZ" dirty="0" err="1"/>
              <a:t>Mátejová</a:t>
            </a:r>
            <a:r>
              <a:rPr lang="cs-CZ" dirty="0"/>
              <a:t>, 1991, Linka, 1997)</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Německou větev muzikoterapie reprezentuje zejména Lipská škola, která se pojí se</a:t>
            </a:r>
            <a:br>
              <a:rPr lang="cs-CZ" dirty="0"/>
            </a:br>
            <a:r>
              <a:rPr lang="cs-CZ" dirty="0"/>
              <a:t>jménem </a:t>
            </a:r>
            <a:r>
              <a:rPr lang="cs-CZ" dirty="0" err="1"/>
              <a:t>Christofera</a:t>
            </a:r>
            <a:r>
              <a:rPr lang="cs-CZ" dirty="0"/>
              <a:t> </a:t>
            </a:r>
            <a:r>
              <a:rPr lang="cs-CZ" dirty="0" err="1"/>
              <a:t>Schwabeho</a:t>
            </a:r>
            <a:r>
              <a:rPr lang="cs-CZ" dirty="0"/>
              <a:t>, jenž se zabýval muzikoterapií neuróz a funkčních poruch a</a:t>
            </a:r>
            <a:br>
              <a:rPr lang="cs-CZ" dirty="0"/>
            </a:br>
            <a:r>
              <a:rPr lang="cs-CZ" dirty="0"/>
              <a:t>též aktivní skupinovou muzikoterapií dospělých jedinců. V Rakousku se o rozvoj</a:t>
            </a:r>
            <a:br>
              <a:rPr lang="cs-CZ" dirty="0"/>
            </a:br>
            <a:r>
              <a:rPr lang="cs-CZ" dirty="0"/>
              <a:t>muzikoterapie zasloužila především </a:t>
            </a:r>
            <a:r>
              <a:rPr lang="cs-CZ" dirty="0" err="1"/>
              <a:t>Koffer</a:t>
            </a:r>
            <a:r>
              <a:rPr lang="cs-CZ" dirty="0"/>
              <a:t>-Ulrichová, která ve Vídni v roce 1959 založila</a:t>
            </a:r>
            <a:br>
              <a:rPr lang="cs-CZ" dirty="0"/>
            </a:br>
            <a:r>
              <a:rPr lang="cs-CZ" dirty="0"/>
              <a:t>první </a:t>
            </a:r>
            <a:r>
              <a:rPr lang="cs-CZ" dirty="0" err="1"/>
              <a:t>muzikoterapeutické</a:t>
            </a:r>
            <a:r>
              <a:rPr lang="cs-CZ" dirty="0"/>
              <a:t> a výzkumné centrum a podílela se na vzniku společnosti pro</a:t>
            </a:r>
            <a:br>
              <a:rPr lang="cs-CZ" dirty="0"/>
            </a:br>
            <a:r>
              <a:rPr lang="cs-CZ" dirty="0"/>
              <a:t>muzikoterapii </a:t>
            </a:r>
            <a:r>
              <a:rPr lang="cs-CZ" dirty="0" err="1"/>
              <a:t>Österreichische</a:t>
            </a:r>
            <a:r>
              <a:rPr lang="cs-CZ" dirty="0"/>
              <a:t> </a:t>
            </a:r>
            <a:r>
              <a:rPr lang="cs-CZ" dirty="0" err="1"/>
              <a:t>Gesellschaft</a:t>
            </a:r>
            <a:r>
              <a:rPr lang="cs-CZ" dirty="0"/>
              <a:t> </a:t>
            </a:r>
            <a:r>
              <a:rPr lang="cs-CZ" dirty="0" err="1"/>
              <a:t>Zur</a:t>
            </a:r>
            <a:r>
              <a:rPr lang="cs-CZ" dirty="0"/>
              <a:t> </a:t>
            </a:r>
            <a:r>
              <a:rPr lang="cs-CZ" dirty="0" err="1"/>
              <a:t>Förderung</a:t>
            </a:r>
            <a:r>
              <a:rPr lang="cs-CZ" dirty="0"/>
              <a:t> der </a:t>
            </a:r>
            <a:r>
              <a:rPr lang="cs-CZ" dirty="0" err="1"/>
              <a:t>Musiktherapie</a:t>
            </a:r>
            <a:r>
              <a:rPr lang="cs-CZ" dirty="0"/>
              <a:t>, díky níž se</a:t>
            </a:r>
            <a:br>
              <a:rPr lang="cs-CZ" dirty="0"/>
            </a:br>
            <a:r>
              <a:rPr lang="cs-CZ" dirty="0"/>
              <a:t>muzikoterapie začala přednášet jako předmět na hudební akademii ve Vídni. Rakouská větev</a:t>
            </a:r>
            <a:br>
              <a:rPr lang="cs-CZ" dirty="0"/>
            </a:br>
            <a:r>
              <a:rPr lang="cs-CZ" dirty="0"/>
              <a:t>německé školy muzikoterapie přišla také s myšlenkou zřizování tříčlenných terapeutických</a:t>
            </a:r>
            <a:br>
              <a:rPr lang="cs-CZ" dirty="0"/>
            </a:br>
            <a:r>
              <a:rPr lang="cs-CZ" dirty="0"/>
              <a:t>týmů tvořených psychiatrem, psychologem a </a:t>
            </a:r>
            <a:r>
              <a:rPr lang="cs-CZ" dirty="0" err="1"/>
              <a:t>muzikoterapeutem</a:t>
            </a: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Směry v muzikoterapii</a:t>
            </a:r>
            <a:r>
              <a:rPr lang="cs-CZ" dirty="0"/>
              <a:t/>
            </a:r>
            <a:br>
              <a:rPr lang="cs-CZ" dirty="0"/>
            </a:br>
            <a:r>
              <a:rPr lang="cs-CZ" dirty="0"/>
              <a:t> </a:t>
            </a:r>
            <a:br>
              <a:rPr lang="cs-CZ" dirty="0"/>
            </a:br>
            <a:r>
              <a:rPr lang="cs-CZ" dirty="0"/>
              <a:t>Současná muzikoterapie nadále rozvíjí koncept matematicko-medicínský a</a:t>
            </a:r>
            <a:br>
              <a:rPr lang="cs-CZ" dirty="0"/>
            </a:br>
            <a:r>
              <a:rPr lang="cs-CZ" dirty="0"/>
              <a:t>psychologický, nově přichází s konceptem pedagogickým. Ke každému z těchto konceptů se</a:t>
            </a:r>
            <a:br>
              <a:rPr lang="cs-CZ" dirty="0"/>
            </a:br>
            <a:r>
              <a:rPr lang="cs-CZ" dirty="0"/>
              <a:t>hlásí více </a:t>
            </a:r>
            <a:r>
              <a:rPr lang="cs-CZ" dirty="0" err="1"/>
              <a:t>muzikoterapeutických</a:t>
            </a:r>
            <a:r>
              <a:rPr lang="cs-CZ" dirty="0"/>
              <a:t> škol.</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Medicínský koncept muzikoterapie vychází z poznatků předválečné americké školy</a:t>
            </a:r>
            <a:br>
              <a:rPr lang="cs-CZ" dirty="0"/>
            </a:br>
            <a:r>
              <a:rPr lang="cs-CZ" dirty="0"/>
              <a:t>muzikoterapie a hlásí se k tzv. hudební farmakologii, tj. zkoumá hlavně fyziologické reakce</a:t>
            </a:r>
            <a:br>
              <a:rPr lang="cs-CZ" dirty="0"/>
            </a:br>
            <a:r>
              <a:rPr lang="cs-CZ" dirty="0"/>
              <a:t>na hudbu (psychogalvanický kožní reflex, dechovou kapacitu, kapilární průtok, svalovou</a:t>
            </a:r>
            <a:br>
              <a:rPr lang="cs-CZ" dirty="0"/>
            </a:br>
            <a:r>
              <a:rPr lang="cs-CZ" dirty="0"/>
              <a:t>tuhost) a vytváří nabídky konkrétních hudebních skladeb pro jednotlivé funkční poruchy a</a:t>
            </a:r>
            <a:br>
              <a:rPr lang="cs-CZ" dirty="0"/>
            </a:br>
            <a:r>
              <a:rPr lang="cs-CZ" dirty="0"/>
              <a:t>emocionální rozladění. Hudba, převážně reprodukovaná, kterou klienti poslouchají, slouží</a:t>
            </a:r>
            <a:br>
              <a:rPr lang="cs-CZ" dirty="0"/>
            </a:br>
            <a:r>
              <a:rPr lang="cs-CZ" dirty="0"/>
              <a:t>jako </a:t>
            </a:r>
            <a:r>
              <a:rPr lang="cs-CZ" dirty="0" err="1"/>
              <a:t>audioanalgetikum</a:t>
            </a:r>
            <a:r>
              <a:rPr lang="cs-CZ" dirty="0"/>
              <a:t> nebo sedativum, nebo jiným způsobem pozitivně ovlivňuje tělesný či</a:t>
            </a:r>
            <a:br>
              <a:rPr lang="cs-CZ" dirty="0"/>
            </a:br>
            <a:r>
              <a:rPr lang="cs-CZ" dirty="0"/>
              <a:t>psychosociální stav. Toto pojetí muzikoterapie využívá hudbu spíše plošně, nebere v potaz individuální reakce ani estetický vkus jednotlivců. V prostředí nemocnic se tak hovoří spíše o</a:t>
            </a:r>
            <a:br>
              <a:rPr lang="cs-CZ" dirty="0"/>
            </a:br>
            <a:r>
              <a:rPr lang="cs-CZ" dirty="0"/>
              <a:t>„léčbě atmosféry“ (dle Linky, 1997, „léčba s hudbou“) než o přímé léčbě nemocných.</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Paliativní muzikoterapie si klade za cíl zmírňovat psychickou či fyzickou bolest a bývá využívána</a:t>
            </a:r>
            <a:br>
              <a:rPr lang="cs-CZ" dirty="0"/>
            </a:br>
            <a:r>
              <a:rPr lang="cs-CZ" dirty="0"/>
              <a:t>při lokálních či epidurálních anestéziích, porodech či doprovázení umírajících nebo též</a:t>
            </a:r>
            <a:br>
              <a:rPr lang="cs-CZ" dirty="0"/>
            </a:br>
            <a:r>
              <a:rPr lang="cs-CZ" dirty="0"/>
              <a:t>muzikoterapie funkcionální, která využívá stimulačního účinku hudby a uplatňuje se tak</a:t>
            </a:r>
            <a:br>
              <a:rPr lang="cs-CZ" dirty="0"/>
            </a:br>
            <a:r>
              <a:rPr lang="cs-CZ" dirty="0"/>
              <a:t>hlavně při rehabilitaci a fyzioterapii.</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Pedagogický a psychoterapeutický koncept mají mnoho společného. Oba tyto</a:t>
            </a:r>
            <a:br>
              <a:rPr lang="cs-CZ" dirty="0"/>
            </a:br>
            <a:r>
              <a:rPr lang="cs-CZ" dirty="0"/>
              <a:t>koncepty se zabývají psychosociálním fungováním klientů a využívají hudby jako média</a:t>
            </a:r>
            <a:br>
              <a:rPr lang="cs-CZ" dirty="0"/>
            </a:br>
            <a:r>
              <a:rPr lang="cs-CZ" dirty="0"/>
              <a:t>k navázání terapeutického vztahu a potažmo k rozvíjení klientovy osobnosti žádoucím</a:t>
            </a:r>
            <a:br>
              <a:rPr lang="cs-CZ" dirty="0"/>
            </a:br>
            <a:r>
              <a:rPr lang="cs-CZ" dirty="0"/>
              <a:t>směrem. Rozdíl ale spočívá v zaměření a cílech, které si tyto přístupy kladou.</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4. Osobnost a role terapeuta</a:t>
            </a:r>
            <a:r>
              <a:rPr lang="cs-CZ" dirty="0"/>
              <a:t/>
            </a:r>
            <a:br>
              <a:rPr lang="cs-CZ" dirty="0"/>
            </a:br>
            <a:r>
              <a:rPr lang="cs-CZ" b="1" dirty="0"/>
              <a:t> </a:t>
            </a:r>
            <a:r>
              <a:rPr lang="cs-CZ" dirty="0"/>
              <a:t/>
            </a:r>
            <a:br>
              <a:rPr lang="cs-CZ" dirty="0"/>
            </a:br>
            <a:r>
              <a:rPr lang="cs-CZ" dirty="0"/>
              <a:t>Osobnost terapeuta je  důležitou součástí terapie. Výsledná podoba </a:t>
            </a:r>
            <a:r>
              <a:rPr lang="cs-CZ" dirty="0" err="1"/>
              <a:t>muzikoterapeutických</a:t>
            </a:r>
            <a:r>
              <a:rPr lang="cs-CZ" dirty="0"/>
              <a:t> setkání i jejich potencionální</a:t>
            </a:r>
            <a:br>
              <a:rPr lang="cs-CZ" dirty="0"/>
            </a:br>
            <a:r>
              <a:rPr lang="cs-CZ" dirty="0"/>
              <a:t>úspěch záleží z velké části právě na něm.</a:t>
            </a:r>
            <a:br>
              <a:rPr lang="cs-CZ" dirty="0"/>
            </a:br>
            <a:r>
              <a:rPr lang="cs-CZ" dirty="0"/>
              <a:t>Velmi důležitá je teoretická příprava terapeuta – která zahrnuje nejenom vhled do dané  problematiky, ale též obeznámenost s jednotlivými</a:t>
            </a:r>
            <a:br>
              <a:rPr lang="cs-CZ" dirty="0"/>
            </a:br>
            <a:r>
              <a:rPr lang="cs-CZ" dirty="0"/>
              <a:t>případy klientů, jejich individuálními zvyklostmi a potřebami, prostředím, v němž žijí. </a:t>
            </a:r>
            <a:br>
              <a:rPr lang="cs-CZ" dirty="0"/>
            </a:br>
            <a:r>
              <a:rPr lang="cs-CZ" dirty="0"/>
              <a:t>Obojí hraje důležitou roli v rozhodování terapeuta ohledně přístupu k danému klientovi.</a:t>
            </a:r>
            <a:br>
              <a:rPr lang="cs-CZ" dirty="0"/>
            </a:br>
            <a:r>
              <a:rPr lang="cs-CZ" dirty="0"/>
              <a:t>Volba technik a formy muzikoterapie, motivace pro skupinovou či individuální práci,</a:t>
            </a:r>
            <a:br>
              <a:rPr lang="cs-CZ" dirty="0"/>
            </a:br>
            <a:r>
              <a:rPr lang="cs-CZ" dirty="0"/>
              <a:t>pro práci s homogenními či heterogenními skupinami, záleží však také na terapeutových</a:t>
            </a:r>
            <a:br>
              <a:rPr lang="cs-CZ" dirty="0"/>
            </a:br>
            <a:r>
              <a:rPr lang="cs-CZ" dirty="0"/>
              <a:t>hudebně-terapeutických preferencích, jeho osobnostních předpokladech, a v neposlední</a:t>
            </a:r>
            <a:br>
              <a:rPr lang="cs-CZ" dirty="0"/>
            </a:br>
            <a:r>
              <a:rPr lang="cs-CZ" dirty="0"/>
              <a:t>řadě na jeho profesních zkušenostech s určitými technikami Čeští terapeuti tak nejčastěji</a:t>
            </a:r>
            <a:br>
              <a:rPr lang="cs-CZ" dirty="0"/>
            </a:br>
            <a:r>
              <a:rPr lang="cs-CZ" dirty="0"/>
              <a:t>využívají ty přístupy a techniky, které se jim v praxi osvědčily nebo jsou jim osobně blízké.</a:t>
            </a:r>
            <a:br>
              <a:rPr lang="cs-CZ" dirty="0"/>
            </a:br>
            <a:r>
              <a:rPr lang="cs-CZ" dirty="0"/>
              <a:t>Specifikem českých terapeutů je eklektický přístup k </a:t>
            </a:r>
            <a:r>
              <a:rPr lang="cs-CZ" dirty="0" err="1"/>
              <a:t>muzikoterapeutickým</a:t>
            </a:r>
            <a:r>
              <a:rPr lang="cs-CZ" dirty="0"/>
              <a:t/>
            </a:r>
            <a:br>
              <a:rPr lang="cs-CZ" dirty="0"/>
            </a:br>
            <a:r>
              <a:rPr lang="cs-CZ" dirty="0"/>
              <a:t>metodám. Terapeuti nevyužívají jeden samotný směr, ale směry spíše kombinují, upravují či</a:t>
            </a:r>
            <a:br>
              <a:rPr lang="cs-CZ" dirty="0"/>
            </a:br>
            <a:r>
              <a:rPr lang="cs-CZ" dirty="0"/>
              <a:t>doplňují na základě zkušeností s cílovou skupinou jedinců s autismem a jinými (nehudebními)</a:t>
            </a:r>
            <a:br>
              <a:rPr lang="cs-CZ" dirty="0"/>
            </a:br>
            <a:r>
              <a:rPr lang="cs-CZ" dirty="0"/>
              <a:t>programy, které u těchto lidí fungují . </a:t>
            </a:r>
            <a:br>
              <a:rPr lang="cs-CZ" dirty="0"/>
            </a:br>
            <a:r>
              <a:rPr lang="cs-CZ" dirty="0"/>
              <a:t> </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7 Možnosti studia muzikoterapie</a:t>
            </a:r>
            <a:r>
              <a:rPr lang="cs-CZ" dirty="0"/>
              <a:t/>
            </a:r>
            <a:br>
              <a:rPr lang="cs-CZ" dirty="0"/>
            </a:br>
            <a:r>
              <a:rPr lang="cs-CZ" b="1" dirty="0"/>
              <a:t> </a:t>
            </a:r>
            <a:r>
              <a:rPr lang="cs-CZ" dirty="0"/>
              <a:t/>
            </a:r>
            <a:br>
              <a:rPr lang="cs-CZ" dirty="0"/>
            </a:br>
            <a:r>
              <a:rPr lang="cs-CZ" b="1" dirty="0"/>
              <a:t>Muzikoterapie </a:t>
            </a:r>
            <a:r>
              <a:rPr lang="cs-CZ" dirty="0"/>
              <a:t/>
            </a:r>
            <a:br>
              <a:rPr lang="cs-CZ" dirty="0"/>
            </a:br>
            <a:r>
              <a:rPr lang="cs-CZ" b="1" dirty="0"/>
              <a:t>Název studijního oboru: MUZIKOTERAPIE </a:t>
            </a:r>
            <a:br>
              <a:rPr lang="cs-CZ" b="1" dirty="0"/>
            </a:br>
            <a:r>
              <a:rPr lang="cs-CZ" b="1" dirty="0"/>
              <a:t>Místo konání výuky: OLOMOUC</a:t>
            </a:r>
            <a:br>
              <a:rPr lang="cs-CZ" b="1" dirty="0"/>
            </a:br>
            <a:r>
              <a:rPr lang="cs-CZ" b="1" dirty="0"/>
              <a:t>Délka trvání: tříleté víkendové studium </a:t>
            </a:r>
            <a:br>
              <a:rPr lang="cs-CZ" b="1" dirty="0"/>
            </a:br>
            <a:r>
              <a:rPr lang="cs-CZ" b="1" dirty="0"/>
              <a:t>Celkový počet hodin: 480 </a:t>
            </a:r>
            <a:r>
              <a:rPr lang="cs-CZ" dirty="0"/>
              <a:t/>
            </a:r>
            <a:br>
              <a:rPr lang="cs-CZ" dirty="0"/>
            </a:br>
            <a:r>
              <a:rPr lang="cs-CZ" dirty="0"/>
              <a:t/>
            </a:r>
            <a:br>
              <a:rPr lang="cs-CZ" dirty="0"/>
            </a:br>
            <a:r>
              <a:rPr lang="cs-CZ" dirty="0"/>
              <a:t/>
            </a:r>
            <a:br>
              <a:rPr lang="cs-CZ" dirty="0"/>
            </a:br>
            <a:r>
              <a:rPr lang="cs-CZ" dirty="0"/>
              <a:t> </a:t>
            </a:r>
            <a:br>
              <a:rPr lang="cs-CZ" dirty="0"/>
            </a:br>
            <a:r>
              <a:rPr lang="cs-CZ" dirty="0"/>
              <a:t>Studenti oboru muzikoterapie se seznámí s předměty zaměřenými konkrétně na </a:t>
            </a:r>
            <a:r>
              <a:rPr lang="cs-CZ" dirty="0" err="1"/>
              <a:t>muzikoterapeutickou</a:t>
            </a:r>
            <a:r>
              <a:rPr lang="cs-CZ" dirty="0"/>
              <a:t> praxi, ale součástí studia je i vhled do </a:t>
            </a:r>
            <a:r>
              <a:rPr lang="cs-CZ" dirty="0" err="1"/>
              <a:t>arteterapie</a:t>
            </a:r>
            <a:r>
              <a:rPr lang="cs-CZ" dirty="0"/>
              <a:t>, </a:t>
            </a:r>
            <a:r>
              <a:rPr lang="cs-CZ" dirty="0" err="1"/>
              <a:t>dramaterapie</a:t>
            </a:r>
            <a:r>
              <a:rPr lang="cs-CZ" dirty="0"/>
              <a:t>, eurytmie a některých disciplín alternativní medicíny. Během studia si osvojí hru na terapeutické hudební nástroje, mezi něž patří lyry, </a:t>
            </a:r>
            <a:r>
              <a:rPr lang="cs-CZ" dirty="0" err="1"/>
              <a:t>chtotty</a:t>
            </a:r>
            <a:r>
              <a:rPr lang="cs-CZ" dirty="0"/>
              <a:t>, </a:t>
            </a:r>
            <a:r>
              <a:rPr lang="cs-CZ" dirty="0" err="1"/>
              <a:t>kantely</a:t>
            </a:r>
            <a:r>
              <a:rPr lang="cs-CZ" dirty="0"/>
              <a:t>, různé druhy fléten, citery a další. Výuka probíhá formou skupinových setkání s důrazem na individuální přístup ke každému jednotlivci. Důraz je kladen na prožitek, </a:t>
            </a:r>
            <a:r>
              <a:rPr lang="cs-CZ" dirty="0" err="1"/>
              <a:t>sebezkušenostní</a:t>
            </a:r>
            <a:r>
              <a:rPr lang="cs-CZ" dirty="0"/>
              <a:t> techniky a praktické dovednosti, které jsou podepřeny teoretickými znalostmi a příklady z praxe. Součástí výuky muzikoterapie je letní intenzivní </a:t>
            </a:r>
            <a:r>
              <a:rPr lang="cs-CZ" dirty="0" err="1"/>
              <a:t>sebezkušenostní</a:t>
            </a:r>
            <a:r>
              <a:rPr lang="cs-CZ" dirty="0"/>
              <a:t> výcvik. Lektory jsou zkušení </a:t>
            </a:r>
            <a:r>
              <a:rPr lang="cs-CZ" dirty="0" err="1"/>
              <a:t>terapeuté</a:t>
            </a:r>
            <a:r>
              <a:rPr lang="cs-CZ" dirty="0"/>
              <a:t> z praxe, vysokoškolští učitelé i lékaři. Studentům oboru muzikoterapie přednášejí odborníci z tuzemska i zahraničí. </a:t>
            </a:r>
            <a:br>
              <a:rPr lang="cs-CZ" dirty="0"/>
            </a:br>
            <a:r>
              <a:rPr lang="cs-CZ" dirty="0"/>
              <a:t/>
            </a:r>
            <a:br>
              <a:rPr lang="cs-CZ" dirty="0"/>
            </a:br>
            <a:r>
              <a:rPr lang="cs-CZ" b="1" dirty="0"/>
              <a:t>Výuka :</a:t>
            </a:r>
            <a:r>
              <a:rPr lang="cs-CZ" dirty="0"/>
              <a:t>  </a:t>
            </a:r>
            <a:br>
              <a:rPr lang="cs-CZ" dirty="0"/>
            </a:br>
            <a:r>
              <a:rPr lang="cs-CZ" dirty="0"/>
              <a:t>- 30 setkání za studium - sobota + neděle, 10 za rok</a:t>
            </a:r>
            <a:br>
              <a:rPr lang="cs-CZ" dirty="0"/>
            </a:br>
            <a:r>
              <a:rPr lang="cs-CZ" dirty="0"/>
              <a:t>- student absolvuje celkem 480 výukových hodin za celé studium, 160 za rok</a:t>
            </a:r>
            <a:br>
              <a:rPr lang="cs-CZ" dirty="0"/>
            </a:br>
            <a:r>
              <a:rPr lang="cs-CZ" dirty="0"/>
              <a:t/>
            </a:r>
            <a:br>
              <a:rPr lang="cs-CZ" dirty="0"/>
            </a:br>
            <a:r>
              <a:rPr lang="cs-CZ" b="1" dirty="0"/>
              <a:t>Podmínky přijetí:</a:t>
            </a:r>
            <a:r>
              <a:rPr lang="cs-CZ" dirty="0"/>
              <a:t> - řádně vyplněná přihláška ke studiu - úspěšné absolvování </a:t>
            </a:r>
            <a:r>
              <a:rPr lang="cs-CZ" dirty="0" err="1"/>
              <a:t>příjímacího</a:t>
            </a:r>
            <a:r>
              <a:rPr lang="cs-CZ" dirty="0"/>
              <a:t> řízení - motivační test a motivační pohovor - student nemusí mít předchozí hudební vzdělání </a:t>
            </a:r>
            <a:br>
              <a:rPr lang="cs-CZ" dirty="0"/>
            </a:br>
            <a:r>
              <a:rPr lang="cs-CZ" dirty="0"/>
              <a:t/>
            </a:r>
            <a:br>
              <a:rPr lang="cs-CZ" dirty="0"/>
            </a:br>
            <a:r>
              <a:rPr lang="cs-CZ" b="1" dirty="0"/>
              <a:t>Školné:</a:t>
            </a:r>
            <a:r>
              <a:rPr lang="cs-CZ" dirty="0"/>
              <a:t> Předpokládané školné činí 9 500 tis. Kč/ semestr. (V dalších ročnících navýšení školného max. o 10 % z částky školného předchozího roku studia) </a:t>
            </a:r>
            <a:br>
              <a:rPr lang="cs-CZ" dirty="0"/>
            </a:br>
            <a:r>
              <a:rPr lang="cs-CZ" dirty="0"/>
              <a:t>Na základě zaslané vyplněné přihlášky Vám bude doručena pozvánka k přijímacímu řízení. O přijetí na obor muzikoterapie rozhoduje splnění požadavků pro přijímací řízení a pořadí obdržených přihlášek. Kapacita ročníku je omezena.</a:t>
            </a:r>
            <a:br>
              <a:rPr lang="cs-CZ" dirty="0"/>
            </a:br>
            <a:r>
              <a:rPr lang="cs-CZ" dirty="0"/>
              <a:t/>
            </a:r>
            <a:br>
              <a:rPr lang="cs-CZ" dirty="0"/>
            </a:br>
            <a:r>
              <a:rPr lang="cs-CZ" dirty="0"/>
              <a:t/>
            </a:r>
            <a:br>
              <a:rPr lang="cs-CZ" dirty="0"/>
            </a:br>
            <a:r>
              <a:rPr lang="cs-CZ" b="1" dirty="0"/>
              <a:t>Hlavní lektorský tým tvoří: </a:t>
            </a:r>
            <a:r>
              <a:rPr lang="cs-CZ" dirty="0"/>
              <a:t/>
            </a:r>
            <a:br>
              <a:rPr lang="cs-CZ" dirty="0"/>
            </a:br>
            <a:r>
              <a:rPr lang="cs-CZ" dirty="0"/>
              <a:t/>
            </a:r>
            <a:br>
              <a:rPr lang="cs-CZ" dirty="0"/>
            </a:br>
            <a:r>
              <a:rPr lang="cs-CZ" b="1" u="sng" dirty="0"/>
              <a:t>Mgr. </a:t>
            </a:r>
            <a:r>
              <a:rPr lang="cs-CZ" b="1" u="sng" dirty="0" err="1"/>
              <a:t>Beníčková</a:t>
            </a:r>
            <a:r>
              <a:rPr lang="cs-CZ" b="1" u="sng" dirty="0"/>
              <a:t> Marie, </a:t>
            </a:r>
            <a:r>
              <a:rPr lang="cs-CZ" b="1" u="sng" dirty="0" err="1"/>
              <a:t>Ph</a:t>
            </a:r>
            <a:r>
              <a:rPr lang="cs-CZ" b="1" u="sng" dirty="0"/>
              <a:t>. D.</a:t>
            </a:r>
            <a:r>
              <a:rPr lang="cs-CZ" dirty="0"/>
              <a:t> - ředitelka Akademie Alternativa s.r.o., předsedkyně Moravské asociace uměleckých terapií (MAUT) a vysokoškolská pedagožka s dlouholetou praxí v oblasti muzikoterapie (od roku 1996), hudební pedagogiky (od roku 1994), supervize a managementu v oblasti uměleckých terapií (od roku 1998). V roce  2006 získala doktorát </a:t>
            </a:r>
            <a:r>
              <a:rPr lang="cs-CZ" dirty="0" err="1"/>
              <a:t>Ph.D</a:t>
            </a:r>
            <a:r>
              <a:rPr lang="cs-CZ" dirty="0"/>
              <a:t>. na </a:t>
            </a:r>
            <a:r>
              <a:rPr lang="cs-CZ" dirty="0" err="1"/>
              <a:t>PedF</a:t>
            </a:r>
            <a:r>
              <a:rPr lang="cs-CZ" dirty="0"/>
              <a:t> MU Brno - dizertační práce na téma: Problémy sluchové percepce z pohledu muzikoterapie. Zkušenost v oblasti DÚSP, ZŠ, ZUŠ, VOŠ i VŠ. Praxe supervizora muzikoterapie v zařízeních s klienty s mentálním i tělesným postižením a žáky s SPU. Bohatá přednášková i publikační činnost (např. Muzikoterapie a specifické poruchy učení, </a:t>
            </a:r>
            <a:r>
              <a:rPr lang="cs-CZ" dirty="0" err="1"/>
              <a:t>Grada</a:t>
            </a:r>
            <a:r>
              <a:rPr lang="cs-CZ" dirty="0"/>
              <a:t> 2011)</a:t>
            </a:r>
            <a:br>
              <a:rPr lang="cs-CZ" dirty="0"/>
            </a:br>
            <a:r>
              <a:rPr lang="cs-CZ" dirty="0"/>
              <a:t/>
            </a:r>
            <a:br>
              <a:rPr lang="cs-CZ" dirty="0"/>
            </a:br>
            <a:r>
              <a:rPr lang="cs-CZ" b="1" u="sng" dirty="0"/>
              <a:t>Jan </a:t>
            </a:r>
            <a:r>
              <a:rPr lang="cs-CZ" b="1" u="sng" dirty="0" err="1"/>
              <a:t>Braunstein</a:t>
            </a:r>
            <a:r>
              <a:rPr lang="cs-CZ" dirty="0"/>
              <a:t> - pedagog a </a:t>
            </a:r>
            <a:r>
              <a:rPr lang="cs-CZ" dirty="0" err="1"/>
              <a:t>muzikoterapeut</a:t>
            </a:r>
            <a:r>
              <a:rPr lang="cs-CZ" dirty="0"/>
              <a:t>, zakladatel Ateliéru umělecké terapie Délos, dlouholetý znalec různých </a:t>
            </a:r>
            <a:r>
              <a:rPr lang="cs-CZ" dirty="0" err="1"/>
              <a:t>muzikoterapeutických</a:t>
            </a:r>
            <a:r>
              <a:rPr lang="cs-CZ" dirty="0"/>
              <a:t> nástrojů, autor nového systému hry na lyru. Působí v různých hudebních tělesech a má i zkušenosti s vedením </a:t>
            </a:r>
            <a:r>
              <a:rPr lang="cs-CZ" dirty="0" err="1"/>
              <a:t>amaterského</a:t>
            </a:r>
            <a:r>
              <a:rPr lang="cs-CZ" dirty="0"/>
              <a:t> orchestru a sboru. Absolvent oboru sociální terapie a léčebná pedagogika.</a:t>
            </a:r>
            <a:br>
              <a:rPr lang="cs-CZ" dirty="0"/>
            </a:br>
            <a:r>
              <a:rPr lang="cs-CZ" dirty="0"/>
              <a:t/>
            </a:r>
            <a:br>
              <a:rPr lang="cs-CZ" dirty="0"/>
            </a:br>
            <a:r>
              <a:rPr lang="cs-CZ" b="1" u="sng" dirty="0"/>
              <a:t>Mgr. Petr </a:t>
            </a:r>
            <a:r>
              <a:rPr lang="cs-CZ" b="1" u="sng" dirty="0" err="1"/>
              <a:t>Škranc</a:t>
            </a:r>
            <a:r>
              <a:rPr lang="cs-CZ" dirty="0"/>
              <a:t> - </a:t>
            </a:r>
            <a:r>
              <a:rPr lang="cs-CZ" dirty="0" err="1"/>
              <a:t>muzikoterapeut</a:t>
            </a:r>
            <a:r>
              <a:rPr lang="cs-CZ" dirty="0"/>
              <a:t> a speciální pedagog, od roku 2000 je </a:t>
            </a:r>
            <a:r>
              <a:rPr lang="cs-CZ" dirty="0" err="1"/>
              <a:t>muzikoterapeutem</a:t>
            </a:r>
            <a:r>
              <a:rPr lang="cs-CZ" dirty="0"/>
              <a:t> v denním stacionáři pro klienty s mentálním a tělesným postižením. Absolvent Akademie Alternativa s.</a:t>
            </a:r>
            <a:r>
              <a:rPr lang="cs-CZ" dirty="0" err="1"/>
              <a:t>r.o</a:t>
            </a:r>
            <a:r>
              <a:rPr lang="cs-CZ" dirty="0"/>
              <a:t> - </a:t>
            </a:r>
            <a:r>
              <a:rPr lang="cs-CZ"/>
              <a:t>oboru </a:t>
            </a:r>
            <a:r>
              <a:rPr lang="cs-CZ" smtClean="0"/>
              <a:t>muzikoterapie</a:t>
            </a:r>
            <a:r>
              <a:rPr lang="cs-CZ" dirty="0"/>
              <a:t>. Aktivní hráč na velké množství hudebních i </a:t>
            </a:r>
            <a:r>
              <a:rPr lang="cs-CZ" dirty="0" err="1"/>
              <a:t>muzikoterapeutických</a:t>
            </a:r>
            <a:r>
              <a:rPr lang="cs-CZ" dirty="0"/>
              <a:t> nástrojů. Herec v bezbariérovém divadle Barka a člen flétnového souboru.</a:t>
            </a:r>
            <a:br>
              <a:rPr lang="cs-CZ" dirty="0"/>
            </a:br>
            <a:r>
              <a:rPr lang="cs-CZ" dirty="0"/>
              <a:t/>
            </a:r>
            <a:br>
              <a:rPr lang="cs-CZ" dirty="0"/>
            </a:br>
            <a:r>
              <a:rPr lang="cs-CZ" b="1" u="sng" dirty="0"/>
              <a:t>René Král</a:t>
            </a:r>
            <a:r>
              <a:rPr lang="cs-CZ" dirty="0"/>
              <a:t> - </a:t>
            </a:r>
            <a:r>
              <a:rPr lang="cs-CZ" dirty="0" err="1"/>
              <a:t>muzikoterapeut</a:t>
            </a:r>
            <a:r>
              <a:rPr lang="cs-CZ" dirty="0"/>
              <a:t>, v denním stacionáři pro klienty s mentálním a tělesným postižením.  Dlouhodobý hudební skladatel a absolvent Akademie Alternativa s.r.o. - oboru muzikoterapie. Aktivní hráč na velké množství hudebních i </a:t>
            </a:r>
            <a:r>
              <a:rPr lang="cs-CZ" dirty="0" err="1"/>
              <a:t>muzikoterapeutických</a:t>
            </a:r>
            <a:r>
              <a:rPr lang="cs-CZ" dirty="0"/>
              <a:t> nástrojů. </a:t>
            </a:r>
            <a:br>
              <a:rPr lang="cs-CZ" dirty="0"/>
            </a:br>
            <a:r>
              <a:rPr lang="cs-CZ" dirty="0"/>
              <a:t> </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8. Využití muzikoterapie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20000"/>
          </a:bodyPr>
          <a:lstStyle/>
          <a:p>
            <a:r>
              <a:rPr lang="cs-CZ" b="1" smtClean="0"/>
              <a:t>8. Využití muzikoterapie</a:t>
            </a:r>
            <a:endParaRPr lang="cs-CZ" dirty="0" smtClean="0"/>
          </a:p>
          <a:p>
            <a:r>
              <a:rPr lang="cs-CZ" b="1" dirty="0" smtClean="0"/>
              <a:t>Osoby s mentálním postižením</a:t>
            </a:r>
            <a:endParaRPr lang="cs-CZ" dirty="0" smtClean="0"/>
          </a:p>
          <a:p>
            <a:r>
              <a:rPr lang="cs-CZ" b="1" dirty="0" smtClean="0"/>
              <a:t>Osoby s tělesným postižením</a:t>
            </a:r>
            <a:endParaRPr lang="cs-CZ" dirty="0" smtClean="0"/>
          </a:p>
          <a:p>
            <a:r>
              <a:rPr lang="cs-CZ" b="1" dirty="0" smtClean="0"/>
              <a:t>Osoby s psychickým onemocněním</a:t>
            </a:r>
            <a:endParaRPr lang="cs-CZ" dirty="0" smtClean="0"/>
          </a:p>
          <a:p>
            <a:r>
              <a:rPr lang="cs-CZ" b="1" dirty="0" smtClean="0"/>
              <a:t>Muzikoterapie se může využít i jako relaxační </a:t>
            </a:r>
            <a:r>
              <a:rPr lang="cs-CZ" b="1" dirty="0" err="1" smtClean="0"/>
              <a:t>metodaproběžnou</a:t>
            </a:r>
            <a:r>
              <a:rPr lang="cs-CZ" b="1" dirty="0" smtClean="0"/>
              <a:t> populaci. </a:t>
            </a:r>
            <a:endParaRPr lang="cs-CZ" dirty="0" smtClean="0"/>
          </a:p>
          <a:p>
            <a:r>
              <a:rPr lang="cs-CZ" b="1" dirty="0" err="1" smtClean="0"/>
              <a:t>Muzikoterapeut</a:t>
            </a:r>
            <a:r>
              <a:rPr lang="cs-CZ" b="1" dirty="0" smtClean="0"/>
              <a:t> najde uplatnění v ÚSP, denních stacionářích, krizových centrech, dětských domovech apod. </a:t>
            </a:r>
            <a:br>
              <a:rPr lang="cs-CZ" b="1" dirty="0" smtClean="0"/>
            </a:br>
            <a:r>
              <a:rPr lang="cs-CZ" dirty="0" smtClean="0"/>
              <a:t/>
            </a:r>
            <a:br>
              <a:rPr lang="cs-CZ" dirty="0" smtClean="0"/>
            </a:br>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2.Historie muzikoterapie</a:t>
            </a:r>
            <a:r>
              <a:rPr lang="cs-CZ" dirty="0"/>
              <a:t/>
            </a:r>
            <a:br>
              <a:rPr lang="cs-CZ" dirty="0"/>
            </a:br>
            <a:r>
              <a:rPr lang="cs-CZ" dirty="0"/>
              <a:t> </a:t>
            </a:r>
            <a:br>
              <a:rPr lang="cs-CZ" dirty="0"/>
            </a:br>
            <a:r>
              <a:rPr lang="cs-CZ" dirty="0"/>
              <a:t>Muzikoterapie </a:t>
            </a:r>
            <a:r>
              <a:rPr lang="cs-CZ" dirty="0" err="1"/>
              <a:t>ma</a:t>
            </a:r>
            <a:r>
              <a:rPr lang="cs-CZ" dirty="0"/>
              <a:t> dlouhodobou tradici, </a:t>
            </a:r>
            <a:r>
              <a:rPr lang="cs-CZ" dirty="0" err="1"/>
              <a:t>ktera</a:t>
            </a:r>
            <a:r>
              <a:rPr lang="cs-CZ" dirty="0"/>
              <a:t> byla v průběhu našich dějin</a:t>
            </a:r>
            <a:br>
              <a:rPr lang="cs-CZ" dirty="0"/>
            </a:br>
            <a:r>
              <a:rPr lang="cs-CZ" dirty="0" smtClean="0"/>
              <a:t>přerušována</a:t>
            </a:r>
            <a:r>
              <a:rPr lang="cs-CZ" dirty="0"/>
              <a:t>. Již v </a:t>
            </a:r>
            <a:r>
              <a:rPr lang="cs-CZ" dirty="0" smtClean="0"/>
              <a:t>dávnověku </a:t>
            </a:r>
            <a:r>
              <a:rPr lang="cs-CZ" dirty="0"/>
              <a:t>byla hudbě </a:t>
            </a:r>
            <a:r>
              <a:rPr lang="cs-CZ" dirty="0" smtClean="0"/>
              <a:t>přiznána </a:t>
            </a:r>
            <a:r>
              <a:rPr lang="cs-CZ" dirty="0"/>
              <a:t>schopnost ovlivňovat </a:t>
            </a:r>
            <a:r>
              <a:rPr lang="cs-CZ" dirty="0" smtClean="0"/>
              <a:t>cítění, smyšlení </a:t>
            </a:r>
            <a:r>
              <a:rPr lang="cs-CZ" dirty="0"/>
              <a:t>a </a:t>
            </a:r>
            <a:r>
              <a:rPr lang="cs-CZ" dirty="0" smtClean="0"/>
              <a:t>rozhodovaní </a:t>
            </a:r>
            <a:r>
              <a:rPr lang="cs-CZ" dirty="0"/>
              <a:t>. Hudba od </a:t>
            </a:r>
            <a:r>
              <a:rPr lang="cs-CZ" dirty="0" err="1"/>
              <a:t>davnověku</a:t>
            </a:r>
            <a:r>
              <a:rPr lang="cs-CZ" dirty="0"/>
              <a:t> měla moc lidi </a:t>
            </a:r>
            <a:r>
              <a:rPr lang="cs-CZ" dirty="0" err="1"/>
              <a:t>lečit</a:t>
            </a:r>
            <a:r>
              <a:rPr lang="cs-CZ" dirty="0"/>
              <a:t> a ovlivňovat jejich </a:t>
            </a:r>
            <a:r>
              <a:rPr lang="cs-CZ" dirty="0" err="1"/>
              <a:t>jednani</a:t>
            </a:r>
            <a:r>
              <a:rPr lang="cs-CZ" dirty="0"/>
              <a:t>.</a:t>
            </a:r>
            <a:br>
              <a:rPr lang="cs-CZ" dirty="0"/>
            </a:br>
            <a:r>
              <a:rPr lang="cs-CZ" dirty="0" err="1"/>
              <a:t>Pomahala</a:t>
            </a:r>
            <a:r>
              <a:rPr lang="cs-CZ" dirty="0"/>
              <a:t> lidem k tomu, aby se </a:t>
            </a:r>
            <a:r>
              <a:rPr lang="cs-CZ" dirty="0" err="1"/>
              <a:t>dokazali</a:t>
            </a:r>
            <a:r>
              <a:rPr lang="cs-CZ" dirty="0"/>
              <a:t> </a:t>
            </a:r>
            <a:r>
              <a:rPr lang="cs-CZ" dirty="0" err="1"/>
              <a:t>vyjadřit</a:t>
            </a:r>
            <a:r>
              <a:rPr lang="cs-CZ" dirty="0"/>
              <a:t> a </a:t>
            </a:r>
            <a:r>
              <a:rPr lang="cs-CZ" dirty="0" err="1"/>
              <a:t>spoluvytvařet</a:t>
            </a:r>
            <a:r>
              <a:rPr lang="cs-CZ" dirty="0"/>
              <a:t> hodnoty. Měla však </a:t>
            </a:r>
            <a:r>
              <a:rPr lang="cs-CZ" dirty="0" err="1"/>
              <a:t>take</a:t>
            </a:r>
            <a:r>
              <a:rPr lang="cs-CZ" dirty="0"/>
              <a:t/>
            </a:r>
            <a:br>
              <a:rPr lang="cs-CZ" dirty="0"/>
            </a:br>
            <a:r>
              <a:rPr lang="cs-CZ" dirty="0"/>
              <a:t>moc lidi kazit a ničit.</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Terapii hudbou znaly všechny </a:t>
            </a:r>
            <a:r>
              <a:rPr lang="cs-CZ" dirty="0" err="1"/>
              <a:t>starověke</a:t>
            </a:r>
            <a:r>
              <a:rPr lang="cs-CZ" dirty="0"/>
              <a:t> civilizace. Vysokou hodnotu</a:t>
            </a:r>
            <a:br>
              <a:rPr lang="cs-CZ" dirty="0"/>
            </a:br>
            <a:r>
              <a:rPr lang="cs-CZ" dirty="0"/>
              <a:t>měla v Čině, Egyptě, </a:t>
            </a:r>
            <a:r>
              <a:rPr lang="cs-CZ" dirty="0" err="1"/>
              <a:t>Asyrii</a:t>
            </a:r>
            <a:r>
              <a:rPr lang="cs-CZ" dirty="0"/>
              <a:t>, Babylonu, Izraeli, Řecku a v </a:t>
            </a:r>
            <a:r>
              <a:rPr lang="cs-CZ" dirty="0" err="1"/>
              <a:t>Řimě</a:t>
            </a:r>
            <a:r>
              <a:rPr lang="cs-CZ" dirty="0"/>
              <a:t>. </a:t>
            </a:r>
            <a:r>
              <a:rPr lang="cs-CZ" dirty="0" err="1"/>
              <a:t>Čiňane</a:t>
            </a:r>
            <a:r>
              <a:rPr lang="cs-CZ" dirty="0"/>
              <a:t> vytvořili hudebně</a:t>
            </a:r>
            <a:br>
              <a:rPr lang="cs-CZ" dirty="0"/>
            </a:br>
            <a:r>
              <a:rPr lang="cs-CZ" dirty="0"/>
              <a:t>kosmologickou soustavu. Hudbu kontroloval statni </a:t>
            </a:r>
            <a:r>
              <a:rPr lang="cs-CZ" dirty="0" err="1"/>
              <a:t>system</a:t>
            </a:r>
            <a:r>
              <a:rPr lang="cs-CZ" dirty="0"/>
              <a:t>. Byl to </a:t>
            </a:r>
            <a:r>
              <a:rPr lang="cs-CZ" dirty="0" err="1"/>
              <a:t>tym</a:t>
            </a:r>
            <a:r>
              <a:rPr lang="cs-CZ" dirty="0"/>
              <a:t> </a:t>
            </a:r>
            <a:r>
              <a:rPr lang="cs-CZ" dirty="0" err="1"/>
              <a:t>odborniků</a:t>
            </a:r>
            <a:r>
              <a:rPr lang="cs-CZ" dirty="0"/>
              <a:t>, </a:t>
            </a:r>
            <a:r>
              <a:rPr lang="cs-CZ" dirty="0" err="1"/>
              <a:t>ktery</a:t>
            </a:r>
            <a:r>
              <a:rPr lang="cs-CZ" dirty="0"/>
              <a:t/>
            </a:r>
            <a:br>
              <a:rPr lang="cs-CZ" dirty="0"/>
            </a:br>
            <a:r>
              <a:rPr lang="cs-CZ" dirty="0"/>
              <a:t>určoval vhodnost nebo nevhodnost </a:t>
            </a:r>
            <a:r>
              <a:rPr lang="cs-CZ" dirty="0" err="1"/>
              <a:t>hudebnich</a:t>
            </a:r>
            <a:r>
              <a:rPr lang="cs-CZ" dirty="0"/>
              <a:t> postupů a </a:t>
            </a:r>
            <a:r>
              <a:rPr lang="cs-CZ" dirty="0" err="1"/>
              <a:t>utvarů</a:t>
            </a:r>
            <a:r>
              <a:rPr lang="cs-CZ" dirty="0"/>
              <a:t> pro určitou </a:t>
            </a:r>
            <a:r>
              <a:rPr lang="cs-CZ" dirty="0" err="1"/>
              <a:t>denni</a:t>
            </a:r>
            <a:r>
              <a:rPr lang="cs-CZ" dirty="0"/>
              <a:t> a </a:t>
            </a:r>
            <a:r>
              <a:rPr lang="cs-CZ" dirty="0" err="1"/>
              <a:t>ročni</a:t>
            </a:r>
            <a:r>
              <a:rPr lang="cs-CZ" dirty="0"/>
              <a:t/>
            </a:r>
            <a:br>
              <a:rPr lang="cs-CZ" dirty="0"/>
            </a:br>
            <a:r>
              <a:rPr lang="cs-CZ" dirty="0"/>
              <a:t>dobu, </a:t>
            </a:r>
            <a:r>
              <a:rPr lang="cs-CZ" dirty="0" err="1"/>
              <a:t>dodržovani</a:t>
            </a:r>
            <a:r>
              <a:rPr lang="cs-CZ" dirty="0"/>
              <a:t> předpisů bylo </a:t>
            </a:r>
            <a:r>
              <a:rPr lang="cs-CZ" dirty="0" err="1"/>
              <a:t>přisně</a:t>
            </a:r>
            <a:r>
              <a:rPr lang="cs-CZ" dirty="0"/>
              <a:t> střeženo. Přestoupeni těchto předpisů bylo tvrdě</a:t>
            </a:r>
            <a:br>
              <a:rPr lang="cs-CZ" dirty="0"/>
            </a:br>
            <a:r>
              <a:rPr lang="cs-CZ" dirty="0" err="1"/>
              <a:t>trestano</a:t>
            </a:r>
            <a:r>
              <a:rPr lang="cs-CZ" dirty="0"/>
              <a:t> – někdy i popravou (</a:t>
            </a:r>
            <a:r>
              <a:rPr lang="cs-CZ" dirty="0" err="1"/>
              <a:t>Šimanovsky</a:t>
            </a:r>
            <a:r>
              <a:rPr lang="cs-CZ" dirty="0"/>
              <a:t> 2001).</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Terapeuticka</a:t>
            </a:r>
            <a:r>
              <a:rPr lang="cs-CZ" dirty="0"/>
              <a:t> hodnota hudby byla </a:t>
            </a:r>
            <a:r>
              <a:rPr lang="cs-CZ" dirty="0" err="1"/>
              <a:t>uznavana</a:t>
            </a:r>
            <a:r>
              <a:rPr lang="cs-CZ" dirty="0"/>
              <a:t> i ve </a:t>
            </a:r>
            <a:r>
              <a:rPr lang="cs-CZ" dirty="0" err="1"/>
              <a:t>starem</a:t>
            </a:r>
            <a:r>
              <a:rPr lang="cs-CZ" dirty="0"/>
              <a:t> Řecku. Bůh </a:t>
            </a:r>
            <a:r>
              <a:rPr lang="cs-CZ" dirty="0" err="1"/>
              <a:t>Apollon</a:t>
            </a:r>
            <a:r>
              <a:rPr lang="cs-CZ" dirty="0"/>
              <a:t> byl bohem</a:t>
            </a:r>
            <a:br>
              <a:rPr lang="cs-CZ" dirty="0"/>
            </a:br>
            <a:r>
              <a:rPr lang="cs-CZ" dirty="0"/>
              <a:t>hudby a </a:t>
            </a:r>
            <a:r>
              <a:rPr lang="cs-CZ" dirty="0" err="1"/>
              <a:t>zaroveň</a:t>
            </a:r>
            <a:r>
              <a:rPr lang="cs-CZ" dirty="0"/>
              <a:t> byl </a:t>
            </a:r>
            <a:r>
              <a:rPr lang="cs-CZ" dirty="0" err="1"/>
              <a:t>uctivan</a:t>
            </a:r>
            <a:r>
              <a:rPr lang="cs-CZ" dirty="0"/>
              <a:t> jako </a:t>
            </a:r>
            <a:r>
              <a:rPr lang="cs-CZ" dirty="0" err="1"/>
              <a:t>darce</a:t>
            </a:r>
            <a:r>
              <a:rPr lang="cs-CZ" dirty="0"/>
              <a:t> </a:t>
            </a:r>
            <a:r>
              <a:rPr lang="cs-CZ" dirty="0" err="1"/>
              <a:t>zdravi</a:t>
            </a:r>
            <a:r>
              <a:rPr lang="cs-CZ" dirty="0"/>
              <a:t>. </a:t>
            </a:r>
            <a:r>
              <a:rPr lang="cs-CZ" dirty="0" err="1"/>
              <a:t>Nejdůležitějšimi</a:t>
            </a:r>
            <a:r>
              <a:rPr lang="cs-CZ" dirty="0"/>
              <a:t> postavami </a:t>
            </a:r>
            <a:r>
              <a:rPr lang="cs-CZ" dirty="0" err="1"/>
              <a:t>řecke</a:t>
            </a:r>
            <a:r>
              <a:rPr lang="cs-CZ" dirty="0"/>
              <a:t> hudby</a:t>
            </a:r>
            <a:br>
              <a:rPr lang="cs-CZ" dirty="0"/>
            </a:br>
            <a:r>
              <a:rPr lang="cs-CZ" dirty="0"/>
              <a:t>jsou </a:t>
            </a:r>
            <a:r>
              <a:rPr lang="cs-CZ" dirty="0" err="1"/>
              <a:t>filozofove</a:t>
            </a:r>
            <a:r>
              <a:rPr lang="cs-CZ" dirty="0"/>
              <a:t> Platon a Aristoteles. Platon </a:t>
            </a:r>
            <a:r>
              <a:rPr lang="cs-CZ" dirty="0" err="1"/>
              <a:t>přiklada</a:t>
            </a:r>
            <a:r>
              <a:rPr lang="cs-CZ" dirty="0"/>
              <a:t> hudbě </a:t>
            </a:r>
            <a:r>
              <a:rPr lang="cs-CZ" dirty="0" err="1"/>
              <a:t>moralni</a:t>
            </a:r>
            <a:r>
              <a:rPr lang="cs-CZ" dirty="0"/>
              <a:t> </a:t>
            </a:r>
            <a:r>
              <a:rPr lang="cs-CZ" dirty="0" err="1"/>
              <a:t>vyznam</a:t>
            </a:r>
            <a:r>
              <a:rPr lang="cs-CZ" dirty="0"/>
              <a:t> ve </a:t>
            </a:r>
            <a:r>
              <a:rPr lang="cs-CZ" dirty="0" err="1"/>
              <a:t>vychově</a:t>
            </a:r>
            <a:r>
              <a:rPr lang="cs-CZ" dirty="0"/>
              <a:t> a</a:t>
            </a:r>
            <a:br>
              <a:rPr lang="cs-CZ" dirty="0"/>
            </a:br>
            <a:r>
              <a:rPr lang="cs-CZ" dirty="0" err="1"/>
              <a:t>vzdělavani</a:t>
            </a:r>
            <a:r>
              <a:rPr lang="cs-CZ" dirty="0"/>
              <a:t>. Poukazuje na to, že pro </a:t>
            </a:r>
            <a:r>
              <a:rPr lang="cs-CZ" dirty="0" err="1"/>
              <a:t>bojovniky</a:t>
            </a:r>
            <a:r>
              <a:rPr lang="cs-CZ" dirty="0"/>
              <a:t> nejsou </a:t>
            </a:r>
            <a:r>
              <a:rPr lang="cs-CZ" dirty="0" err="1"/>
              <a:t>vhodne</a:t>
            </a:r>
            <a:r>
              <a:rPr lang="cs-CZ" dirty="0"/>
              <a:t> </a:t>
            </a:r>
            <a:r>
              <a:rPr lang="cs-CZ" dirty="0" err="1"/>
              <a:t>některe</a:t>
            </a:r>
            <a:r>
              <a:rPr lang="cs-CZ" dirty="0"/>
              <a:t> </a:t>
            </a:r>
            <a:r>
              <a:rPr lang="cs-CZ" dirty="0" err="1"/>
              <a:t>stupnicove</a:t>
            </a:r>
            <a:r>
              <a:rPr lang="cs-CZ" dirty="0"/>
              <a:t> mody,</a:t>
            </a:r>
            <a:br>
              <a:rPr lang="cs-CZ" dirty="0"/>
            </a:br>
            <a:r>
              <a:rPr lang="cs-CZ" dirty="0"/>
              <a:t>protože </a:t>
            </a:r>
            <a:r>
              <a:rPr lang="cs-CZ" dirty="0" err="1"/>
              <a:t>některe</a:t>
            </a:r>
            <a:r>
              <a:rPr lang="cs-CZ" dirty="0"/>
              <a:t> melodie </a:t>
            </a:r>
            <a:r>
              <a:rPr lang="cs-CZ" dirty="0" err="1"/>
              <a:t>vytvořene</a:t>
            </a:r>
            <a:r>
              <a:rPr lang="cs-CZ" dirty="0"/>
              <a:t> pomoci těchto modů vedou </a:t>
            </a:r>
            <a:r>
              <a:rPr lang="cs-CZ" dirty="0" err="1"/>
              <a:t>bojovniky</a:t>
            </a:r>
            <a:r>
              <a:rPr lang="cs-CZ" dirty="0"/>
              <a:t> ke </a:t>
            </a:r>
            <a:r>
              <a:rPr lang="cs-CZ" dirty="0" err="1"/>
              <a:t>zbytečne</a:t>
            </a:r>
            <a:r>
              <a:rPr lang="cs-CZ" dirty="0"/>
              <a:t/>
            </a:r>
            <a:br>
              <a:rPr lang="cs-CZ" dirty="0"/>
            </a:br>
            <a:r>
              <a:rPr lang="cs-CZ" dirty="0"/>
              <a:t>změkčilosti, zženštilosti a </a:t>
            </a:r>
            <a:r>
              <a:rPr lang="cs-CZ" dirty="0" err="1"/>
              <a:t>jinym</a:t>
            </a:r>
            <a:r>
              <a:rPr lang="cs-CZ" dirty="0"/>
              <a:t> </a:t>
            </a:r>
            <a:r>
              <a:rPr lang="cs-CZ" dirty="0" err="1"/>
              <a:t>nežadoucim</a:t>
            </a:r>
            <a:r>
              <a:rPr lang="cs-CZ" dirty="0"/>
              <a:t> vlastnostem. Dokonale </a:t>
            </a:r>
            <a:r>
              <a:rPr lang="cs-CZ" dirty="0" err="1"/>
              <a:t>harmonickeho</a:t>
            </a:r>
            <a:r>
              <a:rPr lang="cs-CZ" dirty="0"/>
              <a:t/>
            </a:r>
            <a:br>
              <a:rPr lang="cs-CZ" dirty="0"/>
            </a:br>
            <a:r>
              <a:rPr lang="cs-CZ" dirty="0"/>
              <a:t>člověka </a:t>
            </a:r>
            <a:r>
              <a:rPr lang="cs-CZ" dirty="0" err="1"/>
              <a:t>nazyva</a:t>
            </a:r>
            <a:r>
              <a:rPr lang="cs-CZ" dirty="0"/>
              <a:t> Platon </a:t>
            </a:r>
            <a:r>
              <a:rPr lang="cs-CZ" dirty="0" err="1"/>
              <a:t>muzickym</a:t>
            </a:r>
            <a:r>
              <a:rPr lang="cs-CZ" dirty="0"/>
              <a:t>.</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 17. a 18. </a:t>
            </a:r>
            <a:r>
              <a:rPr lang="cs-CZ" dirty="0" err="1"/>
              <a:t>stoleti</a:t>
            </a:r>
            <a:r>
              <a:rPr lang="cs-CZ" dirty="0"/>
              <a:t> se objevila profese, </a:t>
            </a:r>
            <a:r>
              <a:rPr lang="cs-CZ" dirty="0" err="1"/>
              <a:t>ktera</a:t>
            </a:r>
            <a:r>
              <a:rPr lang="cs-CZ" dirty="0"/>
              <a:t> byla </a:t>
            </a:r>
            <a:r>
              <a:rPr lang="cs-CZ" dirty="0" err="1"/>
              <a:t>přimym</a:t>
            </a:r>
            <a:r>
              <a:rPr lang="cs-CZ" dirty="0"/>
              <a:t> předchůdcem</a:t>
            </a:r>
            <a:br>
              <a:rPr lang="cs-CZ" dirty="0"/>
            </a:br>
            <a:r>
              <a:rPr lang="cs-CZ" dirty="0" err="1"/>
              <a:t>muzikoterapeutů</a:t>
            </a:r>
            <a:r>
              <a:rPr lang="cs-CZ" dirty="0"/>
              <a:t> - </a:t>
            </a:r>
            <a:r>
              <a:rPr lang="cs-CZ" dirty="0" err="1"/>
              <a:t>iatrohudebnici</a:t>
            </a:r>
            <a:r>
              <a:rPr lang="cs-CZ" dirty="0"/>
              <a:t>. </a:t>
            </a:r>
            <a:r>
              <a:rPr lang="cs-CZ" dirty="0" err="1"/>
              <a:t>Zabyvali</a:t>
            </a:r>
            <a:r>
              <a:rPr lang="cs-CZ" dirty="0"/>
              <a:t> se </a:t>
            </a:r>
            <a:r>
              <a:rPr lang="cs-CZ" dirty="0" err="1"/>
              <a:t>lečenim</a:t>
            </a:r>
            <a:r>
              <a:rPr lang="cs-CZ" dirty="0"/>
              <a:t> </a:t>
            </a:r>
            <a:r>
              <a:rPr lang="cs-CZ" dirty="0" err="1"/>
              <a:t>psychickych</a:t>
            </a:r>
            <a:r>
              <a:rPr lang="cs-CZ" dirty="0"/>
              <a:t> změn, </a:t>
            </a:r>
            <a:r>
              <a:rPr lang="cs-CZ" dirty="0" err="1"/>
              <a:t>ktere</a:t>
            </a:r>
            <a:r>
              <a:rPr lang="cs-CZ" dirty="0"/>
              <a:t> </a:t>
            </a:r>
            <a:r>
              <a:rPr lang="cs-CZ" dirty="0" err="1"/>
              <a:t>chapali</a:t>
            </a:r>
            <a:r>
              <a:rPr lang="cs-CZ" dirty="0"/>
              <a:t/>
            </a:r>
            <a:br>
              <a:rPr lang="cs-CZ" dirty="0"/>
            </a:br>
            <a:r>
              <a:rPr lang="cs-CZ" dirty="0"/>
              <a:t>jako </a:t>
            </a:r>
            <a:r>
              <a:rPr lang="cs-CZ" dirty="0" err="1"/>
              <a:t>nasledek</a:t>
            </a:r>
            <a:r>
              <a:rPr lang="cs-CZ" dirty="0"/>
              <a:t> </a:t>
            </a:r>
            <a:r>
              <a:rPr lang="cs-CZ" dirty="0" err="1"/>
              <a:t>fyziologickych</a:t>
            </a:r>
            <a:r>
              <a:rPr lang="cs-CZ" dirty="0"/>
              <a:t> pochodů v těle, </a:t>
            </a:r>
            <a:r>
              <a:rPr lang="cs-CZ" dirty="0" err="1"/>
              <a:t>lečili</a:t>
            </a:r>
            <a:r>
              <a:rPr lang="cs-CZ" dirty="0"/>
              <a:t> je živou hudbou </a:t>
            </a:r>
            <a:r>
              <a:rPr lang="cs-CZ" dirty="0" err="1"/>
              <a:t>prostřednictvim</a:t>
            </a:r>
            <a:r>
              <a:rPr lang="cs-CZ" dirty="0"/>
              <a:t/>
            </a:r>
            <a:br>
              <a:rPr lang="cs-CZ" dirty="0"/>
            </a:br>
            <a:r>
              <a:rPr lang="cs-CZ" dirty="0" err="1"/>
              <a:t>specialnich</a:t>
            </a:r>
            <a:r>
              <a:rPr lang="cs-CZ" dirty="0"/>
              <a:t> </a:t>
            </a:r>
            <a:r>
              <a:rPr lang="cs-CZ" dirty="0" err="1"/>
              <a:t>lečivych</a:t>
            </a:r>
            <a:r>
              <a:rPr lang="cs-CZ" dirty="0"/>
              <a:t> skladeb.</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 19.stoleti muzikoterapie upadala, ale na přelomu 20.stoleti</a:t>
            </a:r>
            <a:br>
              <a:rPr lang="cs-CZ" dirty="0"/>
            </a:br>
            <a:r>
              <a:rPr lang="cs-CZ" dirty="0"/>
              <a:t>se opět objevuji snahy využiti muzikoterapie v </a:t>
            </a:r>
            <a:r>
              <a:rPr lang="cs-CZ" dirty="0" err="1"/>
              <a:t>medicině</a:t>
            </a:r>
            <a:r>
              <a:rPr lang="cs-CZ" dirty="0"/>
              <a:t>. </a:t>
            </a:r>
            <a:r>
              <a:rPr lang="cs-CZ" dirty="0" err="1"/>
              <a:t>Velky</a:t>
            </a:r>
            <a:r>
              <a:rPr lang="cs-CZ" dirty="0"/>
              <a:t> rozkvět muzikoterapie</a:t>
            </a:r>
            <a:br>
              <a:rPr lang="cs-CZ" dirty="0"/>
            </a:br>
            <a:r>
              <a:rPr lang="cs-CZ" dirty="0" err="1"/>
              <a:t>nastava</a:t>
            </a:r>
            <a:r>
              <a:rPr lang="cs-CZ" dirty="0"/>
              <a:t> po 2. </a:t>
            </a:r>
            <a:r>
              <a:rPr lang="cs-CZ" dirty="0" err="1"/>
              <a:t>světove</a:t>
            </a:r>
            <a:r>
              <a:rPr lang="cs-CZ" dirty="0"/>
              <a:t> </a:t>
            </a:r>
            <a:r>
              <a:rPr lang="cs-CZ" dirty="0" err="1"/>
              <a:t>valce</a:t>
            </a:r>
            <a:r>
              <a:rPr lang="cs-CZ" dirty="0"/>
              <a:t>. Objevuji se dvě koncepce – </a:t>
            </a:r>
            <a:r>
              <a:rPr lang="cs-CZ" dirty="0" err="1"/>
              <a:t>švedska</a:t>
            </a:r>
            <a:r>
              <a:rPr lang="cs-CZ" dirty="0"/>
              <a:t> a </a:t>
            </a:r>
            <a:r>
              <a:rPr lang="cs-CZ" dirty="0" err="1"/>
              <a:t>americka</a:t>
            </a:r>
            <a:r>
              <a:rPr lang="cs-CZ" dirty="0"/>
              <a:t>. </a:t>
            </a:r>
            <a:r>
              <a:rPr lang="cs-CZ" dirty="0" err="1"/>
              <a:t>Americka</a:t>
            </a:r>
            <a:r>
              <a:rPr lang="cs-CZ" dirty="0"/>
              <a:t> je</a:t>
            </a:r>
            <a:br>
              <a:rPr lang="cs-CZ" dirty="0"/>
            </a:br>
            <a:r>
              <a:rPr lang="cs-CZ" dirty="0" err="1"/>
              <a:t>orientovana</a:t>
            </a:r>
            <a:r>
              <a:rPr lang="cs-CZ" dirty="0"/>
              <a:t> </a:t>
            </a:r>
            <a:r>
              <a:rPr lang="cs-CZ" dirty="0" err="1"/>
              <a:t>socialněpsychologicky</a:t>
            </a:r>
            <a:r>
              <a:rPr lang="cs-CZ" dirty="0"/>
              <a:t>, psychoanalyticky a zaměřuje se na problematiku </a:t>
            </a:r>
            <a:r>
              <a:rPr lang="cs-CZ" dirty="0" err="1"/>
              <a:t>chovani</a:t>
            </a:r>
            <a:r>
              <a:rPr lang="cs-CZ" dirty="0"/>
              <a:t>. </a:t>
            </a:r>
            <a:r>
              <a:rPr lang="cs-CZ" dirty="0" err="1"/>
              <a:t>Švedska</a:t>
            </a:r>
            <a:r>
              <a:rPr lang="cs-CZ" dirty="0"/>
              <a:t> koncepce </a:t>
            </a:r>
            <a:r>
              <a:rPr lang="cs-CZ" dirty="0" err="1"/>
              <a:t>poklada</a:t>
            </a:r>
            <a:r>
              <a:rPr lang="cs-CZ" dirty="0"/>
              <a:t> muzikoterapii za </a:t>
            </a:r>
            <a:r>
              <a:rPr lang="cs-CZ" dirty="0" err="1"/>
              <a:t>centralni</a:t>
            </a:r>
            <a:r>
              <a:rPr lang="cs-CZ" dirty="0"/>
              <a:t> obor v psychologii.</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 bývalém Sovětském svazu byl</a:t>
            </a:r>
            <a:br>
              <a:rPr lang="cs-CZ" dirty="0"/>
            </a:br>
            <a:r>
              <a:rPr lang="cs-CZ" dirty="0"/>
              <a:t>vytvořen systém </a:t>
            </a:r>
            <a:r>
              <a:rPr lang="cs-CZ" dirty="0" err="1"/>
              <a:t>lečebně</a:t>
            </a:r>
            <a:r>
              <a:rPr lang="cs-CZ" dirty="0"/>
              <a:t> </a:t>
            </a:r>
            <a:r>
              <a:rPr lang="cs-CZ" dirty="0" err="1"/>
              <a:t>logopedicke</a:t>
            </a:r>
            <a:r>
              <a:rPr lang="cs-CZ" dirty="0"/>
              <a:t> rytmiky pro děti trpící </a:t>
            </a:r>
            <a:r>
              <a:rPr lang="cs-CZ" dirty="0" err="1"/>
              <a:t>balbutismem</a:t>
            </a:r>
            <a:r>
              <a:rPr lang="cs-CZ" dirty="0"/>
              <a:t> a systém pro děti</a:t>
            </a:r>
            <a:br>
              <a:rPr lang="cs-CZ" dirty="0"/>
            </a:br>
            <a:r>
              <a:rPr lang="cs-CZ" dirty="0"/>
              <a:t>s poruchami sluchu a pro neslyšící.</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Muzikoterapeutické</a:t>
            </a:r>
            <a:r>
              <a:rPr lang="cs-CZ" dirty="0"/>
              <a:t> školy 2. poloviny 20.století</a:t>
            </a:r>
            <a:br>
              <a:rPr lang="cs-CZ" dirty="0"/>
            </a:br>
            <a:r>
              <a:rPr lang="cs-CZ" dirty="0"/>
              <a:t>Moderní muzikoterapie se rozvíjí od konce druhé světové války a pojí se se třemi</a:t>
            </a:r>
            <a:br>
              <a:rPr lang="cs-CZ" dirty="0"/>
            </a:br>
            <a:r>
              <a:rPr lang="cs-CZ" dirty="0"/>
              <a:t>významnými školami – americkou (USA), švédskou a německou, jež zahrnuje poválečné</a:t>
            </a:r>
            <a:br>
              <a:rPr lang="cs-CZ" dirty="0"/>
            </a:br>
            <a:r>
              <a:rPr lang="cs-CZ" dirty="0"/>
              <a:t>německé státy, Rakousko a německou část Švýcarska.</a:t>
            </a:r>
            <a:br>
              <a:rPr lang="cs-CZ" dirty="0"/>
            </a:br>
            <a:endParaRPr lang="cs-CZ" dirty="0"/>
          </a:p>
        </p:txBody>
      </p:sp>
      <p:sp>
        <p:nvSpPr>
          <p:cNvPr id="3" name="Zástupný symbol pro obsah 2"/>
          <p:cNvSpPr>
            <a:spLocks noGrp="1"/>
          </p:cNvSpPr>
          <p:nvPr>
            <p:ph idx="1"/>
          </p:nvPr>
        </p:nvSpPr>
        <p:spPr/>
        <p:txBody>
          <a:bodyPr/>
          <a:lstStyle/>
          <a:p>
            <a:endParaRPr lang="cs-CZ"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Calibri" pitchFamily="34" charset="0"/>
                <a:ea typeface="TimesNewRomanPSMT"/>
                <a:cs typeface="TimesNewRoman"/>
              </a:rPr>
              <a:t>Muzikoterapeutické školy 2. poloviny 20.století</a:t>
            </a:r>
            <a:endParaRPr kumimoji="0" lang="cs-CZ"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Calibri" pitchFamily="34" charset="0"/>
                <a:ea typeface="TimesNewRomanPSMT"/>
                <a:cs typeface="TimesNewRoman"/>
              </a:rPr>
              <a:t>Moderní muzikoterapie se rozvíjí od konce druhé světové války a pojí se se třemi</a:t>
            </a:r>
            <a:endParaRPr kumimoji="0" lang="cs-CZ"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Calibri" pitchFamily="34" charset="0"/>
                <a:ea typeface="TimesNewRomanPSMT"/>
                <a:cs typeface="TimesNewRoman"/>
              </a:rPr>
              <a:t>významnými školami – americkou (USA), švédskou a německou, jež zahrnuje poválečné</a:t>
            </a:r>
            <a:endParaRPr kumimoji="0" lang="cs-CZ"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Calibri" pitchFamily="34" charset="0"/>
                <a:ea typeface="TimesNewRomanPSMT"/>
                <a:cs typeface="TimesNewRoman"/>
              </a:rPr>
              <a:t>německé státy, Rakousko a německou část Švýcarska.</a:t>
            </a:r>
            <a:endParaRPr kumimoji="0" lang="cs-CZ"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Počátky americké školy muzikoterapie spadají sice už do období předválečného (30.</a:t>
            </a:r>
            <a:br>
              <a:rPr lang="cs-CZ" dirty="0"/>
            </a:br>
            <a:r>
              <a:rPr lang="cs-CZ" dirty="0"/>
              <a:t>léta), kdy se v USA hovoří o tzv. „hudební farmakologii“, kterou se američtí </a:t>
            </a:r>
            <a:r>
              <a:rPr lang="cs-CZ" dirty="0" err="1"/>
              <a:t>muzikoterapeuté</a:t>
            </a:r>
            <a:r>
              <a:rPr lang="cs-CZ" dirty="0"/>
              <a:t/>
            </a:r>
            <a:br>
              <a:rPr lang="cs-CZ" dirty="0"/>
            </a:br>
            <a:r>
              <a:rPr lang="cs-CZ" dirty="0"/>
              <a:t>pokoušeli vytvořit na základě pozorování účinků různých druhů hudby na lidský organismus.</a:t>
            </a:r>
            <a:br>
              <a:rPr lang="cs-CZ" dirty="0"/>
            </a:br>
            <a:r>
              <a:rPr lang="cs-CZ" dirty="0"/>
              <a:t>Mnohem většího úspěchu se však dočkala až za druhé světové války, kdy se osvědčila jako</a:t>
            </a:r>
            <a:br>
              <a:rPr lang="cs-CZ" dirty="0"/>
            </a:br>
            <a:r>
              <a:rPr lang="cs-CZ" dirty="0"/>
              <a:t>prostředek proti sebevražedným epidemiím vojáků v americké armádě. V návaznosti na tyto</a:t>
            </a:r>
            <a:br>
              <a:rPr lang="cs-CZ" dirty="0"/>
            </a:br>
            <a:r>
              <a:rPr lang="cs-CZ" dirty="0"/>
              <a:t>úspěchy byla potom i v civilní sféře organizována </a:t>
            </a:r>
            <a:r>
              <a:rPr lang="cs-CZ" dirty="0" err="1"/>
              <a:t>muzikoterapeutická</a:t>
            </a:r>
            <a:r>
              <a:rPr lang="cs-CZ" dirty="0"/>
              <a:t> první pomoc potenciálním sebevrahům, kandidátům unáhlených manželských rozvodů a dalším potřebným</a:t>
            </a:r>
            <a:br>
              <a:rPr lang="cs-CZ" dirty="0"/>
            </a:br>
            <a:r>
              <a:rPr lang="cs-CZ" dirty="0"/>
              <a:t>klientům. Americká MT přispěla též k rozvoji skupinové muzikoterapie. (Linka, 1997)</a:t>
            </a:r>
            <a:br>
              <a:rPr lang="cs-CZ" dirty="0"/>
            </a:br>
            <a:endParaRPr lang="cs-CZ" dirty="0"/>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239</Words>
  <Application>Microsoft Office PowerPoint</Application>
  <PresentationFormat>Předvádění na obrazovce (4:3)</PresentationFormat>
  <Paragraphs>28</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1: Co je to muzikoterapie?   Muzikoterapie je léčebná metoda, která používá hudbu jako terapeutický prostředek. Spolu s arteterapií, dramaterapií a tanečně pohybovou terapií spadá do oblasti uměleckých terapií (Beníčková, 2011).    </vt:lpstr>
      <vt:lpstr>2.Historie muzikoterapie   Muzikoterapie ma dlouhodobou tradici, ktera byla v průběhu našich dějin přerušována. Již v dávnověku byla hudbě přiznána schopnost ovlivňovat cítění, smyšlení a rozhodovaní . Hudba od davnověku měla moc lidi lečit a ovlivňovat jejich jednani. Pomahala lidem k tomu, aby se dokazali vyjadřit a spoluvytvařet hodnoty. Měla však take moc lidi kazit a ničit.</vt:lpstr>
      <vt:lpstr>Terapii hudbou znaly všechny starověke civilizace. Vysokou hodnotu měla v Čině, Egyptě, Asyrii, Babylonu, Izraeli, Řecku a v Řimě. Čiňane vytvořili hudebně kosmologickou soustavu. Hudbu kontroloval statni system. Byl to tym odborniků, ktery určoval vhodnost nebo nevhodnost hudebnich postupů a utvarů pro určitou denni a ročni dobu, dodržovani předpisů bylo přisně střeženo. Přestoupeni těchto předpisů bylo tvrdě trestano – někdy i popravou (Šimanovsky 2001).</vt:lpstr>
      <vt:lpstr>Terapeuticka hodnota hudby byla uznavana i ve starem Řecku. Bůh Apollon byl bohem hudby a zaroveň byl uctivan jako darce zdravi. Nejdůležitějšimi postavami řecke hudby jsou filozofove Platon a Aristoteles. Platon přiklada hudbě moralni vyznam ve vychově a vzdělavani. Poukazuje na to, že pro bojovniky nejsou vhodne některe stupnicove mody, protože některe melodie vytvořene pomoci těchto modů vedou bojovniky ke zbytečne změkčilosti, zženštilosti a jinym nežadoucim vlastnostem. Dokonale harmonickeho člověka nazyva Platon muzickym. </vt:lpstr>
      <vt:lpstr>V 17. a 18. stoleti se objevila profese, ktera byla přimym předchůdcem muzikoterapeutů - iatrohudebnici. Zabyvali se lečenim psychickych změn, ktere chapali jako nasledek fyziologickych pochodů v těle, lečili je živou hudbou prostřednictvim specialnich lečivych skladeb.</vt:lpstr>
      <vt:lpstr>V 19.stoleti muzikoterapie upadala, ale na přelomu 20.stoleti se opět objevuji snahy využiti muzikoterapie v medicině. Velky rozkvět muzikoterapie nastava po 2. světove valce. Objevuji se dvě koncepce – švedska a americka. Americka je orientovana socialněpsychologicky, psychoanalyticky a zaměřuje se na problematiku chovani. Švedska koncepce poklada muzikoterapii za centralni obor v psychologii.</vt:lpstr>
      <vt:lpstr>V bývalém Sovětském svazu byl vytvořen systém lečebně logopedicke rytmiky pro děti trpící balbutismem a systém pro děti s poruchami sluchu a pro neslyšící.</vt:lpstr>
      <vt:lpstr>Muzikoterapeutické školy 2. poloviny 20.století Moderní muzikoterapie se rozvíjí od konce druhé světové války a pojí se se třemi významnými školami – americkou (USA), švédskou a německou, jež zahrnuje poválečné německé státy, Rakousko a německou část Švýcarska. </vt:lpstr>
      <vt:lpstr>Počátky americké školy muzikoterapie spadají sice už do období předválečného (30. léta), kdy se v USA hovoří o tzv. „hudební farmakologii“, kterou se američtí muzikoterapeuté pokoušeli vytvořit na základě pozorování účinků různých druhů hudby na lidský organismus. Mnohem většího úspěchu se však dočkala až za druhé světové války, kdy se osvědčila jako prostředek proti sebevražedným epidemiím vojáků v americké armádě. V návaznosti na tyto úspěchy byla potom i v civilní sféře organizována muzikoterapeutická první pomoc potenciálním sebevrahům, kandidátům unáhlených manželských rozvodů a dalším potřebným klientům. Americká MT přispěla též k rozvoji skupinové muzikoterapie. (Linka, 1997) </vt:lpstr>
      <vt:lpstr>Švédská škola muzikoterapie hudbě přisuzuje ústřední funkci v léčebném procesu. Od prvopočátku je orientována čistě psychoterapeuticky. Vychází z hlubinné psychologie (zejména Jungových archetypů) a matematického paradigmatu v hudbě, na jejichž základě si vybudovala uzavřený a ohraničený muzikoterapeutický systém. Dle jejího čelního představitele a zakladatele Stockholmského muzikoterapeutického institutu A. Pontvika dokáže hudba, která je otiskem harmonických vesmírných vztahů, proniknout do psychických vrstev osobnosti hlouběji než slovo a navrátit tak člověku jeho duševní rovnováhu. Pontvik o tomto procesu nabývání duševní rovnováhy ve své koncepci muzikoterapie hovoří jako o hudebním zobrazení určitých harmonických archetypů v duši člověka, psychoresonanci. (Mátejová, 1991, Linka, 1997) </vt:lpstr>
      <vt:lpstr>Německou větev muzikoterapie reprezentuje zejména Lipská škola, která se pojí se jménem Christofera Schwabeho, jenž se zabýval muzikoterapií neuróz a funkčních poruch a též aktivní skupinovou muzikoterapií dospělých jedinců. V Rakousku se o rozvoj muzikoterapie zasloužila především Koffer-Ulrichová, která ve Vídni v roce 1959 založila první muzikoterapeutické a výzkumné centrum a podílela se na vzniku společnosti pro muzikoterapii Österreichische Gesellschaft Zur Förderung der Musiktherapie, díky níž se muzikoterapie začala přednášet jako předmět na hudební akademii ve Vídni. Rakouská větev německé školy muzikoterapie přišla také s myšlenkou zřizování tříčlenných terapeutických týmů tvořených psychiatrem, psychologem a muzikoterapeutem</vt:lpstr>
      <vt:lpstr>Směry v muzikoterapii   Současná muzikoterapie nadále rozvíjí koncept matematicko-medicínský a psychologický, nově přichází s konceptem pedagogickým. Ke každému z těchto konceptů se hlásí více muzikoterapeutických škol. </vt:lpstr>
      <vt:lpstr>Medicínský koncept muzikoterapie vychází z poznatků předválečné americké školy muzikoterapie a hlásí se k tzv. hudební farmakologii, tj. zkoumá hlavně fyziologické reakce na hudbu (psychogalvanický kožní reflex, dechovou kapacitu, kapilární průtok, svalovou tuhost) a vytváří nabídky konkrétních hudebních skladeb pro jednotlivé funkční poruchy a emocionální rozladění. Hudba, převážně reprodukovaná, kterou klienti poslouchají, slouží jako audioanalgetikum nebo sedativum, nebo jiným způsobem pozitivně ovlivňuje tělesný či psychosociální stav. Toto pojetí muzikoterapie využívá hudbu spíše plošně, nebere v potaz individuální reakce ani estetický vkus jednotlivců. V prostředí nemocnic se tak hovoří spíše o „léčbě atmosféry“ (dle Linky, 1997, „léčba s hudbou“) než o přímé léčbě nemocných. </vt:lpstr>
      <vt:lpstr>Paliativní muzikoterapie si klade za cíl zmírňovat psychickou či fyzickou bolest a bývá využívána při lokálních či epidurálních anestéziích, porodech či doprovázení umírajících nebo též muzikoterapie funkcionální, která využívá stimulačního účinku hudby a uplatňuje se tak hlavně při rehabilitaci a fyzioterapii.</vt:lpstr>
      <vt:lpstr>Pedagogický a psychoterapeutický koncept mají mnoho společného. Oba tyto koncepty se zabývají psychosociálním fungováním klientů a využívají hudby jako média k navázání terapeutického vztahu a potažmo k rozvíjení klientovy osobnosti žádoucím směrem. Rozdíl ale spočívá v zaměření a cílech, které si tyto přístupy kladou. </vt:lpstr>
      <vt:lpstr>4. Osobnost a role terapeuta   Osobnost terapeuta je  důležitou součástí terapie. Výsledná podoba muzikoterapeutických setkání i jejich potencionální úspěch záleží z velké části právě na něm. Velmi důležitá je teoretická příprava terapeuta – která zahrnuje nejenom vhled do dané  problematiky, ale též obeznámenost s jednotlivými případy klientů, jejich individuálními zvyklostmi a potřebami, prostředím, v němž žijí.  Obojí hraje důležitou roli v rozhodování terapeuta ohledně přístupu k danému klientovi. Volba technik a formy muzikoterapie, motivace pro skupinovou či individuální práci, pro práci s homogenními či heterogenními skupinami, záleží však také na terapeutových hudebně-terapeutických preferencích, jeho osobnostních předpokladech, a v neposlední řadě na jeho profesních zkušenostech s určitými technikami Čeští terapeuti tak nejčastěji využívají ty přístupy a techniky, které se jim v praxi osvědčily nebo jsou jim osobně blízké. Specifikem českých terapeutů je eklektický přístup k muzikoterapeutickým metodám. Terapeuti nevyužívají jeden samotný směr, ale směry spíše kombinují, upravují či doplňují na základě zkušeností s cílovou skupinou jedinců s autismem a jinými (nehudebními) programy, které u těchto lidí fungují .    </vt:lpstr>
      <vt:lpstr>7 Možnosti studia muzikoterapie   Muzikoterapie  Název studijního oboru: MUZIKOTERAPIE  Místo konání výuky: OLOMOUC Délka trvání: tříleté víkendové studium  Celkový počet hodin: 480      Studenti oboru muzikoterapie se seznámí s předměty zaměřenými konkrétně na muzikoterapeutickou praxi, ale součástí studia je i vhled do arteterapie, dramaterapie, eurytmie a některých disciplín alternativní medicíny. Během studia si osvojí hru na terapeutické hudební nástroje, mezi něž patří lyry, chtotty, kantely, různé druhy fléten, citery a další. Výuka probíhá formou skupinových setkání s důrazem na individuální přístup ke každému jednotlivci. Důraz je kladen na prožitek, sebezkušenostní techniky a praktické dovednosti, které jsou podepřeny teoretickými znalostmi a příklady z praxe. Součástí výuky muzikoterapie je letní intenzivní sebezkušenostní výcvik. Lektory jsou zkušení terapeuté z praxe, vysokoškolští učitelé i lékaři. Studentům oboru muzikoterapie přednášejí odborníci z tuzemska i zahraničí.   Výuka :   - 30 setkání za studium - sobota + neděle, 10 za rok - student absolvuje celkem 480 výukových hodin za celé studium, 160 za rok  Podmínky přijetí: - řádně vyplněná přihláška ke studiu - úspěšné absolvování příjímacího řízení - motivační test a motivační pohovor - student nemusí mít předchozí hudební vzdělání   Školné: Předpokládané školné činí 9 500 tis. Kč/ semestr. (V dalších ročnících navýšení školného max. o 10 % z částky školného předchozího roku studia)  Na základě zaslané vyplněné přihlášky Vám bude doručena pozvánka k přijímacímu řízení. O přijetí na obor muzikoterapie rozhoduje splnění požadavků pro přijímací řízení a pořadí obdržených přihlášek. Kapacita ročníku je omezena.   Hlavní lektorský tým tvoří:   Mgr. Beníčková Marie, Ph. D. - ředitelka Akademie Alternativa s.r.o., předsedkyně Moravské asociace uměleckých terapií (MAUT) a vysokoškolská pedagožka s dlouholetou praxí v oblasti muzikoterapie (od roku 1996), hudební pedagogiky (od roku 1994), supervize a managementu v oblasti uměleckých terapií (od roku 1998). V roce  2006 získala doktorát Ph.D. na PedF MU Brno - dizertační práce na téma: Problémy sluchové percepce z pohledu muzikoterapie. Zkušenost v oblasti DÚSP, ZŠ, ZUŠ, VOŠ i VŠ. Praxe supervizora muzikoterapie v zařízeních s klienty s mentálním i tělesným postižením a žáky s SPU. Bohatá přednášková i publikační činnost (např. Muzikoterapie a specifické poruchy učení, Grada 2011)  Jan Braunstein - pedagog a muzikoterapeut, zakladatel Ateliéru umělecké terapie Délos, dlouholetý znalec různých muzikoterapeutických nástrojů, autor nového systému hry na lyru. Působí v různých hudebních tělesech a má i zkušenosti s vedením amaterského orchestru a sboru. Absolvent oboru sociální terapie a léčebná pedagogika.  Mgr. Petr Škranc - muzikoterapeut a speciální pedagog, od roku 2000 je muzikoterapeutem v denním stacionáři pro klienty s mentálním a tělesným postižením. Absolvent Akademie Alternativa s.r.o - oboru muzikoterapie. Aktivní hráč na velké množství hudebních i muzikoterapeutických nástrojů. Herec v bezbariérovém divadle Barka a člen flétnového souboru.  René Král - muzikoterapeut, v denním stacionáři pro klienty s mentálním a tělesným postižením.  Dlouhodobý hudební skladatel a absolvent Akademie Alternativa s.r.o. - oboru muzikoterapie. Aktivní hráč na velké množství hudebních i muzikoterapeutických nástrojů.    </vt:lpstr>
      <vt:lpstr>8. Využití muzikoterapie </vt:lpstr>
    </vt:vector>
  </TitlesOfParts>
  <Company>Název společnosti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 je to muzikoterapie?   Muzikoterapie je léčebná metoda, která používá hudbu jako terapeutický prostředek. Spolu s arteterapií, dramaterapií a tanečně pohybovou terapií spadá do oblasti uměleckých terapií (Beníčková, 2011).</dc:title>
  <dc:creator>Vaše jméno</dc:creator>
  <cp:lastModifiedBy>Hricova</cp:lastModifiedBy>
  <cp:revision>21</cp:revision>
  <dcterms:created xsi:type="dcterms:W3CDTF">2012-11-04T17:20:18Z</dcterms:created>
  <dcterms:modified xsi:type="dcterms:W3CDTF">2014-12-01T23:07:54Z</dcterms:modified>
</cp:coreProperties>
</file>