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72" r:id="rId8"/>
    <p:sldId id="266" r:id="rId9"/>
    <p:sldId id="262" r:id="rId10"/>
    <p:sldId id="263" r:id="rId11"/>
    <p:sldId id="267" r:id="rId12"/>
    <p:sldId id="268" r:id="rId13"/>
    <p:sldId id="269" r:id="rId14"/>
    <p:sldId id="270" r:id="rId15"/>
    <p:sldId id="260" r:id="rId16"/>
    <p:sldId id="261" r:id="rId17"/>
    <p:sldId id="271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5D9C-37BD-4151-843C-9F53283C49F3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9EEB848-9193-451C-B0F0-21477DC33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463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5D9C-37BD-4151-843C-9F53283C49F3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9EEB848-9193-451C-B0F0-21477DC33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726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5D9C-37BD-4151-843C-9F53283C49F3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9EEB848-9193-451C-B0F0-21477DC33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288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5D9C-37BD-4151-843C-9F53283C49F3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9EEB848-9193-451C-B0F0-21477DC33106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4130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5D9C-37BD-4151-843C-9F53283C49F3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9EEB848-9193-451C-B0F0-21477DC33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186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5D9C-37BD-4151-843C-9F53283C49F3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B848-9193-451C-B0F0-21477DC33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517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5D9C-37BD-4151-843C-9F53283C49F3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B848-9193-451C-B0F0-21477DC33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800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5D9C-37BD-4151-843C-9F53283C49F3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B848-9193-451C-B0F0-21477DC33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398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0D05D9C-37BD-4151-843C-9F53283C49F3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9EEB848-9193-451C-B0F0-21477DC33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101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5D9C-37BD-4151-843C-9F53283C49F3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B848-9193-451C-B0F0-21477DC33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680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5D9C-37BD-4151-843C-9F53283C49F3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9EEB848-9193-451C-B0F0-21477DC33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686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5D9C-37BD-4151-843C-9F53283C49F3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B848-9193-451C-B0F0-21477DC33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026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5D9C-37BD-4151-843C-9F53283C49F3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B848-9193-451C-B0F0-21477DC33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662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5D9C-37BD-4151-843C-9F53283C49F3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B848-9193-451C-B0F0-21477DC33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548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5D9C-37BD-4151-843C-9F53283C49F3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B848-9193-451C-B0F0-21477DC33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514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5D9C-37BD-4151-843C-9F53283C49F3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B848-9193-451C-B0F0-21477DC33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823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5D9C-37BD-4151-843C-9F53283C49F3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B848-9193-451C-B0F0-21477DC33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135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05D9C-37BD-4151-843C-9F53283C49F3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EB848-9193-451C-B0F0-21477DC33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4485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  <p:sldLayoutId id="2147483808" r:id="rId17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ivysilani/1096066178-televizni-klub-neslysicich/213562221800011/#CTPlayer-1" TargetMode="External"/><Relationship Id="rId2" Type="http://schemas.openxmlformats.org/officeDocument/2006/relationships/hyperlink" Target="https://www.youtube.com/watch?v=u7zLNBtHTd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bLTFr_KqVLE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rm.cz/cs/hluchoslepi/komunikacni-systemy-osob-s-hluchoslepotou.php" TargetMode="External"/><Relationship Id="rId2" Type="http://schemas.openxmlformats.org/officeDocument/2006/relationships/hyperlink" Target="http://www.lorm.cz/cs/hluchoslepi/definice-hluchoslepoty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ce.cz/neslysici/hluchoslepi" TargetMode="External"/><Relationship Id="rId5" Type="http://schemas.openxmlformats.org/officeDocument/2006/relationships/hyperlink" Target="http://ruce.cz/clanky/1086-finske-sdruzeni-hluchoslepych-kuurosekeat" TargetMode="External"/><Relationship Id="rId4" Type="http://schemas.openxmlformats.org/officeDocument/2006/relationships/hyperlink" Target="http://www.lorm.cz/download/HMN2/obsahCD/brozura/index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Komunikace hluchoslepých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Barbara Havlíčková</a:t>
            </a:r>
          </a:p>
          <a:p>
            <a:r>
              <a:rPr lang="cs-CZ" dirty="0" smtClean="0"/>
              <a:t>435196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9645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Daktylotika do dlaně</a:t>
            </a:r>
            <a:br>
              <a:rPr lang="cs-CZ" b="1" dirty="0"/>
            </a:b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202" y="2007164"/>
            <a:ext cx="4359705" cy="474335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667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Tadoma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https://www.youtube.com/watch?v=u7zLNBtHTdc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4729" y="2158313"/>
            <a:ext cx="2831181" cy="4136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334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kontakt s hluchoslepou osobou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100648"/>
            <a:ext cx="9613861" cy="448962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V</a:t>
            </a:r>
            <a:r>
              <a:rPr lang="cs-CZ" dirty="0" smtClean="0"/>
              <a:t>yvarujte </a:t>
            </a:r>
            <a:r>
              <a:rPr lang="cs-CZ" dirty="0"/>
              <a:t>silných projevů soucitu nebo naopak poznámek, které hluchoslepého podceňují nebo zpochybňují jeho </a:t>
            </a:r>
            <a:r>
              <a:rPr lang="cs-CZ" dirty="0" smtClean="0"/>
              <a:t>schopnosti</a:t>
            </a:r>
            <a:endParaRPr lang="cs-CZ" dirty="0"/>
          </a:p>
          <a:p>
            <a:pPr lvl="0"/>
            <a:r>
              <a:rPr lang="cs-CZ" dirty="0"/>
              <a:t>V úvodu kontaktu s hluchoslepou osobou vždy upozorněte na svoji </a:t>
            </a:r>
            <a:r>
              <a:rPr lang="cs-CZ" dirty="0" smtClean="0"/>
              <a:t>přítomnost</a:t>
            </a:r>
            <a:endParaRPr lang="cs-CZ" dirty="0"/>
          </a:p>
          <a:p>
            <a:pPr lvl="0"/>
            <a:r>
              <a:rPr lang="cs-CZ" dirty="0"/>
              <a:t>Kdykoliv vstoupíte do místnosti, ve které se hluchoslepá osoba nachází, představte </a:t>
            </a:r>
            <a:r>
              <a:rPr lang="cs-CZ" dirty="0" smtClean="0"/>
              <a:t>se</a:t>
            </a:r>
            <a:endParaRPr lang="cs-CZ" dirty="0"/>
          </a:p>
          <a:p>
            <a:pPr lvl="0"/>
            <a:r>
              <a:rPr lang="cs-CZ" dirty="0"/>
              <a:t>K hluchoslepému nepřistupujte náhle a zbrkle, aby se nevylekal.</a:t>
            </a:r>
          </a:p>
          <a:p>
            <a:pPr lvl="0"/>
            <a:r>
              <a:rPr lang="cs-CZ" dirty="0"/>
              <a:t>Během oslovení se jemně dotkněte jeho paže nebo ho oslovte jménem, aby hluchoslepý věděl, že pozdrav patří </a:t>
            </a:r>
            <a:r>
              <a:rPr lang="cs-CZ" dirty="0" smtClean="0"/>
              <a:t>jemu</a:t>
            </a:r>
            <a:endParaRPr lang="cs-CZ" dirty="0"/>
          </a:p>
          <a:p>
            <a:pPr lvl="0"/>
            <a:r>
              <a:rPr lang="cs-CZ" dirty="0"/>
              <a:t>V komunikaci s hluchoslepou osobou buďte trpěliví a pamatujte na ztíženou možnost kompenzace jednoho smyslu </a:t>
            </a:r>
            <a:r>
              <a:rPr lang="cs-CZ" dirty="0" smtClean="0"/>
              <a:t>druhým</a:t>
            </a:r>
            <a:endParaRPr lang="cs-CZ" dirty="0"/>
          </a:p>
          <a:p>
            <a:pPr lvl="0"/>
            <a:r>
              <a:rPr lang="cs-CZ" dirty="0"/>
              <a:t>Při konverzaci se nebojte používat slova typu vidět, dívat se, prohlédnout si, číst </a:t>
            </a:r>
            <a:r>
              <a:rPr lang="cs-CZ" dirty="0" smtClean="0"/>
              <a:t>si</a:t>
            </a:r>
          </a:p>
          <a:p>
            <a:pPr lvl="0"/>
            <a:r>
              <a:rPr lang="cs-CZ" dirty="0" smtClean="0"/>
              <a:t>Při </a:t>
            </a:r>
            <a:r>
              <a:rPr lang="cs-CZ" dirty="0"/>
              <a:t>odchodu nezapomeňte upozornit hluchoslepého, že místnost opouštíte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7233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 s HS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86349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Používá-li hluchoslepá osoba ke komunikaci mluvené slovo, hovořte vždy s přirozenou intonací, neslabikujte. Vyslovujte pomalu a zřetelně, nezvyšujte hlas.</a:t>
            </a:r>
          </a:p>
          <a:p>
            <a:pPr lvl="0"/>
            <a:r>
              <a:rPr lang="cs-CZ" dirty="0"/>
              <a:t>Nelze-li se dorozumět s hluchoslepým verbálně, pokuste se najít jiný způsob komunikace (písemná forma, abecedy do dlaně apod.), který zvládáte vy i hluchoslepý.</a:t>
            </a:r>
          </a:p>
          <a:p>
            <a:pPr lvl="0"/>
            <a:r>
              <a:rPr lang="cs-CZ" dirty="0"/>
              <a:t>Mějte na paměti, že hluchoslepá osoba s vrozenou hluchotou může mít nedostatečnou slovní zásobu. Při písemné komunikaci pište jednoduché krátké věty, příp. výstižná slova v 1. pádě.</a:t>
            </a:r>
          </a:p>
          <a:p>
            <a:pPr lvl="0"/>
            <a:r>
              <a:rPr lang="cs-CZ" dirty="0"/>
              <a:t>Při konverzaci se vyhýbejte cizím slovům, složitým výrazům či ironii.</a:t>
            </a:r>
          </a:p>
          <a:p>
            <a:pPr lvl="0"/>
            <a:r>
              <a:rPr lang="cs-CZ" dirty="0"/>
              <a:t>Účastní-li se vaší konverzace průvodce hluchoslepého či jeho rodinný příslušník, jednejte výhradně s hluchoslepou osobou. Komunikace se třetí osobou je nepříjemná a dochází zpětně k mylným interpretacím</a:t>
            </a:r>
            <a:r>
              <a:rPr lang="cs-CZ" dirty="0" smtClean="0"/>
              <a:t>.</a:t>
            </a:r>
          </a:p>
          <a:p>
            <a:r>
              <a:rPr lang="cs-CZ" dirty="0"/>
              <a:t>Během komunikace je důležitá zpětná vazba. Chcete-li vědět, zda vám hluchoslepá osoba dostatečně porozuměla, neptejte se, zda vám rozumí, ale co vám rozumí.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848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Videa a 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Dokument o škole pro hluchoslepé v Olomouci  (2005)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http</a:t>
            </a:r>
            <a:r>
              <a:rPr lang="cs-CZ" dirty="0"/>
              <a:t>://www.ceskatelevize.cz/ivysilani/1096066178-televizni-klub-neslysicich/205562221800011#CTPlayer-1</a:t>
            </a:r>
          </a:p>
        </p:txBody>
      </p:sp>
    </p:spTree>
    <p:extLst>
      <p:ext uri="{BB962C8B-B14F-4D97-AF65-F5344CB8AC3E}">
        <p14:creationId xmlns:p14="http://schemas.microsoft.com/office/powerpoint/2010/main" val="357918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Videa a 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Video </a:t>
            </a:r>
            <a:r>
              <a:rPr lang="cs-CZ" dirty="0" err="1" smtClean="0"/>
              <a:t>tadoma</a:t>
            </a:r>
            <a:r>
              <a:rPr lang="cs-CZ" dirty="0" smtClean="0"/>
              <a:t> a znakování</a:t>
            </a:r>
            <a:endParaRPr lang="cs-CZ" dirty="0"/>
          </a:p>
          <a:p>
            <a:r>
              <a:rPr lang="cs-CZ" u="sng" dirty="0">
                <a:hlinkClick r:id="rId2"/>
              </a:rPr>
              <a:t>https://www.youtube.com/watch?v=u7zLNBtHTdc</a:t>
            </a:r>
            <a:endParaRPr lang="cs-CZ" dirty="0"/>
          </a:p>
          <a:p>
            <a:r>
              <a:rPr lang="cs-CZ" dirty="0"/>
              <a:t>Dokument</a:t>
            </a:r>
            <a:br>
              <a:rPr lang="cs-CZ" dirty="0"/>
            </a:br>
            <a:r>
              <a:rPr lang="cs-CZ" u="sng" dirty="0">
                <a:hlinkClick r:id="rId3"/>
              </a:rPr>
              <a:t>http://www.ceskatelevize.cz/ivysilani/1096066178-televizni-klub-neslysicich/213562221800011/#</a:t>
            </a:r>
            <a:r>
              <a:rPr lang="cs-CZ" u="sng" dirty="0" smtClean="0">
                <a:hlinkClick r:id="rId3"/>
              </a:rPr>
              <a:t>CTPlayer-1</a:t>
            </a:r>
            <a:endParaRPr lang="cs-CZ" dirty="0"/>
          </a:p>
          <a:p>
            <a:r>
              <a:rPr lang="cs-CZ" dirty="0"/>
              <a:t>Filmy – vychovatelka nebo Divotvůrkyně z roku 1962</a:t>
            </a:r>
          </a:p>
          <a:p>
            <a:r>
              <a:rPr lang="cs-CZ" u="sng" dirty="0">
                <a:hlinkClick r:id="rId4"/>
              </a:rPr>
              <a:t>https://www.youtube.com/watch?v=bLTFr_KqVLE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062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>
                <a:hlinkClick r:id="rId2"/>
              </a:rPr>
              <a:t>http://</a:t>
            </a:r>
            <a:r>
              <a:rPr lang="cs-CZ" u="sng" dirty="0" smtClean="0">
                <a:hlinkClick r:id="rId2"/>
              </a:rPr>
              <a:t>www.lorm.cz/cs/hluchoslepi/definice-hluchoslepoty.php</a:t>
            </a:r>
            <a:endParaRPr lang="cs-CZ" dirty="0"/>
          </a:p>
          <a:p>
            <a:r>
              <a:rPr lang="cs-CZ" u="sng" dirty="0">
                <a:hlinkClick r:id="rId3"/>
              </a:rPr>
              <a:t>http://</a:t>
            </a:r>
            <a:r>
              <a:rPr lang="cs-CZ" u="sng" dirty="0" smtClean="0">
                <a:hlinkClick r:id="rId3"/>
              </a:rPr>
              <a:t>www.lorm.cz/cs/hluchoslepi/komunikacni-systemy-osob-s-hluchoslepotou.php</a:t>
            </a:r>
            <a:endParaRPr lang="cs-CZ" dirty="0"/>
          </a:p>
          <a:p>
            <a:r>
              <a:rPr lang="cs-CZ" u="sng" dirty="0">
                <a:hlinkClick r:id="rId4"/>
              </a:rPr>
              <a:t>http://www.lorm.cz/download/HMN2/obsahCD/brozura/index.html</a:t>
            </a:r>
            <a:endParaRPr lang="cs-CZ" dirty="0"/>
          </a:p>
          <a:p>
            <a:r>
              <a:rPr lang="cs-CZ" u="sng" dirty="0">
                <a:hlinkClick r:id="rId5"/>
              </a:rPr>
              <a:t>http://ruce.cz/clanky/1086-finske-sdruzeni-hluchoslepych-kuurosekeat</a:t>
            </a:r>
            <a:r>
              <a:rPr lang="cs-CZ" u="sng" dirty="0" smtClean="0">
                <a:hlinkClick r:id="rId5"/>
              </a:rPr>
              <a:t>#</a:t>
            </a:r>
            <a:endParaRPr lang="cs-CZ" dirty="0"/>
          </a:p>
          <a:p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ruce.cz/neslysici/hluchoslepi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048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LUDÍKOVÁ, L. </a:t>
            </a:r>
            <a:r>
              <a:rPr lang="cs-CZ" i="1" dirty="0"/>
              <a:t>Vzdělávání hluchoslepých I.</a:t>
            </a:r>
            <a:r>
              <a:rPr lang="cs-CZ" dirty="0"/>
              <a:t> Praha: </a:t>
            </a:r>
            <a:r>
              <a:rPr lang="cs-CZ" dirty="0" err="1"/>
              <a:t>Scientia</a:t>
            </a:r>
            <a:r>
              <a:rPr lang="cs-CZ" dirty="0"/>
              <a:t>, 2000, 74 s. ISBN </a:t>
            </a:r>
            <a:r>
              <a:rPr lang="cs-CZ" dirty="0" smtClean="0"/>
              <a:t>80-7183-255-1</a:t>
            </a:r>
          </a:p>
          <a:p>
            <a:r>
              <a:rPr lang="cs-CZ" dirty="0"/>
              <a:t>SOURALOVÁ, E. </a:t>
            </a:r>
            <a:r>
              <a:rPr lang="cs-CZ" i="1" dirty="0"/>
              <a:t>Vzdělávání hluchoslepých II. </a:t>
            </a:r>
            <a:r>
              <a:rPr lang="cs-CZ" dirty="0"/>
              <a:t>Praha: </a:t>
            </a:r>
            <a:r>
              <a:rPr lang="cs-CZ" dirty="0" err="1"/>
              <a:t>Scientia</a:t>
            </a:r>
            <a:r>
              <a:rPr lang="cs-CZ" dirty="0"/>
              <a:t>, 2000, 78s. ISBN 80-7183-226-X.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679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Hluchoslepota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/>
              <a:t>Člověk je považován za hluchoslepého, způsobuje-li mu kombinace jeho zrakové a sluchové vady potíže při komunikaci, v přístupu k informacím a při orientaci v prostoru</a:t>
            </a:r>
            <a:r>
              <a:rPr lang="cs-CZ" dirty="0" smtClean="0"/>
              <a:t>.“</a:t>
            </a:r>
          </a:p>
          <a:p>
            <a:endParaRPr lang="cs-CZ" dirty="0"/>
          </a:p>
          <a:p>
            <a:r>
              <a:rPr lang="cs-CZ" dirty="0"/>
              <a:t>„Hluchoslepota je jedinečné postižení, vzniklé kombinací zrakového a sluchového poškození, které způsobuje potíže v přístupu k informacím, komunikaci a mobilitě.“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8439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Osoby s hluchoslepotou jsou rozlišovány do 4 základních skupin:</a:t>
            </a:r>
            <a:r>
              <a:rPr lang="cs-CZ" sz="3200" dirty="0"/>
              <a:t/>
            </a:r>
            <a:br>
              <a:rPr lang="cs-CZ" sz="32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61635"/>
          </a:xfrm>
        </p:spPr>
        <p:txBody>
          <a:bodyPr/>
          <a:lstStyle/>
          <a:p>
            <a:pPr lvl="1"/>
            <a:r>
              <a:rPr lang="cs-CZ" sz="2400" dirty="0" smtClean="0"/>
              <a:t>osoby </a:t>
            </a:r>
            <a:r>
              <a:rPr lang="cs-CZ" sz="2400" dirty="0"/>
              <a:t>se souběžným postižením zraku a sluchu od narození nebo raného dětství</a:t>
            </a:r>
          </a:p>
          <a:p>
            <a:pPr lvl="1"/>
            <a:r>
              <a:rPr lang="cs-CZ" sz="2400" dirty="0"/>
              <a:t>nevidomí od narození nebo raného dětství se získaným postižením sluchu</a:t>
            </a:r>
          </a:p>
          <a:p>
            <a:pPr lvl="1"/>
            <a:r>
              <a:rPr lang="cs-CZ" sz="2400" dirty="0"/>
              <a:t>neslyšící od narození nebo raného dětství se získaným postižením zraku</a:t>
            </a:r>
          </a:p>
          <a:p>
            <a:pPr lvl="1"/>
            <a:r>
              <a:rPr lang="cs-CZ" sz="2400" dirty="0"/>
              <a:t>osoby se získaným postižením zraku a sluchu během života, které má významný funkční dopad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205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Komunikační systémy osob s hluchoslepotou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4419" y="1977081"/>
            <a:ext cx="9613861" cy="4695568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Mluvená řeč</a:t>
            </a:r>
            <a:endParaRPr lang="cs-CZ" dirty="0"/>
          </a:p>
          <a:p>
            <a:r>
              <a:rPr lang="cs-CZ" b="1" dirty="0"/>
              <a:t>Psaná forma</a:t>
            </a:r>
            <a:endParaRPr lang="cs-CZ" dirty="0"/>
          </a:p>
          <a:p>
            <a:r>
              <a:rPr lang="cs-CZ" b="1" dirty="0"/>
              <a:t>Znakový jazyk</a:t>
            </a:r>
            <a:endParaRPr lang="cs-CZ" dirty="0"/>
          </a:p>
          <a:p>
            <a:r>
              <a:rPr lang="cs-CZ" b="1" dirty="0"/>
              <a:t>Taktilní znakový jazyk</a:t>
            </a:r>
            <a:endParaRPr lang="cs-CZ" dirty="0"/>
          </a:p>
          <a:p>
            <a:r>
              <a:rPr lang="cs-CZ" b="1" dirty="0" err="1"/>
              <a:t>Lormova</a:t>
            </a:r>
            <a:r>
              <a:rPr lang="cs-CZ" b="1" dirty="0"/>
              <a:t> abeceda</a:t>
            </a:r>
            <a:endParaRPr lang="cs-CZ" dirty="0"/>
          </a:p>
          <a:p>
            <a:r>
              <a:rPr lang="cs-CZ" b="1" dirty="0"/>
              <a:t>Braillovo písmo</a:t>
            </a:r>
            <a:endParaRPr lang="cs-CZ" dirty="0"/>
          </a:p>
          <a:p>
            <a:r>
              <a:rPr lang="cs-CZ" b="1" dirty="0"/>
              <a:t>Tiskací písmena psaná do dlaně</a:t>
            </a:r>
            <a:endParaRPr lang="cs-CZ" dirty="0"/>
          </a:p>
          <a:p>
            <a:r>
              <a:rPr lang="cs-CZ" b="1" dirty="0"/>
              <a:t>Prstová abeceda (daktylotika</a:t>
            </a:r>
            <a:r>
              <a:rPr lang="cs-CZ" b="1" dirty="0" smtClean="0"/>
              <a:t>)</a:t>
            </a:r>
          </a:p>
          <a:p>
            <a:r>
              <a:rPr lang="cs-CZ" b="1" dirty="0"/>
              <a:t>Daktylotika do </a:t>
            </a:r>
            <a:r>
              <a:rPr lang="cs-CZ" b="1" dirty="0" smtClean="0"/>
              <a:t>dlaně</a:t>
            </a:r>
          </a:p>
          <a:p>
            <a:r>
              <a:rPr lang="cs-CZ" b="1" dirty="0" err="1" smtClean="0"/>
              <a:t>Tadoma</a:t>
            </a:r>
            <a:endParaRPr lang="cs-CZ" b="1" dirty="0" smtClean="0"/>
          </a:p>
          <a:p>
            <a:r>
              <a:rPr lang="cs-CZ" b="1" dirty="0"/>
              <a:t>Odezírání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3991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Taktilní znakový jazyk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841" y="2202495"/>
            <a:ext cx="8424820" cy="4054445"/>
          </a:xfrm>
        </p:spPr>
      </p:pic>
    </p:spTree>
    <p:extLst>
      <p:ext uri="{BB962C8B-B14F-4D97-AF65-F5344CB8AC3E}">
        <p14:creationId xmlns:p14="http://schemas.microsoft.com/office/powerpoint/2010/main" val="3376850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Lormova</a:t>
            </a:r>
            <a:r>
              <a:rPr lang="cs-CZ" b="1" dirty="0"/>
              <a:t> abeceda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564" y="2102883"/>
            <a:ext cx="7312025" cy="453020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4222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Braillovo bodové písmo do dvou prstů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034" y="1913165"/>
            <a:ext cx="4272263" cy="482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9890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Tiskací písmena psaná do dlaně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1" y="2122446"/>
            <a:ext cx="9431902" cy="429212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225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Prstová abeceda (daktylotika)</a:t>
            </a:r>
            <a:br>
              <a:rPr lang="cs-CZ" b="1" dirty="0"/>
            </a:b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178" y="1545671"/>
            <a:ext cx="3721914" cy="521849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676" y="1545671"/>
            <a:ext cx="3529269" cy="524584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9501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211</TotalTime>
  <Words>253</Words>
  <Application>Microsoft Office PowerPoint</Application>
  <PresentationFormat>Širokoúhlá obrazovka</PresentationFormat>
  <Paragraphs>67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Trebuchet MS</vt:lpstr>
      <vt:lpstr>Berlín</vt:lpstr>
      <vt:lpstr>Komunikace hluchoslepých</vt:lpstr>
      <vt:lpstr>Hluchoslepota</vt:lpstr>
      <vt:lpstr>Osoby s hluchoslepotou jsou rozlišovány do 4 základních skupin: </vt:lpstr>
      <vt:lpstr>Komunikační systémy osob s hluchoslepotou </vt:lpstr>
      <vt:lpstr>Taktilní znakový jazyk </vt:lpstr>
      <vt:lpstr>Lormova abeceda </vt:lpstr>
      <vt:lpstr>Braillovo bodové písmo do dvou prstů</vt:lpstr>
      <vt:lpstr>Tiskací písmena psaná do dlaně </vt:lpstr>
      <vt:lpstr>Prstová abeceda (daktylotika) </vt:lpstr>
      <vt:lpstr>Daktylotika do dlaně </vt:lpstr>
      <vt:lpstr>Tadoma </vt:lpstr>
      <vt:lpstr>První kontakt s hluchoslepou osobou </vt:lpstr>
      <vt:lpstr>Komunikace s HS</vt:lpstr>
      <vt:lpstr>Videa a odkazy</vt:lpstr>
      <vt:lpstr>Videa a odkazy</vt:lpstr>
      <vt:lpstr>Zdroje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hluchoslepých</dc:title>
  <dc:creator>Barbara Havlíčková</dc:creator>
  <cp:lastModifiedBy>Barbara Havlíčková</cp:lastModifiedBy>
  <cp:revision>11</cp:revision>
  <dcterms:created xsi:type="dcterms:W3CDTF">2014-12-10T11:54:46Z</dcterms:created>
  <dcterms:modified xsi:type="dcterms:W3CDTF">2014-12-10T15:26:08Z</dcterms:modified>
</cp:coreProperties>
</file>