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58" r:id="rId5"/>
    <p:sldId id="278" r:id="rId6"/>
    <p:sldId id="272" r:id="rId7"/>
    <p:sldId id="277" r:id="rId8"/>
    <p:sldId id="274" r:id="rId9"/>
    <p:sldId id="259" r:id="rId10"/>
    <p:sldId id="273" r:id="rId11"/>
    <p:sldId id="275" r:id="rId12"/>
    <p:sldId id="264" r:id="rId13"/>
    <p:sldId id="265" r:id="rId14"/>
    <p:sldId id="280" r:id="rId15"/>
    <p:sldId id="282" r:id="rId16"/>
    <p:sldId id="283" r:id="rId17"/>
    <p:sldId id="266" r:id="rId18"/>
    <p:sldId id="293" r:id="rId19"/>
    <p:sldId id="268" r:id="rId20"/>
    <p:sldId id="285" r:id="rId21"/>
    <p:sldId id="267" r:id="rId22"/>
    <p:sldId id="284" r:id="rId23"/>
    <p:sldId id="269" r:id="rId24"/>
    <p:sldId id="270" r:id="rId25"/>
    <p:sldId id="271" r:id="rId26"/>
    <p:sldId id="288" r:id="rId27"/>
    <p:sldId id="290" r:id="rId28"/>
    <p:sldId id="261" r:id="rId29"/>
    <p:sldId id="292" r:id="rId30"/>
    <p:sldId id="294" r:id="rId31"/>
    <p:sldId id="291" r:id="rId32"/>
    <p:sldId id="286" r:id="rId33"/>
    <p:sldId id="263" r:id="rId34"/>
    <p:sldId id="281" r:id="rId35"/>
    <p:sldId id="287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68037C9-CC17-404E-B8E6-50E4B6D31DD3}" type="datetimeFigureOut">
              <a:rPr lang="cs-CZ" smtClean="0"/>
              <a:pPr/>
              <a:t>22.10.2014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13D515A-907D-48EE-B5E5-8B30B4F166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37C9-CC17-404E-B8E6-50E4B6D31DD3}" type="datetimeFigureOut">
              <a:rPr lang="cs-CZ" smtClean="0"/>
              <a:pPr/>
              <a:t>22.10.2014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515A-907D-48EE-B5E5-8B30B4F166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37C9-CC17-404E-B8E6-50E4B6D31DD3}" type="datetimeFigureOut">
              <a:rPr lang="cs-CZ" smtClean="0"/>
              <a:pPr/>
              <a:t>22.10.2014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515A-907D-48EE-B5E5-8B30B4F166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37C9-CC17-404E-B8E6-50E4B6D31DD3}" type="datetimeFigureOut">
              <a:rPr lang="cs-CZ" smtClean="0"/>
              <a:pPr/>
              <a:t>22.10.2014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515A-907D-48EE-B5E5-8B30B4F166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37C9-CC17-404E-B8E6-50E4B6D31DD3}" type="datetimeFigureOut">
              <a:rPr lang="cs-CZ" smtClean="0"/>
              <a:pPr/>
              <a:t>22.10.2014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515A-907D-48EE-B5E5-8B30B4F166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37C9-CC17-404E-B8E6-50E4B6D31DD3}" type="datetimeFigureOut">
              <a:rPr lang="cs-CZ" smtClean="0"/>
              <a:pPr/>
              <a:t>22.10.2014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515A-907D-48EE-B5E5-8B30B4F166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8037C9-CC17-404E-B8E6-50E4B6D31DD3}" type="datetimeFigureOut">
              <a:rPr lang="cs-CZ" smtClean="0"/>
              <a:pPr/>
              <a:t>22.10.2014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3D515A-907D-48EE-B5E5-8B30B4F1666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68037C9-CC17-404E-B8E6-50E4B6D31DD3}" type="datetimeFigureOut">
              <a:rPr lang="cs-CZ" smtClean="0"/>
              <a:pPr/>
              <a:t>22.10.2014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13D515A-907D-48EE-B5E5-8B30B4F166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37C9-CC17-404E-B8E6-50E4B6D31DD3}" type="datetimeFigureOut">
              <a:rPr lang="cs-CZ" smtClean="0"/>
              <a:pPr/>
              <a:t>22.10.2014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515A-907D-48EE-B5E5-8B30B4F166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37C9-CC17-404E-B8E6-50E4B6D31DD3}" type="datetimeFigureOut">
              <a:rPr lang="cs-CZ" smtClean="0"/>
              <a:pPr/>
              <a:t>22.10.2014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515A-907D-48EE-B5E5-8B30B4F166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37C9-CC17-404E-B8E6-50E4B6D31DD3}" type="datetimeFigureOut">
              <a:rPr lang="cs-CZ" smtClean="0"/>
              <a:pPr/>
              <a:t>22.10.2014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515A-907D-48EE-B5E5-8B30B4F166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68037C9-CC17-404E-B8E6-50E4B6D31DD3}" type="datetimeFigureOut">
              <a:rPr lang="cs-CZ" smtClean="0"/>
              <a:pPr/>
              <a:t>22.10.2014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13D515A-907D-48EE-B5E5-8B30B4F1666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oninka\Desktop\Zoe%20In%20The%20Little%20Room%20%5bmp3s.nadruhou.net%5d.mp4" TargetMode="Externa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Moninka\Desktop\Hopsa%20Dress%20%5bmp3s.nadruhou.net%5d.mp4" TargetMode="Externa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lli-nielsen-schule.de/" TargetMode="External"/><Relationship Id="rId2" Type="http://schemas.openxmlformats.org/officeDocument/2006/relationships/hyperlink" Target="http://www.lilliworks.com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lifewithbecks.blogspot.cz/2010/11/active-learning.html" TargetMode="External"/><Relationship Id="rId7" Type="http://schemas.openxmlformats.org/officeDocument/2006/relationships/hyperlink" Target="http://en.wikipedia.org/wiki/Lilli_Nielsen" TargetMode="External"/><Relationship Id="rId2" Type="http://schemas.openxmlformats.org/officeDocument/2006/relationships/hyperlink" Target="http://www.ssc.education.ed.ac.uk/resources/vi&amp;multi/vfdh/vfdch7s10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onziksana.estranky.cz/clanky/rehabilitace/rehabilitacni-pomucky.html" TargetMode="External"/><Relationship Id="rId5" Type="http://schemas.openxmlformats.org/officeDocument/2006/relationships/hyperlink" Target="http://www.ssc.education.ed.ac.uk/library/idebanken/idea41.html" TargetMode="External"/><Relationship Id="rId4" Type="http://schemas.openxmlformats.org/officeDocument/2006/relationships/hyperlink" Target="http://stepanvanek.webnode.cz/products/stepankovo-hmatova-deska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Metodika </a:t>
            </a:r>
            <a:r>
              <a:rPr lang="cs-CZ" dirty="0" err="1" smtClean="0"/>
              <a:t>Lilli</a:t>
            </a:r>
            <a:r>
              <a:rPr lang="cs-CZ" dirty="0" smtClean="0"/>
              <a:t> </a:t>
            </a:r>
            <a:r>
              <a:rPr lang="cs-CZ" dirty="0" err="1" smtClean="0"/>
              <a:t>Nielsen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Monika Smejkalová</a:t>
            </a:r>
          </a:p>
          <a:p>
            <a:r>
              <a:rPr lang="cs-CZ" sz="1200" dirty="0" smtClean="0"/>
              <a:t>Specializace: VV </a:t>
            </a:r>
            <a:r>
              <a:rPr lang="cs-CZ" sz="1200" dirty="0" err="1" smtClean="0"/>
              <a:t>Oftalmopedie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Principy metodiky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608576"/>
          </a:xfrm>
        </p:spPr>
        <p:txBody>
          <a:bodyPr>
            <a:normAutofit fontScale="70000" lnSpcReduction="20000"/>
          </a:bodyPr>
          <a:lstStyle/>
          <a:p>
            <a:r>
              <a:rPr lang="cs-CZ" sz="3400" b="1" dirty="0" smtClean="0"/>
              <a:t>Každý</a:t>
            </a:r>
            <a:r>
              <a:rPr lang="cs-CZ" sz="3400" dirty="0" smtClean="0"/>
              <a:t> je </a:t>
            </a:r>
            <a:r>
              <a:rPr lang="cs-CZ" sz="3400" b="1" dirty="0" smtClean="0"/>
              <a:t>schopen učit se</a:t>
            </a:r>
          </a:p>
          <a:p>
            <a:r>
              <a:rPr lang="cs-CZ" sz="3400" dirty="0" smtClean="0"/>
              <a:t>Jedinec se </a:t>
            </a:r>
            <a:r>
              <a:rPr lang="cs-CZ" sz="3400" b="1" dirty="0" smtClean="0"/>
              <a:t>učí z vlastní zkušenosti </a:t>
            </a:r>
          </a:p>
          <a:p>
            <a:r>
              <a:rPr lang="cs-CZ" sz="3400" dirty="0" smtClean="0"/>
              <a:t>Využití </a:t>
            </a:r>
            <a:r>
              <a:rPr lang="cs-CZ" sz="3400" b="1" dirty="0" smtClean="0"/>
              <a:t>zvukových</a:t>
            </a:r>
            <a:r>
              <a:rPr lang="cs-CZ" sz="3400" dirty="0" smtClean="0"/>
              <a:t> a </a:t>
            </a:r>
            <a:r>
              <a:rPr lang="cs-CZ" sz="3400" b="1" dirty="0" smtClean="0"/>
              <a:t>taktilních podnětů</a:t>
            </a:r>
          </a:p>
          <a:p>
            <a:r>
              <a:rPr lang="cs-CZ" sz="3400" b="1" dirty="0" smtClean="0"/>
              <a:t>Zpětná vazba</a:t>
            </a:r>
          </a:p>
          <a:p>
            <a:r>
              <a:rPr lang="cs-CZ" sz="3400" b="1" dirty="0" smtClean="0"/>
              <a:t>Rozmanitost podnětů </a:t>
            </a:r>
            <a:r>
              <a:rPr lang="cs-CZ" sz="3400" dirty="0" smtClean="0"/>
              <a:t>a možnost srovnání</a:t>
            </a:r>
          </a:p>
          <a:p>
            <a:r>
              <a:rPr lang="cs-CZ" sz="3400" b="1" dirty="0" smtClean="0"/>
              <a:t>Zvyšování náročnosti</a:t>
            </a:r>
          </a:p>
          <a:p>
            <a:r>
              <a:rPr lang="cs-CZ" sz="3400" b="1" dirty="0" smtClean="0"/>
              <a:t>Emocionální podpora </a:t>
            </a:r>
            <a:r>
              <a:rPr lang="cs-CZ" sz="3400" dirty="0" smtClean="0"/>
              <a:t>učení („máš na to!“, „Proč to dělá?“)</a:t>
            </a:r>
          </a:p>
          <a:p>
            <a:r>
              <a:rPr lang="cs-CZ" sz="3400" b="1" dirty="0" smtClean="0"/>
              <a:t>Sledování dítěte při hře </a:t>
            </a:r>
            <a:r>
              <a:rPr lang="cs-CZ" sz="3400" dirty="0" smtClean="0"/>
              <a:t>– nabízení aktivit v repertoáru jeho zájmů</a:t>
            </a:r>
          </a:p>
          <a:p>
            <a:r>
              <a:rPr lang="cs-CZ" sz="3400" b="1" dirty="0" smtClean="0"/>
              <a:t>Opakování </a:t>
            </a:r>
            <a:r>
              <a:rPr lang="cs-CZ" sz="3400" dirty="0" smtClean="0"/>
              <a:t>a</a:t>
            </a:r>
            <a:r>
              <a:rPr lang="cs-CZ" sz="3400" b="1" dirty="0" smtClean="0"/>
              <a:t> přestávky</a:t>
            </a:r>
          </a:p>
          <a:p>
            <a:r>
              <a:rPr lang="cs-CZ" sz="3400" b="1" dirty="0" smtClean="0"/>
              <a:t>Komentování </a:t>
            </a:r>
            <a:r>
              <a:rPr lang="cs-CZ" sz="3400" dirty="0" smtClean="0"/>
              <a:t>a</a:t>
            </a:r>
            <a:r>
              <a:rPr lang="cs-CZ" sz="3400" b="1" dirty="0" smtClean="0"/>
              <a:t> odměna </a:t>
            </a:r>
          </a:p>
          <a:p>
            <a:r>
              <a:rPr lang="cs-CZ" sz="3400" dirty="0" smtClean="0"/>
              <a:t>Omezit vstupování do činnosti, </a:t>
            </a:r>
            <a:r>
              <a:rPr lang="cs-CZ" sz="3400" b="1" dirty="0" smtClean="0"/>
              <a:t>trpělivost</a:t>
            </a:r>
          </a:p>
          <a:p>
            <a:r>
              <a:rPr lang="cs-CZ" sz="3400" b="1" dirty="0" smtClean="0"/>
              <a:t>Individuální přizpůsobení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Učení vykonávání zapomenutých pohybů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Kinematické pohyby</a:t>
            </a:r>
          </a:p>
          <a:p>
            <a:r>
              <a:rPr lang="cs-CZ" dirty="0" smtClean="0"/>
              <a:t>Hmatové a sluchové zkušenosti</a:t>
            </a:r>
          </a:p>
          <a:p>
            <a:r>
              <a:rPr lang="cs-CZ" dirty="0" smtClean="0"/>
              <a:t>Zrakové zkušenosti</a:t>
            </a:r>
          </a:p>
          <a:p>
            <a:r>
              <a:rPr lang="cs-CZ" dirty="0" smtClean="0"/>
              <a:t>Čichové zkušenosti</a:t>
            </a:r>
          </a:p>
          <a:p>
            <a:r>
              <a:rPr lang="cs-CZ" dirty="0" smtClean="0"/>
              <a:t>Pohyb rukama a prsty</a:t>
            </a:r>
          </a:p>
          <a:p>
            <a:r>
              <a:rPr lang="cs-CZ" dirty="0" smtClean="0"/>
              <a:t>Pohyb nohama a chodidly</a:t>
            </a:r>
          </a:p>
          <a:p>
            <a:r>
              <a:rPr lang="cs-CZ" dirty="0" smtClean="0"/>
              <a:t>Pohyb ústy</a:t>
            </a:r>
          </a:p>
          <a:p>
            <a:r>
              <a:rPr lang="cs-CZ" dirty="0" smtClean="0"/>
              <a:t>Pohyb hlavou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Specifické pomůcky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err="1" smtClean="0"/>
              <a:t>Little</a:t>
            </a:r>
            <a:r>
              <a:rPr lang="cs-CZ" b="1" dirty="0" smtClean="0"/>
              <a:t> </a:t>
            </a:r>
            <a:r>
              <a:rPr lang="cs-CZ" b="1" dirty="0" err="1" smtClean="0"/>
              <a:t>Room</a:t>
            </a:r>
            <a:endParaRPr lang="cs-CZ" b="1" dirty="0" smtClean="0"/>
          </a:p>
          <a:p>
            <a:r>
              <a:rPr lang="cs-CZ" b="1" dirty="0" smtClean="0"/>
              <a:t>Hmatová deska</a:t>
            </a:r>
            <a:r>
              <a:rPr lang="cs-CZ" dirty="0" smtClean="0"/>
              <a:t> (</a:t>
            </a:r>
            <a:r>
              <a:rPr lang="cs-CZ" dirty="0" err="1" smtClean="0"/>
              <a:t>Scratching</a:t>
            </a:r>
            <a:r>
              <a:rPr lang="cs-CZ" dirty="0" smtClean="0"/>
              <a:t> </a:t>
            </a:r>
            <a:r>
              <a:rPr lang="cs-CZ" dirty="0" err="1" smtClean="0"/>
              <a:t>Board</a:t>
            </a:r>
            <a:r>
              <a:rPr lang="cs-CZ" dirty="0" smtClean="0"/>
              <a:t>) </a:t>
            </a:r>
            <a:endParaRPr lang="cs-CZ" dirty="0" smtClean="0"/>
          </a:p>
          <a:p>
            <a:r>
              <a:rPr lang="cs-CZ" b="1" dirty="0" smtClean="0"/>
              <a:t>Dírkovaná deska </a:t>
            </a:r>
            <a:r>
              <a:rPr lang="cs-CZ" dirty="0" smtClean="0"/>
              <a:t>(</a:t>
            </a:r>
            <a:r>
              <a:rPr lang="cs-CZ" dirty="0" err="1" smtClean="0"/>
              <a:t>Position</a:t>
            </a:r>
            <a:r>
              <a:rPr lang="cs-CZ" dirty="0" smtClean="0"/>
              <a:t> </a:t>
            </a:r>
            <a:r>
              <a:rPr lang="cs-CZ" dirty="0" err="1" smtClean="0"/>
              <a:t>Board</a:t>
            </a:r>
            <a:r>
              <a:rPr lang="cs-CZ" dirty="0" smtClean="0"/>
              <a:t>)</a:t>
            </a:r>
            <a:endParaRPr lang="cs-CZ" dirty="0" smtClean="0"/>
          </a:p>
          <a:p>
            <a:r>
              <a:rPr lang="cs-CZ" b="1" dirty="0" smtClean="0"/>
              <a:t>Pružinová deska</a:t>
            </a:r>
            <a:r>
              <a:rPr lang="cs-CZ" dirty="0" smtClean="0"/>
              <a:t> (</a:t>
            </a:r>
            <a:r>
              <a:rPr lang="cs-CZ" dirty="0" err="1" smtClean="0"/>
              <a:t>Essef</a:t>
            </a:r>
            <a:r>
              <a:rPr lang="cs-CZ" dirty="0" smtClean="0"/>
              <a:t> </a:t>
            </a:r>
            <a:r>
              <a:rPr lang="cs-CZ" dirty="0" err="1" smtClean="0"/>
              <a:t>Board</a:t>
            </a:r>
            <a:r>
              <a:rPr lang="cs-CZ" dirty="0" smtClean="0"/>
              <a:t>) </a:t>
            </a:r>
          </a:p>
          <a:p>
            <a:r>
              <a:rPr lang="cs-CZ" b="1" dirty="0" smtClean="0"/>
              <a:t>Podpůrná lavice</a:t>
            </a:r>
            <a:r>
              <a:rPr lang="cs-CZ" dirty="0" smtClean="0"/>
              <a:t> (Support </a:t>
            </a:r>
            <a:r>
              <a:rPr lang="cs-CZ" dirty="0" err="1" smtClean="0"/>
              <a:t>Bench</a:t>
            </a:r>
            <a:r>
              <a:rPr lang="cs-CZ" dirty="0" smtClean="0"/>
              <a:t>) </a:t>
            </a:r>
          </a:p>
          <a:p>
            <a:r>
              <a:rPr lang="cs-CZ" b="1" dirty="0" smtClean="0"/>
              <a:t>Hrací skříňka</a:t>
            </a:r>
            <a:r>
              <a:rPr lang="cs-CZ" dirty="0" smtClean="0"/>
              <a:t> (</a:t>
            </a:r>
            <a:r>
              <a:rPr lang="cs-CZ" dirty="0" err="1" smtClean="0"/>
              <a:t>Sound</a:t>
            </a:r>
            <a:r>
              <a:rPr lang="cs-CZ" dirty="0" smtClean="0"/>
              <a:t> Box)</a:t>
            </a:r>
          </a:p>
          <a:p>
            <a:r>
              <a:rPr lang="cs-CZ" b="1" dirty="0" smtClean="0"/>
              <a:t>Manipulační knížka</a:t>
            </a:r>
            <a:r>
              <a:rPr lang="cs-CZ" dirty="0" smtClean="0"/>
              <a:t> (</a:t>
            </a:r>
            <a:r>
              <a:rPr lang="cs-CZ" dirty="0" err="1" smtClean="0"/>
              <a:t>Activity</a:t>
            </a:r>
            <a:r>
              <a:rPr lang="cs-CZ" dirty="0" smtClean="0"/>
              <a:t> </a:t>
            </a:r>
            <a:r>
              <a:rPr lang="cs-CZ" dirty="0" err="1" smtClean="0"/>
              <a:t>Book</a:t>
            </a:r>
            <a:r>
              <a:rPr lang="cs-CZ" dirty="0" smtClean="0"/>
              <a:t>) </a:t>
            </a:r>
          </a:p>
          <a:p>
            <a:r>
              <a:rPr lang="cs-CZ" b="1" dirty="0" smtClean="0"/>
              <a:t>Závěsná síť „HOPSA-</a:t>
            </a:r>
            <a:r>
              <a:rPr lang="cs-CZ" b="1" dirty="0" err="1" smtClean="0"/>
              <a:t>dress</a:t>
            </a:r>
            <a:r>
              <a:rPr lang="cs-CZ" b="1" dirty="0" smtClean="0"/>
              <a:t>“</a:t>
            </a:r>
            <a:r>
              <a:rPr lang="cs-CZ" dirty="0" smtClean="0"/>
              <a:t> </a:t>
            </a:r>
            <a:endParaRPr lang="cs-CZ" dirty="0" smtClean="0"/>
          </a:p>
          <a:p>
            <a:r>
              <a:rPr lang="cs-CZ" b="1" dirty="0" smtClean="0"/>
              <a:t>Sklopná deska </a:t>
            </a:r>
            <a:r>
              <a:rPr lang="cs-CZ" dirty="0" smtClean="0"/>
              <a:t>(</a:t>
            </a:r>
            <a:r>
              <a:rPr lang="cs-CZ" dirty="0" err="1" smtClean="0"/>
              <a:t>Tipping</a:t>
            </a:r>
            <a:r>
              <a:rPr lang="cs-CZ" dirty="0" smtClean="0"/>
              <a:t> </a:t>
            </a:r>
            <a:r>
              <a:rPr lang="cs-CZ" dirty="0" err="1" smtClean="0"/>
              <a:t>Board</a:t>
            </a:r>
            <a:r>
              <a:rPr lang="cs-CZ" dirty="0" smtClean="0"/>
              <a:t>)</a:t>
            </a:r>
            <a:endParaRPr lang="cs-CZ" dirty="0" smtClean="0"/>
          </a:p>
          <a:p>
            <a:r>
              <a:rPr lang="cs-CZ" b="1" dirty="0" smtClean="0"/>
              <a:t>Resonanční deska </a:t>
            </a:r>
            <a:r>
              <a:rPr lang="cs-CZ" dirty="0" smtClean="0"/>
              <a:t>(Resonance </a:t>
            </a:r>
            <a:r>
              <a:rPr lang="cs-CZ" dirty="0" err="1" smtClean="0"/>
              <a:t>Board</a:t>
            </a:r>
            <a:r>
              <a:rPr lang="cs-CZ" dirty="0" smtClean="0"/>
              <a:t>)</a:t>
            </a:r>
          </a:p>
          <a:p>
            <a:r>
              <a:rPr lang="cs-CZ" b="1" dirty="0" smtClean="0"/>
              <a:t>Pás/vesta se suchým zipem</a:t>
            </a:r>
            <a:r>
              <a:rPr lang="cs-CZ" dirty="0" smtClean="0"/>
              <a:t> (</a:t>
            </a:r>
            <a:r>
              <a:rPr lang="cs-CZ" dirty="0" err="1" smtClean="0"/>
              <a:t>Velcro</a:t>
            </a:r>
            <a:r>
              <a:rPr lang="cs-CZ" dirty="0" smtClean="0"/>
              <a:t> </a:t>
            </a:r>
            <a:r>
              <a:rPr lang="cs-CZ" dirty="0" err="1" smtClean="0"/>
              <a:t>Belt</a:t>
            </a:r>
            <a:r>
              <a:rPr lang="cs-CZ" dirty="0" smtClean="0"/>
              <a:t>/Vest)</a:t>
            </a:r>
          </a:p>
          <a:p>
            <a:r>
              <a:rPr lang="cs-CZ" b="1" dirty="0" smtClean="0"/>
              <a:t>Nízký stolek </a:t>
            </a:r>
            <a:r>
              <a:rPr lang="cs-CZ" dirty="0" smtClean="0"/>
              <a:t>(</a:t>
            </a:r>
            <a:r>
              <a:rPr lang="cs-CZ" dirty="0" err="1" smtClean="0"/>
              <a:t>Low</a:t>
            </a:r>
            <a:r>
              <a:rPr lang="cs-CZ" dirty="0" smtClean="0"/>
              <a:t> Table)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Little</a:t>
            </a:r>
            <a:r>
              <a:rPr lang="cs-CZ" dirty="0" smtClean="0"/>
              <a:t> </a:t>
            </a:r>
            <a:r>
              <a:rPr lang="cs-CZ" dirty="0" err="1" smtClean="0"/>
              <a:t>Room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08104" y="4653136"/>
            <a:ext cx="3456384" cy="432048"/>
          </a:xfrm>
        </p:spPr>
        <p:txBody>
          <a:bodyPr>
            <a:normAutofit fontScale="47500" lnSpcReduction="20000"/>
          </a:bodyPr>
          <a:lstStyle/>
          <a:p>
            <a:r>
              <a:rPr lang="cs-CZ" dirty="0" smtClean="0"/>
              <a:t>https://www.youtube.com/watch?v=X7_S4dfN_-U</a:t>
            </a:r>
          </a:p>
          <a:p>
            <a:endParaRPr lang="cs-CZ" dirty="0"/>
          </a:p>
        </p:txBody>
      </p:sp>
      <p:pic>
        <p:nvPicPr>
          <p:cNvPr id="5" name="Zoe In The Little Room [mp3s.nadruhou.net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580112" y="2204864"/>
            <a:ext cx="3048000" cy="2286000"/>
          </a:xfrm>
          <a:prstGeom prst="rect">
            <a:avLst/>
          </a:prstGeom>
        </p:spPr>
      </p:pic>
      <p:pic>
        <p:nvPicPr>
          <p:cNvPr id="10242" name="Picture 2" descr="http://littleladybughugs.files.wordpress.com/2011/09/dsc_03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204864"/>
            <a:ext cx="4932040" cy="3302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Little</a:t>
            </a:r>
            <a:r>
              <a:rPr lang="cs-CZ" dirty="0" smtClean="0"/>
              <a:t> </a:t>
            </a:r>
            <a:r>
              <a:rPr lang="cs-CZ" dirty="0" err="1" smtClean="0"/>
              <a:t>Room</a:t>
            </a:r>
            <a:r>
              <a:rPr lang="cs-CZ" dirty="0" smtClean="0"/>
              <a:t> - pokojíček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tvar krychle bez jedné z bočních stěn a podstavy </a:t>
            </a:r>
          </a:p>
          <a:p>
            <a:r>
              <a:rPr lang="cs-CZ" sz="2000" dirty="0" smtClean="0"/>
              <a:t>dítě v něm leží</a:t>
            </a:r>
          </a:p>
          <a:p>
            <a:r>
              <a:rPr lang="cs-CZ" sz="2000" dirty="0" smtClean="0"/>
              <a:t>vnitřní plochy stěn opatřeny různými povrchy – hmatová stimulace</a:t>
            </a:r>
          </a:p>
          <a:p>
            <a:r>
              <a:rPr lang="cs-CZ" sz="2000" dirty="0" smtClean="0"/>
              <a:t>na stropě připevněny různé předměty (i ozvučené) zavěšené na gumě – hmatová zraková,  i sluchová </a:t>
            </a:r>
            <a:r>
              <a:rPr lang="cs-CZ" sz="2000" dirty="0" smtClean="0"/>
              <a:t>stimulace</a:t>
            </a:r>
          </a:p>
          <a:p>
            <a:r>
              <a:rPr lang="cs-CZ" sz="2000" dirty="0" smtClean="0"/>
              <a:t>Možnost </a:t>
            </a:r>
            <a:r>
              <a:rPr lang="cs-CZ" sz="2000" b="1" dirty="0" smtClean="0"/>
              <a:t>pochopit, prozkoumat, porovnat, ohmatat, oddělit </a:t>
            </a:r>
            <a:r>
              <a:rPr lang="cs-CZ" sz="2000" dirty="0" smtClean="0"/>
              <a:t>objekty </a:t>
            </a:r>
            <a:endParaRPr lang="cs-CZ" sz="2000" dirty="0" smtClean="0"/>
          </a:p>
          <a:p>
            <a:r>
              <a:rPr lang="cs-CZ" sz="2000" dirty="0" smtClean="0"/>
              <a:t>Rozvoj </a:t>
            </a:r>
            <a:r>
              <a:rPr lang="cs-CZ" sz="2000" b="1" dirty="0" smtClean="0"/>
              <a:t>sluchových dovedností</a:t>
            </a:r>
            <a:r>
              <a:rPr lang="cs-CZ" sz="2000" dirty="0" smtClean="0"/>
              <a:t>: povědomí o zvuku, lokalizace zvuků, příčinná </a:t>
            </a:r>
            <a:r>
              <a:rPr lang="cs-CZ" sz="2000" dirty="0" smtClean="0"/>
              <a:t>souvislost zvuků</a:t>
            </a:r>
            <a:endParaRPr lang="cs-CZ" sz="2000" dirty="0" smtClean="0"/>
          </a:p>
          <a:p>
            <a:endParaRPr lang="cs-CZ" dirty="0"/>
          </a:p>
        </p:txBody>
      </p:sp>
      <p:sp>
        <p:nvSpPr>
          <p:cNvPr id="4" name="Šipka dolů 3"/>
          <p:cNvSpPr/>
          <p:nvPr/>
        </p:nvSpPr>
        <p:spPr>
          <a:xfrm>
            <a:off x="3419872" y="5301208"/>
            <a:ext cx="165618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123728" y="5733256"/>
            <a:ext cx="4392488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pohyb, prostorová </a:t>
            </a:r>
            <a:r>
              <a:rPr lang="cs-CZ" dirty="0" smtClean="0"/>
              <a:t>orientace ve vztahu k tělu dítěte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little ro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1" y="782706"/>
            <a:ext cx="6696743" cy="5022558"/>
          </a:xfrm>
        </p:spPr>
      </p:pic>
      <p:pic>
        <p:nvPicPr>
          <p:cNvPr id="5" name="Obrázek 4" descr="little room det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Hmatová deska</a:t>
            </a:r>
            <a:r>
              <a:rPr lang="cs-CZ" dirty="0" smtClean="0"/>
              <a:t> (</a:t>
            </a:r>
            <a:r>
              <a:rPr lang="cs-CZ" dirty="0" err="1" smtClean="0"/>
              <a:t>Scratching</a:t>
            </a:r>
            <a:r>
              <a:rPr lang="cs-CZ" dirty="0" smtClean="0"/>
              <a:t> </a:t>
            </a:r>
            <a:r>
              <a:rPr lang="cs-CZ" dirty="0" err="1" smtClean="0"/>
              <a:t>Board</a:t>
            </a:r>
            <a:r>
              <a:rPr lang="cs-CZ" dirty="0" smtClean="0"/>
              <a:t>)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539552" y="2332037"/>
            <a:ext cx="3816424" cy="4525963"/>
          </a:xfrm>
        </p:spPr>
        <p:txBody>
          <a:bodyPr/>
          <a:lstStyle/>
          <a:p>
            <a:r>
              <a:rPr lang="cs-CZ" sz="2800" dirty="0" smtClean="0"/>
              <a:t>Pevná deska (karton, lepenka, sololit)</a:t>
            </a:r>
          </a:p>
          <a:p>
            <a:r>
              <a:rPr lang="cs-CZ" sz="2800" dirty="0" smtClean="0"/>
              <a:t>Zraková, hmatová, sluchová stimulace</a:t>
            </a:r>
          </a:p>
          <a:p>
            <a:r>
              <a:rPr lang="cs-CZ" sz="2800" dirty="0" smtClean="0"/>
              <a:t>Aktivizace</a:t>
            </a:r>
          </a:p>
          <a:p>
            <a:r>
              <a:rPr lang="cs-CZ" sz="2800" dirty="0" smtClean="0"/>
              <a:t>Rozvoj a navození kinematických pohybů</a:t>
            </a:r>
          </a:p>
          <a:p>
            <a:endParaRPr lang="cs-CZ" dirty="0"/>
          </a:p>
        </p:txBody>
      </p:sp>
      <p:pic>
        <p:nvPicPr>
          <p:cNvPr id="6" name="Zástupný symbol pro obsah 4" descr="hmatová des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348880"/>
            <a:ext cx="4560506" cy="3420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Hmatová deska</a:t>
            </a:r>
            <a:r>
              <a:rPr lang="cs-CZ" dirty="0" smtClean="0"/>
              <a:t> (</a:t>
            </a:r>
            <a:r>
              <a:rPr lang="cs-CZ" dirty="0" err="1" smtClean="0"/>
              <a:t>Scratching</a:t>
            </a:r>
            <a:r>
              <a:rPr lang="cs-CZ" dirty="0" smtClean="0"/>
              <a:t> </a:t>
            </a:r>
            <a:r>
              <a:rPr lang="cs-CZ" dirty="0" err="1" smtClean="0"/>
              <a:t>Board</a:t>
            </a:r>
            <a:r>
              <a:rPr lang="cs-CZ" dirty="0" smtClean="0"/>
              <a:t>) </a:t>
            </a:r>
            <a:endParaRPr lang="cs-CZ" dirty="0"/>
          </a:p>
        </p:txBody>
      </p:sp>
      <p:pic>
        <p:nvPicPr>
          <p:cNvPr id="5" name="Zástupný symbol pro obsah 4" descr="hmatová des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276872"/>
            <a:ext cx="5808645" cy="43564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Dírkovaná deska </a:t>
            </a:r>
            <a:r>
              <a:rPr lang="cs-CZ" dirty="0" smtClean="0"/>
              <a:t>(</a:t>
            </a:r>
            <a:r>
              <a:rPr lang="cs-CZ" dirty="0" err="1" smtClean="0"/>
              <a:t>Position</a:t>
            </a:r>
            <a:r>
              <a:rPr lang="cs-CZ" dirty="0" smtClean="0"/>
              <a:t> </a:t>
            </a:r>
            <a:r>
              <a:rPr lang="cs-CZ" dirty="0" err="1" smtClean="0"/>
              <a:t>Board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 descr="scratching boa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4293096"/>
            <a:ext cx="3168352" cy="2376264"/>
          </a:xfrm>
          <a:prstGeom prst="rect">
            <a:avLst/>
          </a:prstGeom>
        </p:spPr>
      </p:pic>
      <p:pic>
        <p:nvPicPr>
          <p:cNvPr id="5" name="Obrázek 4" descr="hmat. deska s předmě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132856"/>
            <a:ext cx="3168352" cy="2376264"/>
          </a:xfrm>
          <a:prstGeom prst="rect">
            <a:avLst/>
          </a:prstGeom>
        </p:spPr>
      </p:pic>
      <p:pic>
        <p:nvPicPr>
          <p:cNvPr id="6" name="Zástupný symbol pro obsah 3" descr="scratching board v akc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2132856"/>
            <a:ext cx="3384376" cy="4512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Podpůrná lavice</a:t>
            </a:r>
            <a:r>
              <a:rPr lang="cs-CZ" dirty="0" smtClean="0"/>
              <a:t> (Support </a:t>
            </a:r>
            <a:r>
              <a:rPr lang="cs-CZ" dirty="0" err="1" smtClean="0"/>
              <a:t>Bench</a:t>
            </a:r>
            <a:r>
              <a:rPr lang="cs-CZ" dirty="0" smtClean="0"/>
              <a:t>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</a:t>
            </a:r>
            <a:r>
              <a:rPr lang="cs-CZ" dirty="0" smtClean="0"/>
              <a:t>statečná </a:t>
            </a:r>
            <a:r>
              <a:rPr lang="cs-CZ" dirty="0" smtClean="0"/>
              <a:t>vzdálenost od země (individuálně dle dítěte)</a:t>
            </a:r>
          </a:p>
          <a:p>
            <a:r>
              <a:rPr lang="cs-CZ" dirty="0" smtClean="0"/>
              <a:t>Samostatný </a:t>
            </a:r>
            <a:r>
              <a:rPr lang="cs-CZ" dirty="0" smtClean="0"/>
              <a:t>pohyb horních i dolních končetin – koordinace pohybů</a:t>
            </a:r>
            <a:endParaRPr lang="cs-CZ" dirty="0" smtClean="0"/>
          </a:p>
          <a:p>
            <a:r>
              <a:rPr lang="cs-CZ" dirty="0" smtClean="0"/>
              <a:t>Poloha na </a:t>
            </a:r>
            <a:r>
              <a:rPr lang="cs-CZ" dirty="0" smtClean="0"/>
              <a:t>břiše, podpora hrudníku a boků</a:t>
            </a:r>
            <a:endParaRPr lang="cs-CZ" dirty="0" smtClean="0"/>
          </a:p>
          <a:p>
            <a:r>
              <a:rPr lang="cs-CZ" dirty="0" smtClean="0"/>
              <a:t>Pro děti, </a:t>
            </a:r>
            <a:r>
              <a:rPr lang="cs-CZ" dirty="0" smtClean="0"/>
              <a:t>které ještě nedokážou sedět bez opory</a:t>
            </a:r>
          </a:p>
          <a:p>
            <a:r>
              <a:rPr lang="cs-CZ" dirty="0" smtClean="0"/>
              <a:t>Opatrné zvykání na polohu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Lilli</a:t>
            </a:r>
            <a:r>
              <a:rPr lang="cs-CZ" dirty="0" smtClean="0"/>
              <a:t> </a:t>
            </a:r>
            <a:r>
              <a:rPr lang="cs-CZ" dirty="0" err="1" smtClean="0"/>
              <a:t>Nielsen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Dánská psycholožka a speciální pedagožka</a:t>
            </a:r>
          </a:p>
          <a:p>
            <a:r>
              <a:rPr lang="cs-CZ" dirty="0" smtClean="0"/>
              <a:t>Vyrůstala se 4 nevidomými sourozenci</a:t>
            </a:r>
          </a:p>
          <a:p>
            <a:r>
              <a:rPr lang="cs-CZ" dirty="0" smtClean="0"/>
              <a:t>více než 40let se profesně zabývala problematikou </a:t>
            </a:r>
            <a:r>
              <a:rPr lang="cs-CZ" b="1" dirty="0" smtClean="0"/>
              <a:t>zrakově</a:t>
            </a:r>
            <a:r>
              <a:rPr lang="cs-CZ" dirty="0" smtClean="0"/>
              <a:t> i </a:t>
            </a:r>
            <a:r>
              <a:rPr lang="cs-CZ" b="1" dirty="0" smtClean="0"/>
              <a:t>kombinovaně postižených</a:t>
            </a:r>
          </a:p>
          <a:p>
            <a:r>
              <a:rPr lang="cs-CZ" dirty="0" smtClean="0"/>
              <a:t>Přednášela po celém světě</a:t>
            </a:r>
          </a:p>
          <a:p>
            <a:r>
              <a:rPr lang="cs-CZ" dirty="0" smtClean="0"/>
              <a:t>Speciálně pedagogická poradkyně v Národním institutu pro nevidomé a slabozraké děti a mládež v Dánsku</a:t>
            </a:r>
          </a:p>
          <a:p>
            <a:r>
              <a:rPr lang="cs-CZ" dirty="0" smtClean="0"/>
              <a:t>Státní vyznamenání – Rytířský řád </a:t>
            </a:r>
            <a:r>
              <a:rPr lang="cs-CZ" dirty="0" err="1" smtClean="0"/>
              <a:t>Dannebrog</a:t>
            </a:r>
            <a:r>
              <a:rPr lang="cs-CZ" dirty="0" smtClean="0"/>
              <a:t> (</a:t>
            </a:r>
            <a:r>
              <a:rPr lang="cs-CZ" dirty="0" err="1" smtClean="0"/>
              <a:t>Dannebrogordenen</a:t>
            </a:r>
            <a:r>
              <a:rPr lang="cs-CZ" dirty="0" smtClean="0"/>
              <a:t>)</a:t>
            </a:r>
          </a:p>
          <a:p>
            <a:r>
              <a:rPr lang="cs-CZ" dirty="0" smtClean="0"/>
              <a:t>Autorka mnoha publikací  a odborných článků problematice postižených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Podpůrná lavice</a:t>
            </a:r>
            <a:r>
              <a:rPr lang="cs-CZ" dirty="0" smtClean="0"/>
              <a:t> (Support </a:t>
            </a:r>
            <a:r>
              <a:rPr lang="cs-CZ" dirty="0" err="1" smtClean="0"/>
              <a:t>Bench</a:t>
            </a:r>
            <a:r>
              <a:rPr lang="cs-CZ" dirty="0" smtClean="0"/>
              <a:t>) </a:t>
            </a:r>
            <a:endParaRPr lang="cs-CZ" dirty="0"/>
          </a:p>
        </p:txBody>
      </p:sp>
      <p:pic>
        <p:nvPicPr>
          <p:cNvPr id="5" name="Zástupný symbol pro obsah 4" descr="support ben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8085" y="2249488"/>
            <a:ext cx="5767830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Pružinová deska</a:t>
            </a:r>
            <a:r>
              <a:rPr lang="cs-CZ" dirty="0" smtClean="0"/>
              <a:t> (</a:t>
            </a:r>
            <a:r>
              <a:rPr lang="cs-CZ" dirty="0" err="1" smtClean="0"/>
              <a:t>Essef</a:t>
            </a:r>
            <a:r>
              <a:rPr lang="cs-CZ" dirty="0" smtClean="0"/>
              <a:t> </a:t>
            </a:r>
            <a:r>
              <a:rPr lang="cs-CZ" dirty="0" err="1" smtClean="0"/>
              <a:t>Board</a:t>
            </a:r>
            <a:r>
              <a:rPr lang="cs-CZ" dirty="0" smtClean="0"/>
              <a:t>) 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pohyb </a:t>
            </a:r>
            <a:r>
              <a:rPr lang="cs-CZ" dirty="0" smtClean="0"/>
              <a:t>nohou, </a:t>
            </a:r>
            <a:r>
              <a:rPr lang="cs-CZ" dirty="0" smtClean="0"/>
              <a:t>posilování svalů, pohybový zážitek (vibrace, změna polohy)</a:t>
            </a:r>
          </a:p>
          <a:p>
            <a:r>
              <a:rPr lang="cs-CZ" dirty="0" smtClean="0"/>
              <a:t>na podlaze či připevněná na zeď</a:t>
            </a:r>
          </a:p>
          <a:p>
            <a:pPr>
              <a:buNone/>
            </a:pPr>
            <a:r>
              <a:rPr lang="cs-CZ" dirty="0" smtClean="0"/>
              <a:t>Způsoby použití:</a:t>
            </a:r>
          </a:p>
          <a:p>
            <a:r>
              <a:rPr lang="cs-CZ" dirty="0" smtClean="0"/>
              <a:t>Na zádech</a:t>
            </a:r>
          </a:p>
          <a:p>
            <a:r>
              <a:rPr lang="cs-CZ" dirty="0" smtClean="0"/>
              <a:t>Na břiše přímo/s podpůrnou lavicí</a:t>
            </a:r>
          </a:p>
          <a:p>
            <a:r>
              <a:rPr lang="cs-CZ" dirty="0" smtClean="0"/>
              <a:t>Vsedě</a:t>
            </a:r>
            <a:r>
              <a:rPr lang="cs-CZ" dirty="0" smtClean="0"/>
              <a:t> přímo/vedle desky/na židli</a:t>
            </a:r>
          </a:p>
          <a:p>
            <a:r>
              <a:rPr lang="cs-CZ" dirty="0" smtClean="0"/>
              <a:t>Vestoje přímo/skákání</a:t>
            </a:r>
          </a:p>
          <a:p>
            <a:r>
              <a:rPr lang="cs-CZ" dirty="0" smtClean="0"/>
              <a:t>Vsedě nebo vleže v houpací síti</a:t>
            </a:r>
          </a:p>
          <a:p>
            <a:r>
              <a:rPr lang="cs-CZ" dirty="0" smtClean="0"/>
              <a:t>jinak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Pružinová deska</a:t>
            </a:r>
            <a:r>
              <a:rPr lang="cs-CZ" dirty="0" smtClean="0"/>
              <a:t> (</a:t>
            </a:r>
            <a:r>
              <a:rPr lang="cs-CZ" dirty="0" err="1" smtClean="0"/>
              <a:t>Essef</a:t>
            </a:r>
            <a:r>
              <a:rPr lang="cs-CZ" dirty="0" smtClean="0"/>
              <a:t> </a:t>
            </a:r>
            <a:r>
              <a:rPr lang="cs-CZ" dirty="0" err="1" smtClean="0"/>
              <a:t>Board</a:t>
            </a:r>
            <a:r>
              <a:rPr lang="cs-CZ" dirty="0" smtClean="0"/>
              <a:t>) </a:t>
            </a:r>
            <a:endParaRPr lang="cs-CZ" dirty="0"/>
          </a:p>
        </p:txBody>
      </p:sp>
      <p:pic>
        <p:nvPicPr>
          <p:cNvPr id="4" name="Zástupný symbol pro obsah 3" descr="IMG_59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8104" y="2276872"/>
            <a:ext cx="3243263" cy="4324350"/>
          </a:xfrm>
        </p:spPr>
      </p:pic>
      <p:pic>
        <p:nvPicPr>
          <p:cNvPr id="5" name="Obrázek 4" descr="ess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852936"/>
            <a:ext cx="4608512" cy="2951642"/>
          </a:xfrm>
          <a:prstGeom prst="rect">
            <a:avLst/>
          </a:prstGeom>
        </p:spPr>
      </p:pic>
      <p:pic>
        <p:nvPicPr>
          <p:cNvPr id="7" name="Obrázek 6" descr="Federbrett+Jun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2132856"/>
            <a:ext cx="3240360" cy="4476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Hrací skříňka</a:t>
            </a:r>
            <a:r>
              <a:rPr lang="cs-CZ" dirty="0" smtClean="0"/>
              <a:t> (</a:t>
            </a:r>
            <a:r>
              <a:rPr lang="cs-CZ" dirty="0" err="1" smtClean="0"/>
              <a:t>Sound</a:t>
            </a:r>
            <a:r>
              <a:rPr lang="cs-CZ" dirty="0" smtClean="0"/>
              <a:t> Box)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1539616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Krabička v níž je uschován magnetofon</a:t>
            </a:r>
          </a:p>
          <a:p>
            <a:r>
              <a:rPr lang="cs-CZ" dirty="0" smtClean="0"/>
              <a:t>Stiskem víčka lze spustit/vypnout </a:t>
            </a:r>
            <a:r>
              <a:rPr lang="cs-CZ" dirty="0" smtClean="0"/>
              <a:t>hudbu, obměna skladeb</a:t>
            </a:r>
            <a:endParaRPr lang="cs-CZ" dirty="0" smtClean="0"/>
          </a:p>
          <a:p>
            <a:r>
              <a:rPr lang="cs-CZ" dirty="0" smtClean="0"/>
              <a:t>Vibrace a zvuky jako následek </a:t>
            </a:r>
            <a:r>
              <a:rPr lang="cs-CZ" b="1" dirty="0" smtClean="0"/>
              <a:t>jeho vlastní</a:t>
            </a:r>
            <a:r>
              <a:rPr lang="cs-CZ" dirty="0" smtClean="0"/>
              <a:t> aktivity</a:t>
            </a:r>
          </a:p>
          <a:p>
            <a:r>
              <a:rPr lang="cs-CZ" dirty="0" smtClean="0"/>
              <a:t>Pod ruce, chodidla, hlavu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sound bo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717032"/>
            <a:ext cx="3491880" cy="2618910"/>
          </a:xfrm>
          <a:prstGeom prst="rect">
            <a:avLst/>
          </a:prstGeom>
        </p:spPr>
      </p:pic>
      <p:pic>
        <p:nvPicPr>
          <p:cNvPr id="5" name="Obrázek 4" descr="Sound-Box_otevřen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9" y="3717032"/>
            <a:ext cx="3456384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Manipulační knížka</a:t>
            </a:r>
            <a:r>
              <a:rPr lang="cs-CZ" dirty="0" smtClean="0"/>
              <a:t> (</a:t>
            </a:r>
            <a:r>
              <a:rPr lang="cs-CZ" dirty="0" err="1" smtClean="0"/>
              <a:t>Activity</a:t>
            </a:r>
            <a:r>
              <a:rPr lang="cs-CZ" dirty="0" smtClean="0"/>
              <a:t> </a:t>
            </a:r>
            <a:r>
              <a:rPr lang="cs-CZ" dirty="0" err="1" smtClean="0"/>
              <a:t>Book</a:t>
            </a:r>
            <a:r>
              <a:rPr lang="cs-CZ" dirty="0" smtClean="0"/>
              <a:t>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2115680"/>
          </a:xfrm>
        </p:spPr>
        <p:txBody>
          <a:bodyPr/>
          <a:lstStyle/>
          <a:p>
            <a:r>
              <a:rPr lang="cs-CZ" dirty="0" smtClean="0"/>
              <a:t>Stojící kniha</a:t>
            </a:r>
          </a:p>
          <a:p>
            <a:r>
              <a:rPr lang="cs-CZ" dirty="0" smtClean="0"/>
              <a:t>Dítě může samo otáčet </a:t>
            </a:r>
          </a:p>
          <a:p>
            <a:r>
              <a:rPr lang="cs-CZ" dirty="0" smtClean="0"/>
              <a:t>Na každé stránce aktivní prvek</a:t>
            </a:r>
          </a:p>
          <a:p>
            <a:r>
              <a:rPr lang="cs-CZ" dirty="0" smtClean="0"/>
              <a:t>Možnost vybrat si, číst samo</a:t>
            </a:r>
          </a:p>
          <a:p>
            <a:endParaRPr lang="cs-CZ" dirty="0"/>
          </a:p>
        </p:txBody>
      </p:sp>
      <p:pic>
        <p:nvPicPr>
          <p:cNvPr id="4" name="Obrázek 3" descr="idebanke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273716"/>
            <a:ext cx="3837072" cy="2584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Závěsná síť „HOPSA-</a:t>
            </a:r>
            <a:r>
              <a:rPr lang="cs-CZ" b="1" dirty="0" err="1" smtClean="0"/>
              <a:t>dress</a:t>
            </a:r>
            <a:r>
              <a:rPr lang="cs-CZ" b="1" dirty="0" smtClean="0"/>
              <a:t>“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Zástupný symbol pro obsah 4" descr="hops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2420888"/>
            <a:ext cx="2495550" cy="3333750"/>
          </a:xfrm>
        </p:spPr>
      </p:pic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355976" y="2249425"/>
            <a:ext cx="4330824" cy="254772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Schopnost samostatné lokomoce</a:t>
            </a:r>
          </a:p>
          <a:p>
            <a:r>
              <a:rPr lang="cs-CZ" sz="2800" dirty="0" smtClean="0"/>
              <a:t>Samostatný pohyb</a:t>
            </a:r>
          </a:p>
          <a:p>
            <a:r>
              <a:rPr lang="cs-CZ" sz="2800" dirty="0" smtClean="0"/>
              <a:t>Vlastní iniciativa pohybu</a:t>
            </a:r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0" y="6488668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https://www.youtube.com/watch?v=_trEHgY2idE</a:t>
            </a:r>
            <a:endParaRPr lang="cs-CZ" dirty="0"/>
          </a:p>
        </p:txBody>
      </p:sp>
      <p:pic>
        <p:nvPicPr>
          <p:cNvPr id="8" name="Hopsa Dress [mp3s.nadruhou.net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796136" y="4572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Tipping</a:t>
            </a:r>
            <a:r>
              <a:rPr lang="cs-CZ" dirty="0" smtClean="0"/>
              <a:t> </a:t>
            </a:r>
            <a:r>
              <a:rPr lang="cs-CZ" dirty="0" err="1" smtClean="0"/>
              <a:t>Board</a:t>
            </a:r>
            <a:r>
              <a:rPr lang="cs-CZ" dirty="0" smtClean="0"/>
              <a:t> (sklopná deska)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2204864"/>
            <a:ext cx="4038600" cy="4525963"/>
          </a:xfrm>
        </p:spPr>
        <p:txBody>
          <a:bodyPr/>
          <a:lstStyle/>
          <a:p>
            <a:r>
              <a:rPr lang="cs-CZ" sz="2800" dirty="0" smtClean="0"/>
              <a:t>Různé druhy pozadí</a:t>
            </a:r>
          </a:p>
          <a:p>
            <a:r>
              <a:rPr lang="cs-CZ" sz="2800" dirty="0" smtClean="0"/>
              <a:t>Snadné rozpohybování </a:t>
            </a:r>
            <a:r>
              <a:rPr lang="cs-CZ" sz="2800" dirty="0" smtClean="0"/>
              <a:t>předmětů</a:t>
            </a:r>
          </a:p>
          <a:p>
            <a:r>
              <a:rPr lang="cs-CZ" sz="2800" dirty="0" smtClean="0"/>
              <a:t>Lepší dosah k předmětům</a:t>
            </a:r>
          </a:p>
          <a:p>
            <a:endParaRPr lang="cs-CZ" sz="2800" dirty="0" smtClean="0"/>
          </a:p>
          <a:p>
            <a:endParaRPr lang="cs-CZ" dirty="0"/>
          </a:p>
        </p:txBody>
      </p:sp>
      <p:pic>
        <p:nvPicPr>
          <p:cNvPr id="5" name="Zástupný symbol pro obsah 4" descr="tipping boar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3126840"/>
            <a:ext cx="4038600" cy="2771257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Rezonanční deska (Resonance </a:t>
            </a:r>
            <a:r>
              <a:rPr lang="cs-CZ" dirty="0" err="1" smtClean="0"/>
              <a:t>Board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4mm překližka</a:t>
            </a:r>
          </a:p>
          <a:p>
            <a:r>
              <a:rPr lang="cs-CZ" sz="2800" dirty="0" smtClean="0"/>
              <a:t>150x150 (120x120)</a:t>
            </a:r>
          </a:p>
          <a:p>
            <a:r>
              <a:rPr lang="cs-CZ" sz="2800" dirty="0" smtClean="0"/>
              <a:t>Obruba 2x2 cm (rezonance)</a:t>
            </a:r>
          </a:p>
          <a:p>
            <a:r>
              <a:rPr lang="cs-CZ" sz="2800" dirty="0" smtClean="0"/>
              <a:t>Prostor mezi zemí a deskou (izolační vlastnost)</a:t>
            </a:r>
            <a:endParaRPr lang="cs-CZ" sz="2800" dirty="0"/>
          </a:p>
        </p:txBody>
      </p:sp>
      <p:pic>
        <p:nvPicPr>
          <p:cNvPr id="5" name="Zástupný symbol pro obsah 4" descr="f6-5-1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3256255"/>
            <a:ext cx="4038600" cy="2512427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Pás/vesta </a:t>
            </a:r>
            <a:r>
              <a:rPr lang="cs-CZ" dirty="0" smtClean="0"/>
              <a:t>na suchý </a:t>
            </a:r>
            <a:r>
              <a:rPr lang="cs-CZ" dirty="0" smtClean="0"/>
              <a:t>zip</a:t>
            </a:r>
            <a:r>
              <a:rPr lang="cs-CZ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Velcro</a:t>
            </a:r>
            <a:r>
              <a:rPr lang="cs-CZ" dirty="0" smtClean="0"/>
              <a:t> </a:t>
            </a:r>
            <a:r>
              <a:rPr lang="cs-CZ" dirty="0" err="1" smtClean="0"/>
              <a:t>belt</a:t>
            </a:r>
            <a:r>
              <a:rPr lang="cs-CZ" dirty="0" smtClean="0"/>
              <a:t>/vest)</a:t>
            </a:r>
            <a:endParaRPr lang="cs-CZ" dirty="0"/>
          </a:p>
        </p:txBody>
      </p:sp>
      <p:pic>
        <p:nvPicPr>
          <p:cNvPr id="4" name="Zástupný symbol pro obsah 3" descr="bel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2249488"/>
            <a:ext cx="3394472" cy="4525962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Pohyb ve středové linii těla</a:t>
            </a:r>
          </a:p>
          <a:p>
            <a:r>
              <a:rPr lang="cs-CZ" sz="2800" dirty="0" smtClean="0"/>
              <a:t>Pohyb prstů</a:t>
            </a:r>
          </a:p>
          <a:p>
            <a:r>
              <a:rPr lang="cs-CZ" sz="2800" dirty="0" smtClean="0"/>
              <a:t>Volba aktivita/neaktivita</a:t>
            </a:r>
          </a:p>
          <a:p>
            <a:r>
              <a:rPr lang="cs-CZ" sz="2800" dirty="0" smtClean="0"/>
              <a:t>Využití v každodenním režimu</a:t>
            </a:r>
          </a:p>
          <a:p>
            <a:r>
              <a:rPr lang="cs-CZ" sz="2800" dirty="0" smtClean="0"/>
              <a:t>Lze regulovat obvod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Nízký stolek (</a:t>
            </a:r>
            <a:r>
              <a:rPr lang="cs-CZ" dirty="0" err="1" smtClean="0"/>
              <a:t>Low</a:t>
            </a:r>
            <a:r>
              <a:rPr lang="cs-CZ" dirty="0" smtClean="0"/>
              <a:t> Table)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Pro nácvik sezení a hraní si u stolu bez opory</a:t>
            </a:r>
          </a:p>
          <a:p>
            <a:r>
              <a:rPr lang="cs-CZ" sz="2800" dirty="0" smtClean="0"/>
              <a:t>Těsně nad nohami dítěte</a:t>
            </a:r>
          </a:p>
          <a:p>
            <a:r>
              <a:rPr lang="cs-CZ" sz="2800" dirty="0" smtClean="0"/>
              <a:t>Zvýšená obruba</a:t>
            </a:r>
          </a:p>
          <a:p>
            <a:r>
              <a:rPr lang="cs-CZ" sz="2800" dirty="0" smtClean="0"/>
              <a:t>Snadné nalezení předmětů</a:t>
            </a:r>
          </a:p>
          <a:p>
            <a:r>
              <a:rPr lang="cs-CZ" sz="2800" dirty="0" smtClean="0"/>
              <a:t>Proužky ze suchého zipu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Lilli</a:t>
            </a:r>
            <a:r>
              <a:rPr lang="cs-CZ" dirty="0" smtClean="0"/>
              <a:t> </a:t>
            </a:r>
            <a:r>
              <a:rPr lang="cs-CZ" dirty="0" err="1" smtClean="0"/>
              <a:t>Nielsen</a:t>
            </a:r>
            <a:r>
              <a:rPr lang="cs-CZ" dirty="0" smtClean="0"/>
              <a:t> </a:t>
            </a:r>
            <a:r>
              <a:rPr lang="cs-CZ" dirty="0" err="1" smtClean="0"/>
              <a:t>Dr.Phil</a:t>
            </a:r>
            <a:r>
              <a:rPr lang="cs-CZ" dirty="0" smtClean="0"/>
              <a:t> </a:t>
            </a:r>
            <a:r>
              <a:rPr lang="cs-CZ" sz="2700" dirty="0" smtClean="0"/>
              <a:t>(*21. 12. 1926  †24.6.2013)</a:t>
            </a:r>
            <a:endParaRPr lang="cs-CZ" dirty="0"/>
          </a:p>
        </p:txBody>
      </p:sp>
      <p:pic>
        <p:nvPicPr>
          <p:cNvPr id="4" name="Zástupný symbol pro obsah 3" descr="LNielse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00808"/>
            <a:ext cx="3514313" cy="3744416"/>
          </a:xfrm>
        </p:spPr>
      </p:pic>
      <p:pic>
        <p:nvPicPr>
          <p:cNvPr id="6" name="Obrázek 5" descr="Lilli3-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412776"/>
            <a:ext cx="3218656" cy="4709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pomůcky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Harfička (</a:t>
            </a:r>
            <a:r>
              <a:rPr lang="cs-CZ" dirty="0" err="1" smtClean="0"/>
              <a:t>Harp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Brnkací</a:t>
            </a:r>
            <a:r>
              <a:rPr lang="cs-CZ" dirty="0" smtClean="0"/>
              <a:t> deska (</a:t>
            </a:r>
            <a:r>
              <a:rPr lang="cs-CZ" dirty="0" err="1" smtClean="0"/>
              <a:t>Sensitar</a:t>
            </a:r>
            <a:r>
              <a:rPr lang="cs-CZ" dirty="0" smtClean="0"/>
              <a:t>)</a:t>
            </a:r>
          </a:p>
          <a:p>
            <a:r>
              <a:rPr lang="cs-CZ" dirty="0" smtClean="0"/>
              <a:t>Houpací síť </a:t>
            </a:r>
            <a:r>
              <a:rPr lang="cs-CZ" dirty="0" err="1" smtClean="0"/>
              <a:t>Poten</a:t>
            </a:r>
            <a:endParaRPr lang="cs-CZ" dirty="0" smtClean="0"/>
          </a:p>
          <a:p>
            <a:r>
              <a:rPr lang="cs-CZ" dirty="0" smtClean="0"/>
              <a:t>Gumička s knoflíky (</a:t>
            </a:r>
            <a:r>
              <a:rPr lang="cs-CZ" dirty="0" err="1" smtClean="0"/>
              <a:t>Buncher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2654200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Dítě samo je odborníkem na své rané učení (přirozená schopnost)– dospělý musí odhalit způsob podpory takového učení a využívat trpělivosti k tomu, aby se dítě učilo z vlastní zkušenosti. </a:t>
            </a:r>
          </a:p>
          <a:p>
            <a:r>
              <a:rPr lang="cs-CZ" dirty="0" smtClean="0"/>
              <a:t>Jedinec musí mít zajištěn přísun dostatku příležitostí k učení.</a:t>
            </a:r>
          </a:p>
          <a:p>
            <a:r>
              <a:rPr lang="cs-CZ" dirty="0" smtClean="0"/>
              <a:t>Aktivní učení vychází z vývoje zdravých dětí a z předpokladu, že každé dítě je schopné učit se.</a:t>
            </a:r>
          </a:p>
          <a:p>
            <a:r>
              <a:rPr lang="cs-CZ" dirty="0" smtClean="0"/>
              <a:t>Vývoj vlastní identity a nezávislosti je v popředí zájmu metodiky </a:t>
            </a:r>
            <a:r>
              <a:rPr lang="cs-CZ" dirty="0" err="1" smtClean="0"/>
              <a:t>Lilli</a:t>
            </a:r>
            <a:r>
              <a:rPr lang="cs-CZ" dirty="0" smtClean="0"/>
              <a:t> </a:t>
            </a:r>
            <a:r>
              <a:rPr lang="cs-CZ" dirty="0" err="1" smtClean="0"/>
              <a:t>Nielsenové</a:t>
            </a:r>
            <a:r>
              <a:rPr lang="cs-CZ" dirty="0" smtClean="0"/>
              <a:t>. </a:t>
            </a: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Dotazy a diskuze</a:t>
            </a:r>
            <a:endParaRPr lang="cs-CZ" dirty="0"/>
          </a:p>
        </p:txBody>
      </p:sp>
      <p:pic>
        <p:nvPicPr>
          <p:cNvPr id="4" name="Zástupný symbol pro obsah 3" descr="otazní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9371" y="2249488"/>
            <a:ext cx="4985258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Literární a elektronické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NIELSEN, </a:t>
            </a:r>
            <a:r>
              <a:rPr lang="cs-CZ" dirty="0" err="1" smtClean="0"/>
              <a:t>Lilli</a:t>
            </a:r>
            <a:r>
              <a:rPr lang="cs-CZ" dirty="0" smtClean="0"/>
              <a:t>. </a:t>
            </a:r>
            <a:r>
              <a:rPr lang="cs-CZ" i="1" dirty="0" smtClean="0"/>
              <a:t>Učení zrakově postižených dětí v raném věku</a:t>
            </a:r>
            <a:r>
              <a:rPr lang="cs-CZ" dirty="0" smtClean="0"/>
              <a:t>. </a:t>
            </a:r>
            <a:r>
              <a:rPr lang="cs-CZ" dirty="0" err="1" smtClean="0"/>
              <a:t>Čes</a:t>
            </a:r>
            <a:r>
              <a:rPr lang="cs-CZ" dirty="0" smtClean="0"/>
              <a:t>. </a:t>
            </a:r>
            <a:r>
              <a:rPr lang="cs-CZ" dirty="0" err="1" smtClean="0"/>
              <a:t>vyd</a:t>
            </a:r>
            <a:r>
              <a:rPr lang="cs-CZ" dirty="0" smtClean="0"/>
              <a:t>. 1. Překlad Gisela </a:t>
            </a:r>
            <a:r>
              <a:rPr lang="cs-CZ" dirty="0" err="1" smtClean="0"/>
              <a:t>Kubrichtová</a:t>
            </a:r>
            <a:r>
              <a:rPr lang="cs-CZ" dirty="0" smtClean="0"/>
              <a:t>. Praha: ISV, 1998, 119 s. Speciální pedagogika (ISV). ISBN 80-858-6626-9. </a:t>
            </a:r>
            <a:endParaRPr lang="cs-CZ" i="1" dirty="0" smtClean="0"/>
          </a:p>
          <a:p>
            <a:r>
              <a:rPr lang="cs-CZ" i="1" dirty="0" smtClean="0"/>
              <a:t>Pedagogicko-psychologické poradenství a intervence v raném a předškolním věku u dětí se speciálními vzdělávacími potřebami</a:t>
            </a:r>
            <a:r>
              <a:rPr lang="cs-CZ" dirty="0" smtClean="0"/>
              <a:t>. 1. </a:t>
            </a:r>
            <a:r>
              <a:rPr lang="cs-CZ" dirty="0" err="1" smtClean="0"/>
              <a:t>vyd</a:t>
            </a:r>
            <a:r>
              <a:rPr lang="cs-CZ" dirty="0" smtClean="0"/>
              <a:t>. Editor Dagmar </a:t>
            </a:r>
            <a:r>
              <a:rPr lang="cs-CZ" dirty="0" err="1" smtClean="0"/>
              <a:t>Opatřilová</a:t>
            </a:r>
            <a:r>
              <a:rPr lang="cs-CZ" dirty="0" smtClean="0"/>
              <a:t>. Brno: Masarykova univerzita, 2006, 292 s. ISBN 80-210-3977-9. </a:t>
            </a:r>
          </a:p>
          <a:p>
            <a:r>
              <a:rPr lang="cs-CZ" dirty="0" smtClean="0"/>
              <a:t>VÁGNEROVÁ, Marie. </a:t>
            </a:r>
            <a:r>
              <a:rPr lang="cs-CZ" i="1" dirty="0" smtClean="0"/>
              <a:t>Psychopatologie pro pomáhající profese</a:t>
            </a:r>
            <a:r>
              <a:rPr lang="cs-CZ" dirty="0" smtClean="0"/>
              <a:t>. </a:t>
            </a:r>
            <a:r>
              <a:rPr lang="cs-CZ" dirty="0" err="1" smtClean="0"/>
              <a:t>Vyd</a:t>
            </a:r>
            <a:r>
              <a:rPr lang="cs-CZ" dirty="0" smtClean="0"/>
              <a:t>. 5., </a:t>
            </a:r>
            <a:r>
              <a:rPr lang="cs-CZ" dirty="0" err="1" smtClean="0"/>
              <a:t>rozš</a:t>
            </a:r>
            <a:r>
              <a:rPr lang="cs-CZ" dirty="0" smtClean="0"/>
              <a:t>. a </a:t>
            </a:r>
            <a:r>
              <a:rPr lang="cs-CZ" dirty="0" err="1" smtClean="0"/>
              <a:t>přeprac</a:t>
            </a:r>
            <a:r>
              <a:rPr lang="cs-CZ" dirty="0" smtClean="0"/>
              <a:t>. Praha: Portál, 2012, 870 s. ISBN 978-802-6202-257. </a:t>
            </a:r>
          </a:p>
          <a:p>
            <a:r>
              <a:rPr lang="cs-CZ" dirty="0" smtClean="0"/>
              <a:t>OPATŘILOVÁ, Dagmar. </a:t>
            </a:r>
            <a:r>
              <a:rPr lang="cs-CZ" i="1" dirty="0" smtClean="0"/>
              <a:t>Metody práce u jedinců s těžkým postižením a více vadami</a:t>
            </a:r>
            <a:r>
              <a:rPr lang="cs-CZ" dirty="0" smtClean="0"/>
              <a:t>. 1. </a:t>
            </a:r>
            <a:r>
              <a:rPr lang="cs-CZ" dirty="0" err="1" smtClean="0"/>
              <a:t>vyd</a:t>
            </a:r>
            <a:r>
              <a:rPr lang="cs-CZ" dirty="0" smtClean="0"/>
              <a:t>. Brno: Masarykova univerzita v Brně, c2005, 146 s. ISBN 8021038195. </a:t>
            </a:r>
          </a:p>
          <a:p>
            <a:r>
              <a:rPr lang="en-US" i="1" dirty="0" smtClean="0"/>
              <a:t>Lilli Works</a:t>
            </a:r>
            <a:r>
              <a:rPr lang="en-US" dirty="0" smtClean="0"/>
              <a:t> [online]. © 2014 </a:t>
            </a:r>
            <a:r>
              <a:rPr lang="en-US" dirty="0" err="1" smtClean="0"/>
              <a:t>LilliWorks</a:t>
            </a:r>
            <a:r>
              <a:rPr lang="en-US" dirty="0" smtClean="0"/>
              <a:t> [cit. 2014-10-20]. </a:t>
            </a:r>
            <a:r>
              <a:rPr lang="en-US" dirty="0" err="1" smtClean="0"/>
              <a:t>Dostupné</a:t>
            </a:r>
            <a:r>
              <a:rPr lang="en-US" dirty="0" smtClean="0"/>
              <a:t> z: </a:t>
            </a:r>
            <a:r>
              <a:rPr lang="en-US" dirty="0" smtClean="0">
                <a:hlinkClick r:id="rId2"/>
              </a:rPr>
              <a:t>http://www.lilliworks.com/</a:t>
            </a:r>
            <a:r>
              <a:rPr lang="en-US" dirty="0" smtClean="0"/>
              <a:t> </a:t>
            </a:r>
            <a:endParaRPr lang="cs-CZ" dirty="0" smtClean="0"/>
          </a:p>
          <a:p>
            <a:r>
              <a:rPr lang="cs-CZ" i="1" dirty="0" err="1" smtClean="0"/>
              <a:t>Lilli</a:t>
            </a:r>
            <a:r>
              <a:rPr lang="cs-CZ" i="1" dirty="0" smtClean="0"/>
              <a:t>-</a:t>
            </a:r>
            <a:r>
              <a:rPr lang="cs-CZ" i="1" dirty="0" err="1" smtClean="0"/>
              <a:t>Nielsen</a:t>
            </a:r>
            <a:r>
              <a:rPr lang="cs-CZ" i="1" dirty="0" smtClean="0"/>
              <a:t>-</a:t>
            </a:r>
            <a:r>
              <a:rPr lang="cs-CZ" i="1" dirty="0" err="1" smtClean="0"/>
              <a:t>Schule</a:t>
            </a:r>
            <a:r>
              <a:rPr lang="cs-CZ" dirty="0" smtClean="0"/>
              <a:t> [online]. Kiel, 2013 [cit. 2014-10-20]. Dostupné z: </a:t>
            </a:r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lilli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nielsen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schule.de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 </a:t>
            </a:r>
          </a:p>
          <a:p>
            <a:endParaRPr lang="en-US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obrázků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ssc.education.ed.ac.uk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resources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vi</a:t>
            </a:r>
            <a:r>
              <a:rPr lang="cs-CZ" dirty="0" smtClean="0">
                <a:hlinkClick r:id="rId2"/>
              </a:rPr>
              <a:t>&amp;</a:t>
            </a:r>
            <a:r>
              <a:rPr lang="cs-CZ" dirty="0" err="1" smtClean="0">
                <a:hlinkClick r:id="rId2"/>
              </a:rPr>
              <a:t>multi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vfdh</a:t>
            </a:r>
            <a:r>
              <a:rPr lang="cs-CZ" dirty="0" smtClean="0">
                <a:hlinkClick r:id="rId2"/>
              </a:rPr>
              <a:t>/vfdch7s10.html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http://lifewithbecks.blogspot.cz/2010/11/active-learning.html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http://stepanvanek.webnode.cz/products/stepankovo-hmatova-deska/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http://lifewithbecks.blogspot.cz/2010/11/active-learning.html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http://www.</a:t>
            </a:r>
            <a:r>
              <a:rPr lang="cs-CZ" dirty="0" err="1" smtClean="0">
                <a:hlinkClick r:id="rId5"/>
              </a:rPr>
              <a:t>ssc.education.ed.ac.uk</a:t>
            </a:r>
            <a:r>
              <a:rPr lang="cs-CZ" dirty="0" smtClean="0">
                <a:hlinkClick r:id="rId5"/>
              </a:rPr>
              <a:t>/</a:t>
            </a:r>
            <a:r>
              <a:rPr lang="cs-CZ" dirty="0" err="1" smtClean="0">
                <a:hlinkClick r:id="rId5"/>
              </a:rPr>
              <a:t>library</a:t>
            </a:r>
            <a:r>
              <a:rPr lang="cs-CZ" dirty="0" smtClean="0">
                <a:hlinkClick r:id="rId5"/>
              </a:rPr>
              <a:t>/</a:t>
            </a:r>
            <a:r>
              <a:rPr lang="cs-CZ" dirty="0" err="1" smtClean="0">
                <a:hlinkClick r:id="rId5"/>
              </a:rPr>
              <a:t>idebanken</a:t>
            </a:r>
            <a:r>
              <a:rPr lang="cs-CZ" dirty="0" smtClean="0">
                <a:hlinkClick r:id="rId5"/>
              </a:rPr>
              <a:t>/idea41.html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http://lifewithbecks.blogspot.cz/2010/11/active-learning.html</a:t>
            </a:r>
            <a:endParaRPr lang="cs-CZ" dirty="0" smtClean="0"/>
          </a:p>
          <a:p>
            <a:r>
              <a:rPr lang="cs-CZ" dirty="0" smtClean="0"/>
              <a:t>http://www.</a:t>
            </a:r>
            <a:r>
              <a:rPr lang="cs-CZ" dirty="0" err="1" smtClean="0"/>
              <a:t>touch</a:t>
            </a:r>
            <a:r>
              <a:rPr lang="cs-CZ" dirty="0" smtClean="0"/>
              <a:t>-</a:t>
            </a:r>
            <a:r>
              <a:rPr lang="cs-CZ" dirty="0" err="1" smtClean="0"/>
              <a:t>hh.de</a:t>
            </a:r>
            <a:r>
              <a:rPr lang="cs-CZ" dirty="0" smtClean="0"/>
              <a:t>/</a:t>
            </a:r>
            <a:r>
              <a:rPr lang="cs-CZ" dirty="0" err="1" smtClean="0"/>
              <a:t>touch</a:t>
            </a:r>
            <a:r>
              <a:rPr lang="cs-CZ" dirty="0" smtClean="0"/>
              <a:t>_</a:t>
            </a:r>
            <a:r>
              <a:rPr lang="cs-CZ" dirty="0" err="1" smtClean="0"/>
              <a:t>neu</a:t>
            </a:r>
            <a:r>
              <a:rPr lang="cs-CZ" dirty="0" smtClean="0"/>
              <a:t>/</a:t>
            </a:r>
            <a:r>
              <a:rPr lang="cs-CZ" dirty="0" err="1" smtClean="0"/>
              <a:t>xtcommerce</a:t>
            </a:r>
            <a:r>
              <a:rPr lang="cs-CZ" dirty="0" smtClean="0"/>
              <a:t>/</a:t>
            </a:r>
            <a:r>
              <a:rPr lang="cs-CZ" dirty="0" err="1" smtClean="0"/>
              <a:t>product</a:t>
            </a:r>
            <a:r>
              <a:rPr lang="cs-CZ" dirty="0" smtClean="0"/>
              <a:t>_</a:t>
            </a:r>
            <a:r>
              <a:rPr lang="cs-CZ" dirty="0" err="1" smtClean="0"/>
              <a:t>info.php</a:t>
            </a:r>
            <a:r>
              <a:rPr lang="cs-CZ" dirty="0" smtClean="0"/>
              <a:t>?</a:t>
            </a:r>
            <a:r>
              <a:rPr lang="cs-CZ" dirty="0" err="1" smtClean="0"/>
              <a:t>info</a:t>
            </a:r>
            <a:r>
              <a:rPr lang="cs-CZ" dirty="0" smtClean="0"/>
              <a:t>=p65_-</a:t>
            </a:r>
            <a:r>
              <a:rPr lang="cs-CZ" dirty="0" err="1" smtClean="0"/>
              <a:t>Essef</a:t>
            </a:r>
            <a:r>
              <a:rPr lang="cs-CZ" dirty="0" smtClean="0"/>
              <a:t>-</a:t>
            </a:r>
            <a:r>
              <a:rPr lang="cs-CZ" dirty="0" err="1" smtClean="0"/>
              <a:t>Board</a:t>
            </a:r>
            <a:r>
              <a:rPr lang="cs-CZ" dirty="0" smtClean="0"/>
              <a:t>---</a:t>
            </a:r>
            <a:r>
              <a:rPr lang="cs-CZ" dirty="0" err="1" smtClean="0"/>
              <a:t>Federbrett</a:t>
            </a:r>
            <a:r>
              <a:rPr lang="cs-CZ" dirty="0" smtClean="0"/>
              <a:t>-.</a:t>
            </a:r>
            <a:r>
              <a:rPr lang="cs-CZ" dirty="0" err="1" smtClean="0"/>
              <a:t>html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http://lifewithbecks.blogspot.cz/2010/11/active-learning.html</a:t>
            </a:r>
            <a:endParaRPr lang="cs-CZ" dirty="0" smtClean="0"/>
          </a:p>
          <a:p>
            <a:r>
              <a:rPr lang="cs-CZ" dirty="0" smtClean="0"/>
              <a:t>http://www.</a:t>
            </a:r>
            <a:r>
              <a:rPr lang="cs-CZ" dirty="0" err="1" smtClean="0"/>
              <a:t>touch</a:t>
            </a:r>
            <a:r>
              <a:rPr lang="cs-CZ" dirty="0" smtClean="0"/>
              <a:t>-</a:t>
            </a:r>
            <a:r>
              <a:rPr lang="cs-CZ" dirty="0" err="1" smtClean="0"/>
              <a:t>hh.de</a:t>
            </a:r>
            <a:r>
              <a:rPr lang="cs-CZ" dirty="0" smtClean="0"/>
              <a:t>/</a:t>
            </a:r>
            <a:r>
              <a:rPr lang="cs-CZ" dirty="0" err="1" smtClean="0"/>
              <a:t>touch</a:t>
            </a:r>
            <a:r>
              <a:rPr lang="cs-CZ" dirty="0" smtClean="0"/>
              <a:t>_</a:t>
            </a:r>
            <a:r>
              <a:rPr lang="cs-CZ" dirty="0" err="1" smtClean="0"/>
              <a:t>neu</a:t>
            </a:r>
            <a:r>
              <a:rPr lang="cs-CZ" dirty="0" smtClean="0"/>
              <a:t>/</a:t>
            </a:r>
            <a:r>
              <a:rPr lang="cs-CZ" dirty="0" err="1" smtClean="0"/>
              <a:t>xtcommerce</a:t>
            </a:r>
            <a:r>
              <a:rPr lang="cs-CZ" dirty="0" smtClean="0"/>
              <a:t>/</a:t>
            </a:r>
            <a:r>
              <a:rPr lang="cs-CZ" dirty="0" err="1" smtClean="0"/>
              <a:t>product</a:t>
            </a:r>
            <a:r>
              <a:rPr lang="cs-CZ" dirty="0" smtClean="0"/>
              <a:t>_</a:t>
            </a:r>
            <a:r>
              <a:rPr lang="cs-CZ" dirty="0" err="1" smtClean="0"/>
              <a:t>info.php</a:t>
            </a:r>
            <a:r>
              <a:rPr lang="cs-CZ" dirty="0" smtClean="0"/>
              <a:t>?</a:t>
            </a:r>
            <a:r>
              <a:rPr lang="cs-CZ" dirty="0" err="1" smtClean="0"/>
              <a:t>info</a:t>
            </a:r>
            <a:r>
              <a:rPr lang="cs-CZ" dirty="0" smtClean="0"/>
              <a:t>=p65_-</a:t>
            </a:r>
            <a:r>
              <a:rPr lang="cs-CZ" dirty="0" err="1" smtClean="0"/>
              <a:t>Essef</a:t>
            </a:r>
            <a:r>
              <a:rPr lang="cs-CZ" dirty="0" smtClean="0"/>
              <a:t>-</a:t>
            </a:r>
            <a:r>
              <a:rPr lang="cs-CZ" dirty="0" err="1" smtClean="0"/>
              <a:t>Board</a:t>
            </a:r>
            <a:r>
              <a:rPr lang="cs-CZ" dirty="0" smtClean="0"/>
              <a:t>---</a:t>
            </a:r>
            <a:r>
              <a:rPr lang="cs-CZ" dirty="0" err="1" smtClean="0"/>
              <a:t>Federbrett</a:t>
            </a:r>
            <a:r>
              <a:rPr lang="cs-CZ" dirty="0" smtClean="0"/>
              <a:t>-.</a:t>
            </a:r>
            <a:r>
              <a:rPr lang="cs-CZ" dirty="0" err="1" smtClean="0"/>
              <a:t>html</a:t>
            </a:r>
            <a:endParaRPr lang="cs-CZ" dirty="0" smtClean="0"/>
          </a:p>
          <a:p>
            <a:r>
              <a:rPr lang="cs-CZ" dirty="0" smtClean="0"/>
              <a:t>http://blindenschule-dueren.homepage.t-online.de/Berichte/10Spende-supportbench.html</a:t>
            </a:r>
          </a:p>
          <a:p>
            <a:r>
              <a:rPr lang="cs-CZ" dirty="0" smtClean="0">
                <a:hlinkClick r:id="rId6"/>
              </a:rPr>
              <a:t>http://www.</a:t>
            </a:r>
            <a:r>
              <a:rPr lang="cs-CZ" dirty="0" err="1" smtClean="0">
                <a:hlinkClick r:id="rId6"/>
              </a:rPr>
              <a:t>honziksana.estranky.cz</a:t>
            </a:r>
            <a:r>
              <a:rPr lang="cs-CZ" dirty="0" smtClean="0">
                <a:hlinkClick r:id="rId6"/>
              </a:rPr>
              <a:t>/</a:t>
            </a:r>
            <a:r>
              <a:rPr lang="cs-CZ" dirty="0" err="1" smtClean="0">
                <a:hlinkClick r:id="rId6"/>
              </a:rPr>
              <a:t>clanky</a:t>
            </a:r>
            <a:r>
              <a:rPr lang="cs-CZ" dirty="0" smtClean="0">
                <a:hlinkClick r:id="rId6"/>
              </a:rPr>
              <a:t>/rehabilitace/</a:t>
            </a:r>
            <a:r>
              <a:rPr lang="cs-CZ" dirty="0" err="1" smtClean="0">
                <a:hlinkClick r:id="rId6"/>
              </a:rPr>
              <a:t>rehabilitacni</a:t>
            </a:r>
            <a:r>
              <a:rPr lang="cs-CZ" dirty="0" smtClean="0">
                <a:hlinkClick r:id="rId6"/>
              </a:rPr>
              <a:t>-</a:t>
            </a:r>
            <a:r>
              <a:rPr lang="cs-CZ" dirty="0" err="1" smtClean="0">
                <a:hlinkClick r:id="rId6"/>
              </a:rPr>
              <a:t>pomucky.html</a:t>
            </a:r>
            <a:endParaRPr lang="cs-CZ" dirty="0" smtClean="0"/>
          </a:p>
          <a:p>
            <a:r>
              <a:rPr lang="cs-CZ" dirty="0" smtClean="0">
                <a:hlinkClick r:id="rId7"/>
              </a:rPr>
              <a:t>http://en.wikipedia.org/wiki/Lilli_Nielsen</a:t>
            </a:r>
            <a:endParaRPr lang="cs-CZ" dirty="0" smtClean="0"/>
          </a:p>
          <a:p>
            <a:r>
              <a:rPr lang="cs-CZ" dirty="0" smtClean="0"/>
              <a:t>http://www.</a:t>
            </a:r>
            <a:r>
              <a:rPr lang="cs-CZ" dirty="0" err="1" smtClean="0"/>
              <a:t>ssc.education.ed.ac.uk</a:t>
            </a:r>
            <a:r>
              <a:rPr lang="cs-CZ" dirty="0" smtClean="0"/>
              <a:t>/</a:t>
            </a:r>
            <a:r>
              <a:rPr lang="cs-CZ" dirty="0" err="1" smtClean="0"/>
              <a:t>library</a:t>
            </a:r>
            <a:r>
              <a:rPr lang="cs-CZ" dirty="0" smtClean="0"/>
              <a:t>/</a:t>
            </a:r>
            <a:r>
              <a:rPr lang="cs-CZ" dirty="0" err="1" smtClean="0"/>
              <a:t>idebanken</a:t>
            </a:r>
            <a:r>
              <a:rPr lang="cs-CZ" dirty="0" smtClean="0"/>
              <a:t>/idebanken124.jpg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ssc.education.ed.ac.uk</a:t>
            </a:r>
            <a:r>
              <a:rPr lang="cs-CZ" dirty="0" smtClean="0"/>
              <a:t>/</a:t>
            </a:r>
            <a:r>
              <a:rPr lang="cs-CZ" dirty="0" err="1" smtClean="0"/>
              <a:t>resources</a:t>
            </a:r>
            <a:r>
              <a:rPr lang="cs-CZ" dirty="0" smtClean="0"/>
              <a:t>/</a:t>
            </a:r>
            <a:r>
              <a:rPr lang="cs-CZ" dirty="0" err="1" smtClean="0"/>
              <a:t>vi</a:t>
            </a:r>
            <a:r>
              <a:rPr lang="cs-CZ" dirty="0" smtClean="0"/>
              <a:t>&amp;</a:t>
            </a:r>
            <a:r>
              <a:rPr lang="cs-CZ" dirty="0" err="1" smtClean="0"/>
              <a:t>multi</a:t>
            </a:r>
            <a:r>
              <a:rPr lang="cs-CZ" dirty="0" smtClean="0"/>
              <a:t>/</a:t>
            </a:r>
            <a:r>
              <a:rPr lang="cs-CZ" dirty="0" err="1" smtClean="0"/>
              <a:t>lilli</a:t>
            </a:r>
            <a:r>
              <a:rPr lang="cs-CZ" dirty="0" smtClean="0"/>
              <a:t>/</a:t>
            </a:r>
            <a:r>
              <a:rPr lang="cs-CZ" dirty="0" err="1" smtClean="0"/>
              <a:t>lillihome.html</a:t>
            </a:r>
            <a:endParaRPr lang="cs-CZ" dirty="0" smtClean="0"/>
          </a:p>
          <a:p>
            <a:r>
              <a:rPr lang="cs-CZ" dirty="0" smtClean="0"/>
              <a:t>http://www.</a:t>
            </a:r>
            <a:r>
              <a:rPr lang="cs-CZ" dirty="0" err="1" smtClean="0"/>
              <a:t>ssc.education.ed.ac.uk</a:t>
            </a:r>
            <a:r>
              <a:rPr lang="cs-CZ" dirty="0" smtClean="0"/>
              <a:t>/</a:t>
            </a:r>
            <a:r>
              <a:rPr lang="cs-CZ" dirty="0" err="1" smtClean="0"/>
              <a:t>resources</a:t>
            </a:r>
            <a:r>
              <a:rPr lang="cs-CZ" dirty="0" smtClean="0"/>
              <a:t>/</a:t>
            </a:r>
            <a:r>
              <a:rPr lang="cs-CZ" dirty="0" err="1" smtClean="0"/>
              <a:t>vi</a:t>
            </a:r>
            <a:r>
              <a:rPr lang="cs-CZ" dirty="0" smtClean="0"/>
              <a:t>&amp;</a:t>
            </a:r>
            <a:r>
              <a:rPr lang="cs-CZ" dirty="0" err="1" smtClean="0"/>
              <a:t>multi</a:t>
            </a:r>
            <a:r>
              <a:rPr lang="cs-CZ" dirty="0" smtClean="0"/>
              <a:t>/</a:t>
            </a:r>
            <a:r>
              <a:rPr lang="cs-CZ" dirty="0" err="1" smtClean="0"/>
              <a:t>vfdh</a:t>
            </a:r>
            <a:r>
              <a:rPr lang="cs-CZ" dirty="0" smtClean="0"/>
              <a:t>/vfdch6s5.html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Děkuji za pozornost !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Metodika AKTIVNÍHO </a:t>
            </a:r>
            <a:r>
              <a:rPr lang="cs-CZ" dirty="0" smtClean="0"/>
              <a:t>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(</a:t>
            </a:r>
            <a:r>
              <a:rPr lang="cs-CZ" dirty="0" err="1" smtClean="0"/>
              <a:t>Active</a:t>
            </a:r>
            <a:r>
              <a:rPr lang="cs-CZ" dirty="0" smtClean="0"/>
              <a:t> </a:t>
            </a:r>
            <a:r>
              <a:rPr lang="cs-CZ" dirty="0" err="1" smtClean="0"/>
              <a:t>Learning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dirty="0" smtClean="0"/>
              <a:t>Filozofie</a:t>
            </a:r>
            <a:r>
              <a:rPr lang="cs-CZ" dirty="0" smtClean="0"/>
              <a:t>: </a:t>
            </a:r>
          </a:p>
          <a:p>
            <a:r>
              <a:rPr lang="cs-CZ" dirty="0" smtClean="0"/>
              <a:t>„</a:t>
            </a:r>
            <a:r>
              <a:rPr lang="cs-CZ" i="1" dirty="0" smtClean="0"/>
              <a:t>Je-li dítěti poskytnuta příležitost, aby mohlo aktivně samostatně věci prozkoumat a ohledat, dítě si osvojí dovednosti, které se stanou součástí jeho osobnosti.</a:t>
            </a:r>
            <a:r>
              <a:rPr lang="cs-CZ" dirty="0" smtClean="0"/>
              <a:t>“ (</a:t>
            </a:r>
            <a:r>
              <a:rPr lang="cs-CZ" dirty="0" err="1" smtClean="0"/>
              <a:t>Nielsen</a:t>
            </a:r>
            <a:r>
              <a:rPr lang="cs-CZ" dirty="0" smtClean="0"/>
              <a:t>, L., 1998)</a:t>
            </a:r>
          </a:p>
          <a:p>
            <a:endParaRPr lang="cs-CZ" dirty="0" smtClean="0"/>
          </a:p>
          <a:p>
            <a:r>
              <a:rPr lang="cs-CZ" dirty="0" smtClean="0"/>
              <a:t>Dítě se učí </a:t>
            </a:r>
            <a:r>
              <a:rPr lang="cs-CZ" b="1" dirty="0" smtClean="0"/>
              <a:t>z vlastních zážitků</a:t>
            </a:r>
            <a:r>
              <a:rPr lang="cs-CZ" dirty="0" smtClean="0"/>
              <a:t>, </a:t>
            </a:r>
            <a:r>
              <a:rPr lang="cs-CZ" b="1" dirty="0" smtClean="0"/>
              <a:t>zkušeností</a:t>
            </a:r>
          </a:p>
          <a:p>
            <a:r>
              <a:rPr lang="cs-CZ" dirty="0" smtClean="0"/>
              <a:t>Dítě se </a:t>
            </a:r>
            <a:r>
              <a:rPr lang="cs-CZ" b="1" dirty="0" smtClean="0"/>
              <a:t>samo</a:t>
            </a:r>
            <a:r>
              <a:rPr lang="cs-CZ" dirty="0" smtClean="0"/>
              <a:t> učí </a:t>
            </a:r>
            <a:r>
              <a:rPr lang="cs-CZ" b="1" dirty="0" smtClean="0"/>
              <a:t>postupné kroky</a:t>
            </a:r>
            <a:r>
              <a:rPr lang="cs-CZ" dirty="0" smtClean="0"/>
              <a:t> ke zvládnutí dovednosti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Uplatnění metodiky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Kojenci a děti se </a:t>
            </a:r>
            <a:r>
              <a:rPr lang="cs-CZ" b="1" dirty="0" smtClean="0"/>
              <a:t>zrakovým postižením </a:t>
            </a:r>
            <a:r>
              <a:rPr lang="cs-CZ" dirty="0" smtClean="0"/>
              <a:t>(</a:t>
            </a:r>
            <a:r>
              <a:rPr lang="cs-CZ" b="1" dirty="0" smtClean="0"/>
              <a:t>nevidomí</a:t>
            </a:r>
            <a:r>
              <a:rPr lang="cs-CZ" dirty="0" smtClean="0"/>
              <a:t> a </a:t>
            </a:r>
            <a:r>
              <a:rPr lang="cs-CZ" b="1" dirty="0" smtClean="0"/>
              <a:t>slabozrací</a:t>
            </a:r>
            <a:r>
              <a:rPr lang="cs-CZ" dirty="0" smtClean="0"/>
              <a:t>)</a:t>
            </a:r>
          </a:p>
          <a:p>
            <a:r>
              <a:rPr lang="cs-CZ" dirty="0" smtClean="0"/>
              <a:t>Jedinci s</a:t>
            </a:r>
            <a:r>
              <a:rPr lang="cs-CZ" b="1" dirty="0" smtClean="0"/>
              <a:t> kombinovaným postižením více vadami</a:t>
            </a:r>
          </a:p>
          <a:p>
            <a:r>
              <a:rPr lang="cs-CZ" dirty="0" smtClean="0"/>
              <a:t>Jedinci </a:t>
            </a:r>
            <a:r>
              <a:rPr lang="cs-CZ" b="1" dirty="0" smtClean="0"/>
              <a:t>opoždění ve vývoji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Podmínky 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smtClean="0"/>
              <a:t>Vnitřní proces</a:t>
            </a:r>
          </a:p>
          <a:p>
            <a:r>
              <a:rPr lang="cs-CZ" dirty="0" smtClean="0"/>
              <a:t>Schopnost </a:t>
            </a:r>
            <a:r>
              <a:rPr lang="cs-CZ" b="1" dirty="0" smtClean="0"/>
              <a:t>hýbat se</a:t>
            </a:r>
            <a:r>
              <a:rPr lang="cs-CZ" dirty="0" smtClean="0"/>
              <a:t>, manipulovat s předměty (</a:t>
            </a:r>
            <a:r>
              <a:rPr lang="cs-CZ" b="1" dirty="0" smtClean="0"/>
              <a:t>kinematické pohyby</a:t>
            </a:r>
            <a:r>
              <a:rPr lang="cs-CZ" dirty="0" smtClean="0"/>
              <a:t>)</a:t>
            </a:r>
          </a:p>
          <a:p>
            <a:r>
              <a:rPr lang="cs-CZ" dirty="0" smtClean="0"/>
              <a:t>Schopnost učit se se odvíjí od dosažené </a:t>
            </a:r>
            <a:r>
              <a:rPr lang="cs-CZ" b="1" dirty="0" smtClean="0"/>
              <a:t>vývojové úrovně</a:t>
            </a:r>
          </a:p>
          <a:p>
            <a:r>
              <a:rPr lang="cs-CZ" dirty="0" smtClean="0"/>
              <a:t>Možnost vykonávat činnost </a:t>
            </a:r>
            <a:r>
              <a:rPr lang="cs-CZ" b="1" dirty="0" smtClean="0"/>
              <a:t>vlastním nejvýhodnějším způsobem</a:t>
            </a:r>
          </a:p>
          <a:p>
            <a:r>
              <a:rPr lang="cs-CZ" dirty="0" smtClean="0"/>
              <a:t>Dostatek </a:t>
            </a:r>
            <a:r>
              <a:rPr lang="cs-CZ" b="1" dirty="0" smtClean="0"/>
              <a:t>času</a:t>
            </a:r>
            <a:r>
              <a:rPr lang="cs-CZ" dirty="0" smtClean="0"/>
              <a:t> a </a:t>
            </a:r>
            <a:r>
              <a:rPr lang="cs-CZ" b="1" dirty="0" smtClean="0"/>
              <a:t>možností opakovat </a:t>
            </a:r>
            <a:r>
              <a:rPr lang="cs-CZ" dirty="0" smtClean="0"/>
              <a:t>činnost k potvrzení téhož výsledku</a:t>
            </a:r>
          </a:p>
          <a:p>
            <a:r>
              <a:rPr lang="cs-CZ" dirty="0" smtClean="0"/>
              <a:t>Možnost </a:t>
            </a:r>
            <a:r>
              <a:rPr lang="cs-CZ" b="1" dirty="0" smtClean="0"/>
              <a:t>porovnání své zkušenosti </a:t>
            </a:r>
            <a:r>
              <a:rPr lang="cs-CZ" dirty="0" smtClean="0"/>
              <a:t>(rozdíly, podobnosti, nové rozdíly co jsou již v paměti, třídit, zobecňovat)</a:t>
            </a:r>
          </a:p>
          <a:p>
            <a:r>
              <a:rPr lang="cs-CZ" dirty="0" smtClean="0"/>
              <a:t>Co </a:t>
            </a:r>
            <a:r>
              <a:rPr lang="cs-CZ" b="1" dirty="0" smtClean="0"/>
              <a:t>nejvyrovnanější vývoj</a:t>
            </a:r>
          </a:p>
          <a:p>
            <a:r>
              <a:rPr lang="cs-CZ" dirty="0" smtClean="0"/>
              <a:t>Uspokojení potřeby </a:t>
            </a:r>
            <a:r>
              <a:rPr lang="cs-CZ" b="1" dirty="0" smtClean="0"/>
              <a:t>sdílet</a:t>
            </a:r>
            <a:r>
              <a:rPr lang="cs-CZ" dirty="0" smtClean="0"/>
              <a:t> vlastní zájem a </a:t>
            </a:r>
            <a:r>
              <a:rPr lang="cs-CZ" b="1" dirty="0" smtClean="0"/>
              <a:t>prožitky</a:t>
            </a:r>
            <a:r>
              <a:rPr lang="cs-CZ" dirty="0" smtClean="0"/>
              <a:t>, zážitky (vzájemný </a:t>
            </a:r>
            <a:r>
              <a:rPr lang="cs-CZ" b="1" dirty="0" smtClean="0"/>
              <a:t>kontakt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Nácvik a výuka   x    Aktivní 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3970784" cy="452596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Striktní zaměření na jednu činnost</a:t>
            </a:r>
          </a:p>
          <a:p>
            <a:r>
              <a:rPr lang="cs-CZ" dirty="0" smtClean="0"/>
              <a:t>Nabádání a vedení činnosti dospělým</a:t>
            </a:r>
          </a:p>
          <a:p>
            <a:r>
              <a:rPr lang="cs-CZ" dirty="0" smtClean="0"/>
              <a:t>Značné soustředění na činnost</a:t>
            </a:r>
          </a:p>
          <a:p>
            <a:r>
              <a:rPr lang="cs-CZ" dirty="0" smtClean="0"/>
              <a:t>Selhání nebo nedosažení požadovaných výsledků</a:t>
            </a:r>
          </a:p>
          <a:p>
            <a:r>
              <a:rPr lang="cs-CZ" dirty="0" smtClean="0"/>
              <a:t>Nedostatečná motivace (rodiče/ vychovatelé, dítě)</a:t>
            </a:r>
          </a:p>
          <a:p>
            <a:r>
              <a:rPr lang="cs-CZ" dirty="0" smtClean="0"/>
              <a:t>Hodnocení dítěte, ne metody</a:t>
            </a:r>
          </a:p>
          <a:p>
            <a:r>
              <a:rPr lang="cs-CZ" dirty="0" smtClean="0"/>
              <a:t>Nepřijetí dovednosti - neosvojení</a:t>
            </a:r>
          </a:p>
          <a:p>
            <a:r>
              <a:rPr lang="cs-CZ" dirty="0" smtClean="0"/>
              <a:t>Závislost na druhé osobě při provádění úkonu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88024" y="2249424"/>
            <a:ext cx="3898776" cy="452596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Učení prostřednictvím činností</a:t>
            </a:r>
          </a:p>
          <a:p>
            <a:r>
              <a:rPr lang="cs-CZ" dirty="0" smtClean="0"/>
              <a:t>Uspokojení vlastních potřeb</a:t>
            </a:r>
          </a:p>
          <a:p>
            <a:r>
              <a:rPr lang="cs-CZ" dirty="0" smtClean="0"/>
              <a:t>Využívání dovedností k dalšímu výchovnému působení </a:t>
            </a:r>
          </a:p>
          <a:p>
            <a:r>
              <a:rPr lang="cs-CZ" dirty="0" smtClean="0"/>
              <a:t>Dítě se samo učí kroky směřující ke zvládnutí dovednosti</a:t>
            </a:r>
          </a:p>
          <a:p>
            <a:r>
              <a:rPr lang="cs-CZ" dirty="0" smtClean="0"/>
              <a:t>Min. vývojová úroveň 3 let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Pohyb d</a:t>
            </a:r>
            <a:r>
              <a:rPr lang="cs-CZ" dirty="0" smtClean="0"/>
              <a:t>ítěte </a:t>
            </a:r>
            <a:r>
              <a:rPr lang="cs-CZ" dirty="0" smtClean="0"/>
              <a:t>se zrakovým </a:t>
            </a:r>
            <a:r>
              <a:rPr lang="cs-CZ" dirty="0" smtClean="0"/>
              <a:t>postižením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539552" y="2420888"/>
            <a:ext cx="2376264" cy="7920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Stereotypní pohyby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1835696" y="3284984"/>
            <a:ext cx="2160240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Stejnorodé reakce 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2771800" y="4077072"/>
            <a:ext cx="2664296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ztráta zájmu o pohyb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4211960" y="4869160"/>
            <a:ext cx="2304256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pasivita/agresivita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5508104" y="5661248"/>
            <a:ext cx="2880320" cy="8640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ztráta nabyté dovednosti hýbat se</a:t>
            </a:r>
            <a:endParaRPr lang="cs-CZ" dirty="0"/>
          </a:p>
        </p:txBody>
      </p:sp>
      <p:cxnSp>
        <p:nvCxnSpPr>
          <p:cNvPr id="7" name="Přímá spojovací šipka 6"/>
          <p:cNvCxnSpPr/>
          <p:nvPr/>
        </p:nvCxnSpPr>
        <p:spPr>
          <a:xfrm>
            <a:off x="2411760" y="3068960"/>
            <a:ext cx="14401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>
            <a:off x="3635896" y="3861048"/>
            <a:ext cx="21602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ovací šipka 4"/>
          <p:cNvCxnSpPr/>
          <p:nvPr/>
        </p:nvCxnSpPr>
        <p:spPr>
          <a:xfrm>
            <a:off x="4644008" y="4725144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6228184" y="5445224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Podmínky aktivního 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Navázání na </a:t>
            </a:r>
            <a:r>
              <a:rPr lang="cs-CZ" b="1" dirty="0" smtClean="0"/>
              <a:t>vývojovou úroveň</a:t>
            </a:r>
            <a:r>
              <a:rPr lang="cs-CZ" dirty="0" smtClean="0"/>
              <a:t> dítěte a dovednosti, které již zvládlo</a:t>
            </a:r>
          </a:p>
          <a:p>
            <a:r>
              <a:rPr lang="cs-CZ" dirty="0" smtClean="0"/>
              <a:t>Podnětné prostředí s </a:t>
            </a:r>
            <a:r>
              <a:rPr lang="cs-CZ" b="1" dirty="0" smtClean="0"/>
              <a:t>příležitostmi k učení, </a:t>
            </a:r>
            <a:r>
              <a:rPr lang="cs-CZ" dirty="0" smtClean="0"/>
              <a:t>kdy využívá již nabytých motorických dovedností</a:t>
            </a:r>
          </a:p>
          <a:p>
            <a:r>
              <a:rPr lang="cs-CZ" dirty="0" smtClean="0"/>
              <a:t>Spolupráce a přístup dospělého, rozestavění předmětů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942</TotalTime>
  <Words>1219</Words>
  <Application>Microsoft Office PowerPoint</Application>
  <PresentationFormat>Předvádění na obrazovce (4:3)</PresentationFormat>
  <Paragraphs>199</Paragraphs>
  <Slides>35</Slides>
  <Notes>0</Notes>
  <HiddenSlides>0</HiddenSlides>
  <MMClips>2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Urbanistický</vt:lpstr>
      <vt:lpstr>Metodika Lilli Nielsen</vt:lpstr>
      <vt:lpstr>Lilli Nielsen</vt:lpstr>
      <vt:lpstr>Lilli Nielsen Dr.Phil (*21. 12. 1926  †24.6.2013)</vt:lpstr>
      <vt:lpstr>Metodika AKTIVNÍHO UČENÍ</vt:lpstr>
      <vt:lpstr>Uplatnění metodiky</vt:lpstr>
      <vt:lpstr>Podmínky učení</vt:lpstr>
      <vt:lpstr>Nácvik a výuka   x    Aktivní učení</vt:lpstr>
      <vt:lpstr>Pohyb dítěte se zrakovým postižením</vt:lpstr>
      <vt:lpstr>Podmínky aktivního učení</vt:lpstr>
      <vt:lpstr>Principy metodiky</vt:lpstr>
      <vt:lpstr>Učení vykonávání zapomenutých pohybů</vt:lpstr>
      <vt:lpstr>Specifické pomůcky</vt:lpstr>
      <vt:lpstr>Little Room</vt:lpstr>
      <vt:lpstr>Little Room - pokojíček</vt:lpstr>
      <vt:lpstr>Snímek 15</vt:lpstr>
      <vt:lpstr>Hmatová deska (Scratching Board) </vt:lpstr>
      <vt:lpstr>Hmatová deska (Scratching Board) </vt:lpstr>
      <vt:lpstr>Dírkovaná deska (Position Board)</vt:lpstr>
      <vt:lpstr>Podpůrná lavice (Support Bench) </vt:lpstr>
      <vt:lpstr>Podpůrná lavice (Support Bench) </vt:lpstr>
      <vt:lpstr>Pružinová deska (Essef Board) </vt:lpstr>
      <vt:lpstr>Pružinová deska (Essef Board) </vt:lpstr>
      <vt:lpstr>Hrací skříňka (Sound Box)</vt:lpstr>
      <vt:lpstr>Manipulační knížka (Activity Book) </vt:lpstr>
      <vt:lpstr>Závěsná síť „HOPSA-dress“ </vt:lpstr>
      <vt:lpstr>Tipping Board (sklopná deska)</vt:lpstr>
      <vt:lpstr>Rezonanční deska (Resonance Board)</vt:lpstr>
      <vt:lpstr>Pás/vesta na suchý zip (Velcro belt/vest)</vt:lpstr>
      <vt:lpstr>Nízký stolek (Low Table)</vt:lpstr>
      <vt:lpstr>Další pomůcky</vt:lpstr>
      <vt:lpstr>Shrnutí</vt:lpstr>
      <vt:lpstr>Dotazy a diskuze</vt:lpstr>
      <vt:lpstr>Literární a elektronické zdroje</vt:lpstr>
      <vt:lpstr>Zdroje obrázků</vt:lpstr>
      <vt:lpstr>Děkuji za pozornost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Metodika Lilli Nielsen</dc:title>
  <dc:creator>Moninka</dc:creator>
  <cp:lastModifiedBy>Moninka</cp:lastModifiedBy>
  <cp:revision>111</cp:revision>
  <dcterms:created xsi:type="dcterms:W3CDTF">2014-10-20T12:23:29Z</dcterms:created>
  <dcterms:modified xsi:type="dcterms:W3CDTF">2014-10-22T14:27:28Z</dcterms:modified>
</cp:coreProperties>
</file>