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11E-8854-4C0E-9146-ECC91376F17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7CCB-CD76-4AC0-A126-D815746DA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64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11E-8854-4C0E-9146-ECC91376F17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7CCB-CD76-4AC0-A126-D815746DA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26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11E-8854-4C0E-9146-ECC91376F17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7CCB-CD76-4AC0-A126-D815746DA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10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11E-8854-4C0E-9146-ECC91376F17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7CCB-CD76-4AC0-A126-D815746DA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3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11E-8854-4C0E-9146-ECC91376F17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7CCB-CD76-4AC0-A126-D815746DA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99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11E-8854-4C0E-9146-ECC91376F17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7CCB-CD76-4AC0-A126-D815746DA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71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11E-8854-4C0E-9146-ECC91376F17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7CCB-CD76-4AC0-A126-D815746DA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10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11E-8854-4C0E-9146-ECC91376F17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7CCB-CD76-4AC0-A126-D815746DA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891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11E-8854-4C0E-9146-ECC91376F17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7CCB-CD76-4AC0-A126-D815746DA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666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11E-8854-4C0E-9146-ECC91376F17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7CCB-CD76-4AC0-A126-D815746DA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543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DF11E-8854-4C0E-9146-ECC91376F17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7CCB-CD76-4AC0-A126-D815746DA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44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DF11E-8854-4C0E-9146-ECC91376F172}" type="datetimeFigureOut">
              <a:rPr lang="cs-CZ" smtClean="0"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67CCB-CD76-4AC0-A126-D815746DAF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44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teacher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altLang="cs-CZ" dirty="0" smtClean="0"/>
              <a:t>Helpful and supportive</a:t>
            </a:r>
          </a:p>
          <a:p>
            <a:r>
              <a:rPr lang="en-ZA" altLang="cs-CZ" dirty="0" smtClean="0"/>
              <a:t>Taking the time to explain material in depth</a:t>
            </a:r>
          </a:p>
          <a:p>
            <a:r>
              <a:rPr lang="en-ZA" altLang="cs-CZ" dirty="0" smtClean="0"/>
              <a:t>Friendly and personable </a:t>
            </a:r>
            <a:endParaRPr lang="en-GB" altLang="cs-CZ" dirty="0" smtClean="0"/>
          </a:p>
          <a:p>
            <a:r>
              <a:rPr lang="en-ZA" altLang="cs-CZ" dirty="0" smtClean="0"/>
              <a:t>Understanding and know the subject well</a:t>
            </a:r>
            <a:endParaRPr lang="cs-CZ" altLang="cs-CZ" dirty="0" smtClean="0"/>
          </a:p>
          <a:p>
            <a:r>
              <a:rPr lang="en-ZA" altLang="cs-CZ" dirty="0" smtClean="0"/>
              <a:t>Using a variety of teaching style</a:t>
            </a:r>
            <a:endParaRPr lang="en-GB" altLang="cs-CZ" dirty="0" smtClean="0"/>
          </a:p>
          <a:p>
            <a:r>
              <a:rPr lang="en-ZA" altLang="cs-CZ" dirty="0" smtClean="0"/>
              <a:t>Fair and having equal standards and expectations of pupils</a:t>
            </a:r>
            <a:endParaRPr lang="en-GB" altLang="cs-CZ" dirty="0" smtClean="0"/>
          </a:p>
          <a:p>
            <a:endParaRPr lang="en-GB" alt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084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teacher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altLang="cs-CZ" dirty="0" smtClean="0"/>
              <a:t>Mean and unfair</a:t>
            </a:r>
          </a:p>
          <a:p>
            <a:r>
              <a:rPr lang="en-ZA" altLang="cs-CZ" dirty="0" smtClean="0"/>
              <a:t>Unwilling to help or explain material and ideas </a:t>
            </a:r>
            <a:endParaRPr lang="cs-CZ" altLang="cs-CZ" dirty="0" smtClean="0"/>
          </a:p>
          <a:p>
            <a:r>
              <a:rPr lang="en-ZA" altLang="cs-CZ" dirty="0" smtClean="0"/>
              <a:t>Judgemental of pupils’ parents and siblings</a:t>
            </a:r>
            <a:endParaRPr lang="cs-CZ" altLang="cs-CZ" dirty="0" smtClean="0"/>
          </a:p>
          <a:p>
            <a:r>
              <a:rPr lang="en-ZA" altLang="cs-CZ" dirty="0"/>
              <a:t>Routine and  unchanging in their  teaching styles and methods</a:t>
            </a:r>
            <a:endParaRPr lang="en-GB" altLang="cs-CZ" dirty="0"/>
          </a:p>
          <a:p>
            <a:r>
              <a:rPr lang="en-ZA" altLang="cs-CZ" dirty="0" smtClean="0"/>
              <a:t>Unaware </a:t>
            </a:r>
            <a:r>
              <a:rPr lang="en-ZA" altLang="cs-CZ" dirty="0"/>
              <a:t>of and unsympathetic to pupils’ personal problems</a:t>
            </a:r>
          </a:p>
          <a:p>
            <a:r>
              <a:rPr lang="en-ZA" altLang="cs-CZ" dirty="0"/>
              <a:t>Physical intimidating and verbally abusive.</a:t>
            </a:r>
            <a:endParaRPr lang="en-GB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175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loud"/>
          <p:cNvSpPr>
            <a:spLocks noChangeAspect="1" noEditPoints="1" noChangeArrowheads="1"/>
          </p:cNvSpPr>
          <p:nvPr/>
        </p:nvSpPr>
        <p:spPr bwMode="auto">
          <a:xfrm>
            <a:off x="4572000" y="2590800"/>
            <a:ext cx="2590800" cy="15240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0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1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300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7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7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0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0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50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2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10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D69C4E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lvl="1"/>
            <a:r>
              <a:rPr lang="en-US" altLang="cs-CZ"/>
              <a:t>What makes a good teacher</a:t>
            </a: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 flipV="1">
            <a:off x="60960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2" name="Arc 4"/>
          <p:cNvSpPr>
            <a:spLocks/>
          </p:cNvSpPr>
          <p:nvPr/>
        </p:nvSpPr>
        <p:spPr bwMode="auto">
          <a:xfrm flipV="1">
            <a:off x="4267200" y="5257800"/>
            <a:ext cx="1752600" cy="941388"/>
          </a:xfrm>
          <a:custGeom>
            <a:avLst/>
            <a:gdLst>
              <a:gd name="G0" fmla="+- 0 0 0"/>
              <a:gd name="G1" fmla="+- 16679 0 0"/>
              <a:gd name="G2" fmla="+- 21600 0 0"/>
              <a:gd name="T0" fmla="*/ 13725 w 21600"/>
              <a:gd name="T1" fmla="*/ 0 h 16679"/>
              <a:gd name="T2" fmla="*/ 21600 w 21600"/>
              <a:gd name="T3" fmla="*/ 16679 h 16679"/>
              <a:gd name="T4" fmla="*/ 0 w 21600"/>
              <a:gd name="T5" fmla="*/ 16679 h 166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6679" fill="none" extrusionOk="0">
                <a:moveTo>
                  <a:pt x="13724" y="0"/>
                </a:moveTo>
                <a:cubicBezTo>
                  <a:pt x="18711" y="4103"/>
                  <a:pt x="21600" y="10221"/>
                  <a:pt x="21600" y="16679"/>
                </a:cubicBezTo>
              </a:path>
              <a:path w="21600" h="16679" stroke="0" extrusionOk="0">
                <a:moveTo>
                  <a:pt x="13724" y="0"/>
                </a:moveTo>
                <a:cubicBezTo>
                  <a:pt x="18711" y="4103"/>
                  <a:pt x="21600" y="10221"/>
                  <a:pt x="21600" y="16679"/>
                </a:cubicBezTo>
                <a:lnTo>
                  <a:pt x="0" y="1667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546725" y="4757739"/>
            <a:ext cx="1178400" cy="461665"/>
          </a:xfrm>
          <a:prstGeom prst="rect">
            <a:avLst/>
          </a:prstGeom>
          <a:solidFill>
            <a:srgbClr val="ADA2F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Helps us feel</a:t>
            </a:r>
          </a:p>
          <a:p>
            <a:r>
              <a:rPr lang="en-US" altLang="cs-CZ" sz="1200"/>
              <a:t>Part of the class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962400" y="5943601"/>
            <a:ext cx="1402050" cy="646331"/>
          </a:xfrm>
          <a:prstGeom prst="rect">
            <a:avLst/>
          </a:prstGeom>
          <a:solidFill>
            <a:srgbClr val="FCA2F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Protects our rights</a:t>
            </a:r>
          </a:p>
          <a:p>
            <a:r>
              <a:rPr lang="en-US" altLang="cs-CZ" sz="1200"/>
              <a:t>And prevents name</a:t>
            </a:r>
          </a:p>
          <a:p>
            <a:r>
              <a:rPr lang="en-US" altLang="cs-CZ" sz="1200"/>
              <a:t>calling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 rot="10800000" flipH="1">
            <a:off x="4648200" y="4038600"/>
            <a:ext cx="609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057400" y="53340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cs-CZ"/>
          </a:p>
        </p:txBody>
      </p:sp>
      <p:sp>
        <p:nvSpPr>
          <p:cNvPr id="7177" name="Arc 9"/>
          <p:cNvSpPr>
            <a:spLocks/>
          </p:cNvSpPr>
          <p:nvPr/>
        </p:nvSpPr>
        <p:spPr bwMode="auto">
          <a:xfrm rot="16200000">
            <a:off x="1727200" y="3867150"/>
            <a:ext cx="1041400" cy="685800"/>
          </a:xfrm>
          <a:custGeom>
            <a:avLst/>
            <a:gdLst>
              <a:gd name="G0" fmla="+- 6744 0 0"/>
              <a:gd name="G1" fmla="+- 21600 0 0"/>
              <a:gd name="G2" fmla="+- 21600 0 0"/>
              <a:gd name="T0" fmla="*/ 0 w 16373"/>
              <a:gd name="T1" fmla="*/ 1080 h 21600"/>
              <a:gd name="T2" fmla="*/ 16373 w 16373"/>
              <a:gd name="T3" fmla="*/ 2265 h 21600"/>
              <a:gd name="T4" fmla="*/ 6744 w 1637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73" h="21600" fill="none" extrusionOk="0">
                <a:moveTo>
                  <a:pt x="-1" y="1079"/>
                </a:moveTo>
                <a:cubicBezTo>
                  <a:pt x="2176" y="364"/>
                  <a:pt x="4452" y="0"/>
                  <a:pt x="6744" y="0"/>
                </a:cubicBezTo>
                <a:cubicBezTo>
                  <a:pt x="10085" y="0"/>
                  <a:pt x="13381" y="775"/>
                  <a:pt x="16373" y="2264"/>
                </a:cubicBezTo>
              </a:path>
              <a:path w="16373" h="21600" stroke="0" extrusionOk="0">
                <a:moveTo>
                  <a:pt x="-1" y="1079"/>
                </a:moveTo>
                <a:cubicBezTo>
                  <a:pt x="2176" y="364"/>
                  <a:pt x="4452" y="0"/>
                  <a:pt x="6744" y="0"/>
                </a:cubicBezTo>
                <a:cubicBezTo>
                  <a:pt x="10085" y="0"/>
                  <a:pt x="13381" y="775"/>
                  <a:pt x="16373" y="2264"/>
                </a:cubicBezTo>
                <a:lnTo>
                  <a:pt x="6744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524000" y="5486401"/>
            <a:ext cx="1790618" cy="461665"/>
          </a:xfrm>
          <a:prstGeom prst="rect">
            <a:avLst/>
          </a:prstGeom>
          <a:solidFill>
            <a:srgbClr val="EDBAB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Is fair and consistent,</a:t>
            </a:r>
          </a:p>
          <a:p>
            <a:r>
              <a:rPr lang="en-US" altLang="cs-CZ" sz="1200"/>
              <a:t>Treating everyone equally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rot="10800000" flipH="1">
            <a:off x="3200400" y="39624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rot="10800000" flipH="1">
            <a:off x="3048000" y="3733800"/>
            <a:ext cx="1447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1524001" y="4724401"/>
            <a:ext cx="1395575" cy="461665"/>
          </a:xfrm>
          <a:prstGeom prst="rect">
            <a:avLst/>
          </a:prstGeom>
          <a:solidFill>
            <a:srgbClr val="E5EE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Is approachable if</a:t>
            </a:r>
          </a:p>
          <a:p>
            <a:r>
              <a:rPr lang="en-US" altLang="cs-CZ" sz="1200"/>
              <a:t>We have a problem</a:t>
            </a:r>
          </a:p>
        </p:txBody>
      </p:sp>
      <p:sp>
        <p:nvSpPr>
          <p:cNvPr id="7182" name="Arc 14"/>
          <p:cNvSpPr>
            <a:spLocks/>
          </p:cNvSpPr>
          <p:nvPr/>
        </p:nvSpPr>
        <p:spPr bwMode="auto">
          <a:xfrm rot="-10493277">
            <a:off x="2620964" y="5729288"/>
            <a:ext cx="1431925" cy="685800"/>
          </a:xfrm>
          <a:custGeom>
            <a:avLst/>
            <a:gdLst>
              <a:gd name="G0" fmla="+- 6400 0 0"/>
              <a:gd name="G1" fmla="+- 21600 0 0"/>
              <a:gd name="G2" fmla="+- 21600 0 0"/>
              <a:gd name="T0" fmla="*/ 0 w 22534"/>
              <a:gd name="T1" fmla="*/ 970 h 21600"/>
              <a:gd name="T2" fmla="*/ 22534 w 22534"/>
              <a:gd name="T3" fmla="*/ 7238 h 21600"/>
              <a:gd name="T4" fmla="*/ 6400 w 2253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34" h="21600" fill="none" extrusionOk="0">
                <a:moveTo>
                  <a:pt x="-1" y="969"/>
                </a:moveTo>
                <a:cubicBezTo>
                  <a:pt x="2072" y="326"/>
                  <a:pt x="4230" y="0"/>
                  <a:pt x="6400" y="0"/>
                </a:cubicBezTo>
                <a:cubicBezTo>
                  <a:pt x="12564" y="0"/>
                  <a:pt x="18435" y="2633"/>
                  <a:pt x="22533" y="7238"/>
                </a:cubicBezTo>
              </a:path>
              <a:path w="22534" h="21600" stroke="0" extrusionOk="0">
                <a:moveTo>
                  <a:pt x="-1" y="969"/>
                </a:moveTo>
                <a:cubicBezTo>
                  <a:pt x="2072" y="326"/>
                  <a:pt x="4230" y="0"/>
                  <a:pt x="6400" y="0"/>
                </a:cubicBezTo>
                <a:cubicBezTo>
                  <a:pt x="12564" y="0"/>
                  <a:pt x="18435" y="2633"/>
                  <a:pt x="22533" y="7238"/>
                </a:cubicBezTo>
                <a:lnTo>
                  <a:pt x="64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524001" y="3048000"/>
            <a:ext cx="1357359" cy="738664"/>
          </a:xfrm>
          <a:prstGeom prst="rect">
            <a:avLst/>
          </a:prstGeom>
          <a:solidFill>
            <a:srgbClr val="DBCA4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Helps us with our </a:t>
            </a:r>
          </a:p>
          <a:p>
            <a:r>
              <a:rPr lang="en-US" altLang="cs-CZ" sz="1200"/>
              <a:t>Work even outside</a:t>
            </a:r>
          </a:p>
          <a:p>
            <a:r>
              <a:rPr lang="en-US" altLang="cs-CZ" sz="1200"/>
              <a:t>Lesson time</a:t>
            </a:r>
            <a:r>
              <a:rPr lang="en-US" altLang="cs-CZ"/>
              <a:t> 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rot="10800000" flipH="1">
            <a:off x="3048000" y="3276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2057400" y="2590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1524000" y="2286001"/>
            <a:ext cx="1100942" cy="276999"/>
          </a:xfrm>
          <a:prstGeom prst="rect">
            <a:avLst/>
          </a:prstGeom>
          <a:solidFill>
            <a:srgbClr val="B3EB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Believes in use</a:t>
            </a:r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2667000" y="24384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1905000" y="1219200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cs-CZ" sz="1200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2514600" y="1295400"/>
            <a:ext cx="2362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1524000" y="1066801"/>
            <a:ext cx="1224694" cy="461665"/>
          </a:xfrm>
          <a:prstGeom prst="rect">
            <a:avLst/>
          </a:prstGeom>
          <a:solidFill>
            <a:srgbClr val="A4EA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Gives interesting</a:t>
            </a:r>
          </a:p>
          <a:p>
            <a:r>
              <a:rPr lang="en-US" altLang="cs-CZ" sz="1200"/>
              <a:t>lessons</a:t>
            </a:r>
          </a:p>
        </p:txBody>
      </p:sp>
      <p:sp>
        <p:nvSpPr>
          <p:cNvPr id="7191" name="Arc 23"/>
          <p:cNvSpPr>
            <a:spLocks/>
          </p:cNvSpPr>
          <p:nvPr/>
        </p:nvSpPr>
        <p:spPr bwMode="auto">
          <a:xfrm rot="10800000" flipV="1">
            <a:off x="1981200" y="457200"/>
            <a:ext cx="990600" cy="533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2955925" y="338139"/>
            <a:ext cx="1143262" cy="461665"/>
          </a:xfrm>
          <a:prstGeom prst="rect">
            <a:avLst/>
          </a:prstGeom>
          <a:solidFill>
            <a:srgbClr val="F4AA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Explains things </a:t>
            </a:r>
          </a:p>
          <a:p>
            <a:r>
              <a:rPr lang="en-US" altLang="cs-CZ" sz="1200"/>
              <a:t>clearly</a:t>
            </a:r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>
            <a:off x="4038600" y="685800"/>
            <a:ext cx="1066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rot="10800000" flipV="1">
            <a:off x="5715000" y="1066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4876801" y="685801"/>
            <a:ext cx="1488869" cy="461665"/>
          </a:xfrm>
          <a:prstGeom prst="rect">
            <a:avLst/>
          </a:prstGeom>
          <a:solidFill>
            <a:srgbClr val="95DB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Treat us with respect</a:t>
            </a:r>
          </a:p>
          <a:p>
            <a:r>
              <a:rPr lang="en-US" altLang="cs-CZ" sz="1200"/>
              <a:t>And as individual</a:t>
            </a:r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 rot="10800000" flipV="1">
            <a:off x="6096000" y="914400"/>
            <a:ext cx="1066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6858000" y="457201"/>
            <a:ext cx="1104148" cy="461665"/>
          </a:xfrm>
          <a:prstGeom prst="rect">
            <a:avLst/>
          </a:prstGeom>
          <a:solidFill>
            <a:srgbClr val="ECE44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Helps us if we </a:t>
            </a:r>
          </a:p>
          <a:p>
            <a:r>
              <a:rPr lang="en-US" altLang="cs-CZ" sz="1200"/>
              <a:t>make mistakes</a:t>
            </a:r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 rot="10800000" flipV="1">
            <a:off x="6781800" y="19812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7223126" y="1709739"/>
            <a:ext cx="1233479" cy="276999"/>
          </a:xfrm>
          <a:prstGeom prst="rect">
            <a:avLst/>
          </a:prstGeom>
          <a:solidFill>
            <a:srgbClr val="B6BC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Knows our name</a:t>
            </a:r>
          </a:p>
        </p:txBody>
      </p:sp>
      <p:sp>
        <p:nvSpPr>
          <p:cNvPr id="7200" name="Line 32"/>
          <p:cNvSpPr>
            <a:spLocks noChangeShapeType="1"/>
          </p:cNvSpPr>
          <p:nvPr/>
        </p:nvSpPr>
        <p:spPr bwMode="auto">
          <a:xfrm rot="10800000" flipV="1">
            <a:off x="7239000" y="1752600"/>
            <a:ext cx="2057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8763000" y="1371601"/>
            <a:ext cx="1503938" cy="276999"/>
          </a:xfrm>
          <a:prstGeom prst="rect">
            <a:avLst/>
          </a:prstGeom>
          <a:solidFill>
            <a:srgbClr val="FC4B2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Has sense of humour</a:t>
            </a:r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 rot="10800000" flipV="1">
            <a:off x="7162800" y="3200400"/>
            <a:ext cx="1371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8534401" y="2971801"/>
            <a:ext cx="1762149" cy="461665"/>
          </a:xfrm>
          <a:prstGeom prst="rect">
            <a:avLst/>
          </a:prstGeom>
          <a:solidFill>
            <a:srgbClr val="A3BDA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Does not take the mickey</a:t>
            </a:r>
          </a:p>
          <a:p>
            <a:r>
              <a:rPr lang="en-US" altLang="cs-CZ" sz="1200"/>
              <a:t>If we get things wrong</a:t>
            </a:r>
          </a:p>
        </p:txBody>
      </p:sp>
      <p:sp>
        <p:nvSpPr>
          <p:cNvPr id="7204" name="Line 36"/>
          <p:cNvSpPr>
            <a:spLocks noChangeShapeType="1"/>
          </p:cNvSpPr>
          <p:nvPr/>
        </p:nvSpPr>
        <p:spPr bwMode="auto">
          <a:xfrm rot="10800000">
            <a:off x="6934200" y="3733800"/>
            <a:ext cx="1447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8442325" y="4224339"/>
            <a:ext cx="1886286" cy="46166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Shows an interest in us and</a:t>
            </a:r>
          </a:p>
          <a:p>
            <a:r>
              <a:rPr lang="en-US" altLang="cs-CZ" sz="1200"/>
              <a:t>What we do outside school</a:t>
            </a:r>
          </a:p>
        </p:txBody>
      </p:sp>
      <p:cxnSp>
        <p:nvCxnSpPr>
          <p:cNvPr id="7206" name="AutoShape 38"/>
          <p:cNvCxnSpPr>
            <a:cxnSpLocks noChangeShapeType="1"/>
          </p:cNvCxnSpPr>
          <p:nvPr/>
        </p:nvCxnSpPr>
        <p:spPr bwMode="auto">
          <a:xfrm rot="16200000" flipH="1">
            <a:off x="6286500" y="4229100"/>
            <a:ext cx="1905000" cy="1524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7441805" y="6196644"/>
            <a:ext cx="2642390" cy="461665"/>
          </a:xfrm>
          <a:prstGeom prst="rect">
            <a:avLst/>
          </a:prstGeom>
          <a:solidFill>
            <a:srgbClr val="FCA8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Is ready to be flexible and acknowledge</a:t>
            </a:r>
          </a:p>
          <a:p>
            <a:r>
              <a:rPr lang="en-US" altLang="cs-CZ" sz="1200"/>
              <a:t>Mistakes if he makes any</a:t>
            </a:r>
          </a:p>
        </p:txBody>
      </p:sp>
      <p:sp>
        <p:nvSpPr>
          <p:cNvPr id="7208" name="Line 40"/>
          <p:cNvSpPr>
            <a:spLocks noChangeShapeType="1"/>
          </p:cNvSpPr>
          <p:nvPr/>
        </p:nvSpPr>
        <p:spPr bwMode="auto">
          <a:xfrm rot="10800000">
            <a:off x="6705600" y="3962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09" name="Arc 41"/>
          <p:cNvSpPr>
            <a:spLocks/>
          </p:cNvSpPr>
          <p:nvPr/>
        </p:nvSpPr>
        <p:spPr bwMode="auto">
          <a:xfrm>
            <a:off x="8991600" y="5181600"/>
            <a:ext cx="457200" cy="990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7620001" y="4800601"/>
            <a:ext cx="2017219" cy="461665"/>
          </a:xfrm>
          <a:prstGeom prst="rect">
            <a:avLst/>
          </a:prstGeom>
          <a:solidFill>
            <a:srgbClr val="E5EEB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200"/>
              <a:t>Is prepared to acknowledge </a:t>
            </a:r>
          </a:p>
          <a:p>
            <a:r>
              <a:rPr lang="en-US" altLang="cs-CZ" sz="1200"/>
              <a:t>He does not know everything</a:t>
            </a:r>
          </a:p>
        </p:txBody>
      </p:sp>
    </p:spTree>
    <p:extLst>
      <p:ext uri="{BB962C8B-B14F-4D97-AF65-F5344CB8AC3E}">
        <p14:creationId xmlns:p14="http://schemas.microsoft.com/office/powerpoint/2010/main" val="34890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0" dur="2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7" dur="2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8" dur="2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5" dur="2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6" dur="20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7" dur="20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8" dur="20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9" dur="2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0" dur="20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1" dur="2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0" dur="20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1" grpId="0" animBg="1"/>
      <p:bldP spid="7172" grpId="0" animBg="1"/>
      <p:bldP spid="7173" grpId="0" animBg="1"/>
      <p:bldP spid="7174" grpId="0" animBg="1"/>
      <p:bldP spid="7175" grpId="0" animBg="1"/>
      <p:bldP spid="7177" grpId="0" animBg="1"/>
      <p:bldP spid="7178" grpId="0" animBg="1"/>
      <p:bldP spid="7179" grpId="0" animBg="1"/>
      <p:bldP spid="7180" grpId="0" animBg="1"/>
      <p:bldP spid="7181" grpId="0" animBg="1"/>
      <p:bldP spid="7182" grpId="0" animBg="1"/>
      <p:bldP spid="7183" grpId="0" animBg="1"/>
      <p:bldP spid="7184" grpId="0" animBg="1"/>
      <p:bldP spid="7185" grpId="0" animBg="1"/>
      <p:bldP spid="7186" grpId="0" animBg="1"/>
      <p:bldP spid="7187" grpId="0" animBg="1"/>
      <p:bldP spid="7189" grpId="0" animBg="1"/>
      <p:bldP spid="7190" grpId="0" animBg="1"/>
      <p:bldP spid="7191" grpId="0" animBg="1"/>
      <p:bldP spid="7192" grpId="0" animBg="1"/>
      <p:bldP spid="7193" grpId="0" animBg="1"/>
      <p:bldP spid="7194" grpId="0" animBg="1"/>
      <p:bldP spid="7195" grpId="0" animBg="1"/>
      <p:bldP spid="7196" grpId="0" animBg="1"/>
      <p:bldP spid="7197" grpId="0" animBg="1"/>
      <p:bldP spid="7198" grpId="0" animBg="1"/>
      <p:bldP spid="7199" grpId="0" animBg="1"/>
      <p:bldP spid="7200" grpId="0" animBg="1"/>
      <p:bldP spid="7201" grpId="0" animBg="1"/>
      <p:bldP spid="7202" grpId="0" animBg="1"/>
      <p:bldP spid="7203" grpId="0" animBg="1"/>
      <p:bldP spid="7204" grpId="0" animBg="1"/>
      <p:bldP spid="7205" grpId="0" animBg="1"/>
      <p:bldP spid="7207" grpId="0" animBg="1"/>
      <p:bldP spid="7208" grpId="0" animBg="1"/>
      <p:bldP spid="7209" grpId="0" animBg="1"/>
      <p:bldP spid="72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Hvula</a:t>
            </a:r>
            <a:r>
              <a:rPr lang="cs-CZ" dirty="0" smtClean="0"/>
              <a:t> </a:t>
            </a:r>
            <a:r>
              <a:rPr lang="cs-CZ" smtClean="0"/>
              <a:t>presentation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346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Širokoúhlá obrazovka</PresentationFormat>
  <Paragraphs>47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Good teacher</vt:lpstr>
      <vt:lpstr>Bad teacher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teacher</dc:title>
  <dc:creator>Kubiatko</dc:creator>
  <cp:lastModifiedBy>Kubiatko</cp:lastModifiedBy>
  <cp:revision>1</cp:revision>
  <dcterms:created xsi:type="dcterms:W3CDTF">2014-11-13T14:34:34Z</dcterms:created>
  <dcterms:modified xsi:type="dcterms:W3CDTF">2014-11-13T14:34:51Z</dcterms:modified>
</cp:coreProperties>
</file>