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9" d="100"/>
          <a:sy n="119" d="100"/>
        </p:scale>
        <p:origin x="96" y="4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EE506F03-0CC7-492E-86EE-5A5086497CD4}" type="datetimeFigureOut">
              <a:rPr lang="cs-CZ" smtClean="0"/>
              <a:t>13.11.2014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1D4F158-CA0E-476D-B3BC-70250FE61FF2}" type="slidenum">
              <a:rPr lang="cs-CZ" smtClean="0"/>
              <a:t>‹#›</a:t>
            </a:fld>
            <a:endParaRPr lang="cs-CZ"/>
          </a:p>
        </p:txBody>
      </p:sp>
    </p:spTree>
    <p:extLst>
      <p:ext uri="{BB962C8B-B14F-4D97-AF65-F5344CB8AC3E}">
        <p14:creationId xmlns:p14="http://schemas.microsoft.com/office/powerpoint/2010/main" val="423223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E506F03-0CC7-492E-86EE-5A5086497CD4}" type="datetimeFigureOut">
              <a:rPr lang="cs-CZ" smtClean="0"/>
              <a:t>13.11.2014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1D4F158-CA0E-476D-B3BC-70250FE61FF2}" type="slidenum">
              <a:rPr lang="cs-CZ" smtClean="0"/>
              <a:t>‹#›</a:t>
            </a:fld>
            <a:endParaRPr lang="cs-CZ"/>
          </a:p>
        </p:txBody>
      </p:sp>
    </p:spTree>
    <p:extLst>
      <p:ext uri="{BB962C8B-B14F-4D97-AF65-F5344CB8AC3E}">
        <p14:creationId xmlns:p14="http://schemas.microsoft.com/office/powerpoint/2010/main" val="1271885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E506F03-0CC7-492E-86EE-5A5086497CD4}" type="datetimeFigureOut">
              <a:rPr lang="cs-CZ" smtClean="0"/>
              <a:t>13.11.2014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1D4F158-CA0E-476D-B3BC-70250FE61FF2}" type="slidenum">
              <a:rPr lang="cs-CZ" smtClean="0"/>
              <a:t>‹#›</a:t>
            </a:fld>
            <a:endParaRPr lang="cs-CZ"/>
          </a:p>
        </p:txBody>
      </p:sp>
    </p:spTree>
    <p:extLst>
      <p:ext uri="{BB962C8B-B14F-4D97-AF65-F5344CB8AC3E}">
        <p14:creationId xmlns:p14="http://schemas.microsoft.com/office/powerpoint/2010/main" val="3320033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E506F03-0CC7-492E-86EE-5A5086497CD4}" type="datetimeFigureOut">
              <a:rPr lang="cs-CZ" smtClean="0"/>
              <a:t>13.11.2014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1D4F158-CA0E-476D-B3BC-70250FE61FF2}" type="slidenum">
              <a:rPr lang="cs-CZ" smtClean="0"/>
              <a:t>‹#›</a:t>
            </a:fld>
            <a:endParaRPr lang="cs-CZ"/>
          </a:p>
        </p:txBody>
      </p:sp>
    </p:spTree>
    <p:extLst>
      <p:ext uri="{BB962C8B-B14F-4D97-AF65-F5344CB8AC3E}">
        <p14:creationId xmlns:p14="http://schemas.microsoft.com/office/powerpoint/2010/main" val="2436708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EE506F03-0CC7-492E-86EE-5A5086497CD4}" type="datetimeFigureOut">
              <a:rPr lang="cs-CZ" smtClean="0"/>
              <a:t>13.11.2014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1D4F158-CA0E-476D-B3BC-70250FE61FF2}" type="slidenum">
              <a:rPr lang="cs-CZ" smtClean="0"/>
              <a:t>‹#›</a:t>
            </a:fld>
            <a:endParaRPr lang="cs-CZ"/>
          </a:p>
        </p:txBody>
      </p:sp>
    </p:spTree>
    <p:extLst>
      <p:ext uri="{BB962C8B-B14F-4D97-AF65-F5344CB8AC3E}">
        <p14:creationId xmlns:p14="http://schemas.microsoft.com/office/powerpoint/2010/main" val="3469369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EE506F03-0CC7-492E-86EE-5A5086497CD4}" type="datetimeFigureOut">
              <a:rPr lang="cs-CZ" smtClean="0"/>
              <a:t>13.11.2014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1D4F158-CA0E-476D-B3BC-70250FE61FF2}" type="slidenum">
              <a:rPr lang="cs-CZ" smtClean="0"/>
              <a:t>‹#›</a:t>
            </a:fld>
            <a:endParaRPr lang="cs-CZ"/>
          </a:p>
        </p:txBody>
      </p:sp>
    </p:spTree>
    <p:extLst>
      <p:ext uri="{BB962C8B-B14F-4D97-AF65-F5344CB8AC3E}">
        <p14:creationId xmlns:p14="http://schemas.microsoft.com/office/powerpoint/2010/main" val="4201129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E506F03-0CC7-492E-86EE-5A5086497CD4}" type="datetimeFigureOut">
              <a:rPr lang="cs-CZ" smtClean="0"/>
              <a:t>13.11.2014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81D4F158-CA0E-476D-B3BC-70250FE61FF2}" type="slidenum">
              <a:rPr lang="cs-CZ" smtClean="0"/>
              <a:t>‹#›</a:t>
            </a:fld>
            <a:endParaRPr lang="cs-CZ"/>
          </a:p>
        </p:txBody>
      </p:sp>
    </p:spTree>
    <p:extLst>
      <p:ext uri="{BB962C8B-B14F-4D97-AF65-F5344CB8AC3E}">
        <p14:creationId xmlns:p14="http://schemas.microsoft.com/office/powerpoint/2010/main" val="1265225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EE506F03-0CC7-492E-86EE-5A5086497CD4}" type="datetimeFigureOut">
              <a:rPr lang="cs-CZ" smtClean="0"/>
              <a:t>13.11.2014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1D4F158-CA0E-476D-B3BC-70250FE61FF2}" type="slidenum">
              <a:rPr lang="cs-CZ" smtClean="0"/>
              <a:t>‹#›</a:t>
            </a:fld>
            <a:endParaRPr lang="cs-CZ"/>
          </a:p>
        </p:txBody>
      </p:sp>
    </p:spTree>
    <p:extLst>
      <p:ext uri="{BB962C8B-B14F-4D97-AF65-F5344CB8AC3E}">
        <p14:creationId xmlns:p14="http://schemas.microsoft.com/office/powerpoint/2010/main" val="670678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E506F03-0CC7-492E-86EE-5A5086497CD4}" type="datetimeFigureOut">
              <a:rPr lang="cs-CZ" smtClean="0"/>
              <a:t>13.11.2014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81D4F158-CA0E-476D-B3BC-70250FE61FF2}" type="slidenum">
              <a:rPr lang="cs-CZ" smtClean="0"/>
              <a:t>‹#›</a:t>
            </a:fld>
            <a:endParaRPr lang="cs-CZ"/>
          </a:p>
        </p:txBody>
      </p:sp>
    </p:spTree>
    <p:extLst>
      <p:ext uri="{BB962C8B-B14F-4D97-AF65-F5344CB8AC3E}">
        <p14:creationId xmlns:p14="http://schemas.microsoft.com/office/powerpoint/2010/main" val="140851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E506F03-0CC7-492E-86EE-5A5086497CD4}" type="datetimeFigureOut">
              <a:rPr lang="cs-CZ" smtClean="0"/>
              <a:t>13.11.2014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1D4F158-CA0E-476D-B3BC-70250FE61FF2}" type="slidenum">
              <a:rPr lang="cs-CZ" smtClean="0"/>
              <a:t>‹#›</a:t>
            </a:fld>
            <a:endParaRPr lang="cs-CZ"/>
          </a:p>
        </p:txBody>
      </p:sp>
    </p:spTree>
    <p:extLst>
      <p:ext uri="{BB962C8B-B14F-4D97-AF65-F5344CB8AC3E}">
        <p14:creationId xmlns:p14="http://schemas.microsoft.com/office/powerpoint/2010/main" val="2657726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E506F03-0CC7-492E-86EE-5A5086497CD4}" type="datetimeFigureOut">
              <a:rPr lang="cs-CZ" smtClean="0"/>
              <a:t>13.11.2014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1D4F158-CA0E-476D-B3BC-70250FE61FF2}" type="slidenum">
              <a:rPr lang="cs-CZ" smtClean="0"/>
              <a:t>‹#›</a:t>
            </a:fld>
            <a:endParaRPr lang="cs-CZ"/>
          </a:p>
        </p:txBody>
      </p:sp>
    </p:spTree>
    <p:extLst>
      <p:ext uri="{BB962C8B-B14F-4D97-AF65-F5344CB8AC3E}">
        <p14:creationId xmlns:p14="http://schemas.microsoft.com/office/powerpoint/2010/main" val="1751306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506F03-0CC7-492E-86EE-5A5086497CD4}" type="datetimeFigureOut">
              <a:rPr lang="cs-CZ" smtClean="0"/>
              <a:t>13.11.2014</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D4F158-CA0E-476D-B3BC-70250FE61FF2}" type="slidenum">
              <a:rPr lang="cs-CZ" smtClean="0"/>
              <a:t>‹#›</a:t>
            </a:fld>
            <a:endParaRPr lang="cs-CZ"/>
          </a:p>
        </p:txBody>
      </p:sp>
    </p:spTree>
    <p:extLst>
      <p:ext uri="{BB962C8B-B14F-4D97-AF65-F5344CB8AC3E}">
        <p14:creationId xmlns:p14="http://schemas.microsoft.com/office/powerpoint/2010/main" val="3366008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n.wikipedia.org/wiki/UNESCO" TargetMode="External"/><Relationship Id="rId2" Type="http://schemas.openxmlformats.org/officeDocument/2006/relationships/hyperlink" Target="http://en.wikipedia.org/wiki/Education"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en.wikipedia.org/wiki/International_Standard_Classification_of_Education#cite_note-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en.wikipedia.org/wiki/International_Standard_Classification_of_Education#cite_note-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Eurostat" TargetMode="External"/><Relationship Id="rId2" Type="http://schemas.openxmlformats.org/officeDocument/2006/relationships/hyperlink" Target="http://en.wikipedia.org/wiki/European_Centre_for_the_Development_of_Vocational_Trainin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p:cNvSpPr>
          <p:nvPr>
            <p:ph type="title"/>
          </p:nvPr>
        </p:nvSpPr>
        <p:spPr/>
        <p:txBody>
          <a:bodyPr/>
          <a:lstStyle/>
          <a:p>
            <a:r>
              <a:rPr lang="cs-CZ" altLang="cs-CZ" sz="4000"/>
              <a:t>International Standard Classification of Education</a:t>
            </a:r>
            <a:br>
              <a:rPr lang="cs-CZ" altLang="cs-CZ" sz="4000"/>
            </a:br>
            <a:endParaRPr lang="sk-SK" altLang="cs-CZ" sz="4000"/>
          </a:p>
        </p:txBody>
      </p:sp>
      <p:sp>
        <p:nvSpPr>
          <p:cNvPr id="16387" name="Rectangle 3"/>
          <p:cNvSpPr>
            <a:spLocks noGrp="1"/>
          </p:cNvSpPr>
          <p:nvPr>
            <p:ph type="body" idx="1"/>
          </p:nvPr>
        </p:nvSpPr>
        <p:spPr/>
        <p:txBody>
          <a:bodyPr/>
          <a:lstStyle/>
          <a:p>
            <a:pPr>
              <a:buFont typeface="Arial" panose="020B0604020202020204" pitchFamily="34" charset="0"/>
              <a:buNone/>
            </a:pPr>
            <a:r>
              <a:rPr lang="sk-SK" altLang="cs-CZ" smtClean="0">
                <a:latin typeface="Arial" panose="020B0604020202020204" pitchFamily="34" charset="0"/>
              </a:rPr>
              <a:t>The </a:t>
            </a:r>
            <a:r>
              <a:rPr lang="sk-SK" altLang="cs-CZ" b="1" smtClean="0">
                <a:latin typeface="Arial" panose="020B0604020202020204" pitchFamily="34" charset="0"/>
              </a:rPr>
              <a:t>International Standard Classification of Education</a:t>
            </a:r>
            <a:r>
              <a:rPr lang="sk-SK" altLang="cs-CZ" smtClean="0">
                <a:latin typeface="Arial" panose="020B0604020202020204" pitchFamily="34" charset="0"/>
              </a:rPr>
              <a:t> (ISCED) is a statistical framework for organizing information on </a:t>
            </a:r>
            <a:r>
              <a:rPr lang="sk-SK" altLang="cs-CZ" smtClean="0">
                <a:latin typeface="Arial" panose="020B0604020202020204" pitchFamily="34" charset="0"/>
                <a:hlinkClick r:id="rId2" tooltip="Education"/>
              </a:rPr>
              <a:t>education</a:t>
            </a:r>
            <a:r>
              <a:rPr lang="sk-SK" altLang="cs-CZ" smtClean="0">
                <a:latin typeface="Arial" panose="020B0604020202020204" pitchFamily="34" charset="0"/>
              </a:rPr>
              <a:t> maintained by the </a:t>
            </a:r>
            <a:r>
              <a:rPr lang="sk-SK" altLang="cs-CZ" smtClean="0">
                <a:latin typeface="Arial" panose="020B0604020202020204" pitchFamily="34" charset="0"/>
                <a:hlinkClick r:id="rId3" tooltip="UNESCO"/>
              </a:rPr>
              <a:t>United Nations Educational, Scientific and Cultural Organization (UNESCO)</a:t>
            </a:r>
            <a:r>
              <a:rPr lang="sk-SK" altLang="cs-CZ" smtClean="0">
                <a:latin typeface="Arial" panose="020B0604020202020204" pitchFamily="34" charset="0"/>
              </a:rPr>
              <a:t>. It is a member of the international family of economic and social classifications of the United Nations.</a:t>
            </a:r>
            <a:r>
              <a:rPr lang="sk-SK" altLang="cs-CZ" smtClean="0"/>
              <a:t> </a:t>
            </a:r>
          </a:p>
        </p:txBody>
      </p:sp>
    </p:spTree>
    <p:extLst>
      <p:ext uri="{BB962C8B-B14F-4D97-AF65-F5344CB8AC3E}">
        <p14:creationId xmlns:p14="http://schemas.microsoft.com/office/powerpoint/2010/main" val="2978515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p:nvPr>
        </p:nvSpPr>
        <p:spPr>
          <a:xfrm>
            <a:off x="1919288" y="549275"/>
            <a:ext cx="8229600" cy="1143000"/>
          </a:xfrm>
        </p:spPr>
        <p:txBody>
          <a:bodyPr>
            <a:normAutofit fontScale="90000"/>
          </a:bodyPr>
          <a:lstStyle/>
          <a:p>
            <a:r>
              <a:rPr lang="en-US" altLang="cs-CZ" sz="3200"/>
              <a:t>ISCED 5: first stage of tertiary education (not leading directly to an advanced research qualification)</a:t>
            </a:r>
            <a:r>
              <a:rPr lang="en-US" altLang="cs-CZ" sz="4000"/>
              <a:t> </a:t>
            </a:r>
            <a:br>
              <a:rPr lang="en-US" altLang="cs-CZ" sz="4000"/>
            </a:br>
            <a:endParaRPr lang="sk-SK" altLang="cs-CZ" sz="4000"/>
          </a:p>
        </p:txBody>
      </p:sp>
      <p:sp>
        <p:nvSpPr>
          <p:cNvPr id="25603" name="Rectangle 3"/>
          <p:cNvSpPr>
            <a:spLocks noGrp="1"/>
          </p:cNvSpPr>
          <p:nvPr>
            <p:ph type="body" idx="1"/>
          </p:nvPr>
        </p:nvSpPr>
        <p:spPr/>
        <p:txBody>
          <a:bodyPr/>
          <a:lstStyle/>
          <a:p>
            <a:pPr>
              <a:buFont typeface="Arial" panose="020B0604020202020204" pitchFamily="34" charset="0"/>
              <a:buNone/>
            </a:pPr>
            <a:r>
              <a:rPr lang="en-US" altLang="cs-CZ"/>
              <a:t>This level consists of tertiary programmes having an educational content more advanced than those offered at levels 3 and 4. Entry to these programmes normally requires the </a:t>
            </a:r>
            <a:r>
              <a:rPr lang="sk-SK" altLang="cs-CZ">
                <a:latin typeface="Arial" panose="020B0604020202020204" pitchFamily="34" charset="0"/>
              </a:rPr>
              <a:t>s</a:t>
            </a:r>
            <a:r>
              <a:rPr lang="en-US" altLang="cs-CZ"/>
              <a:t>uccessful completion of ISCED level 3A or 3B or a similar qualification at ISCED level 4A. They do not lead to the award of an advanced research qualification (ISCED 6). These programmes must have a cumulative duration of at least two years. </a:t>
            </a:r>
            <a:endParaRPr lang="sk-SK" altLang="cs-CZ"/>
          </a:p>
        </p:txBody>
      </p:sp>
    </p:spTree>
    <p:extLst>
      <p:ext uri="{BB962C8B-B14F-4D97-AF65-F5344CB8AC3E}">
        <p14:creationId xmlns:p14="http://schemas.microsoft.com/office/powerpoint/2010/main" val="68543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p:nvPr>
        </p:nvSpPr>
        <p:spPr/>
        <p:txBody>
          <a:bodyPr/>
          <a:lstStyle/>
          <a:p>
            <a:r>
              <a:rPr lang="en-US" altLang="cs-CZ" sz="3200"/>
              <a:t>ISCED 5: first stage of tertiary education (not leading directly to an advanced research qualification)</a:t>
            </a:r>
            <a:endParaRPr lang="sk-SK" altLang="cs-CZ" sz="3200"/>
          </a:p>
        </p:txBody>
      </p:sp>
      <p:sp>
        <p:nvSpPr>
          <p:cNvPr id="26627" name="Rectangle 3"/>
          <p:cNvSpPr>
            <a:spLocks noGrp="1"/>
          </p:cNvSpPr>
          <p:nvPr>
            <p:ph type="body" idx="1"/>
          </p:nvPr>
        </p:nvSpPr>
        <p:spPr/>
        <p:txBody>
          <a:bodyPr/>
          <a:lstStyle/>
          <a:p>
            <a:pPr>
              <a:lnSpc>
                <a:spcPct val="90000"/>
              </a:lnSpc>
            </a:pPr>
            <a:r>
              <a:rPr lang="en-US" altLang="cs-CZ" sz="2400"/>
              <a:t>ISCED 5A: programmes that are largely theoretically based and are intended to provide sufficient qualifications for gaining entry into advanced research programmes and professions with high skills requirements. </a:t>
            </a:r>
            <a:endParaRPr lang="sk-SK" altLang="cs-CZ" sz="2400">
              <a:latin typeface="Arial" panose="020B0604020202020204" pitchFamily="34" charset="0"/>
            </a:endParaRPr>
          </a:p>
          <a:p>
            <a:pPr>
              <a:lnSpc>
                <a:spcPct val="90000"/>
              </a:lnSpc>
            </a:pPr>
            <a:r>
              <a:rPr lang="en-US" altLang="cs-CZ" sz="2400"/>
              <a:t>ISCED 5B: programmes that are practically oriented/ occupationally specific and are mainly designed for participants to acquire the practical skills and know-how</a:t>
            </a:r>
            <a:r>
              <a:rPr lang="sk-SK" altLang="cs-CZ" sz="2400">
                <a:latin typeface="Arial" panose="020B0604020202020204" pitchFamily="34" charset="0"/>
              </a:rPr>
              <a:t> n</a:t>
            </a:r>
            <a:r>
              <a:rPr lang="en-US" altLang="cs-CZ" sz="2400"/>
              <a:t>eeded for employment in a particular occupation or trade or class of occupations or trades, the successful completion of which usually provides the participants with a labour-market relevant qualification </a:t>
            </a:r>
          </a:p>
          <a:p>
            <a:pPr>
              <a:lnSpc>
                <a:spcPct val="90000"/>
              </a:lnSpc>
              <a:buFont typeface="Arial" panose="020B0604020202020204" pitchFamily="34" charset="0"/>
              <a:buNone/>
            </a:pPr>
            <a:endParaRPr lang="sk-SK" altLang="cs-CZ" sz="2400"/>
          </a:p>
        </p:txBody>
      </p:sp>
    </p:spTree>
    <p:extLst>
      <p:ext uri="{BB962C8B-B14F-4D97-AF65-F5344CB8AC3E}">
        <p14:creationId xmlns:p14="http://schemas.microsoft.com/office/powerpoint/2010/main" val="4118857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p:nvPr>
        </p:nvSpPr>
        <p:spPr>
          <a:xfrm>
            <a:off x="1919288" y="549276"/>
            <a:ext cx="8291512" cy="868363"/>
          </a:xfrm>
        </p:spPr>
        <p:txBody>
          <a:bodyPr>
            <a:normAutofit fontScale="90000"/>
          </a:bodyPr>
          <a:lstStyle/>
          <a:p>
            <a:r>
              <a:rPr lang="en-US" altLang="cs-CZ" sz="3200"/>
              <a:t>ISCED 6: second stage of tertiary education (leading to an advanced research qualification) </a:t>
            </a:r>
            <a:br>
              <a:rPr lang="en-US" altLang="cs-CZ" sz="3200"/>
            </a:br>
            <a:endParaRPr lang="sk-SK" altLang="cs-CZ" sz="3200"/>
          </a:p>
        </p:txBody>
      </p:sp>
      <p:sp>
        <p:nvSpPr>
          <p:cNvPr id="27651" name="Rectangle 3"/>
          <p:cNvSpPr>
            <a:spLocks noGrp="1"/>
          </p:cNvSpPr>
          <p:nvPr>
            <p:ph type="body" idx="1"/>
          </p:nvPr>
        </p:nvSpPr>
        <p:spPr/>
        <p:txBody>
          <a:bodyPr/>
          <a:lstStyle/>
          <a:p>
            <a:pPr>
              <a:lnSpc>
                <a:spcPct val="90000"/>
              </a:lnSpc>
            </a:pPr>
            <a:r>
              <a:rPr lang="en-US" altLang="cs-CZ" sz="2400"/>
              <a:t>This level is reserved for tertiary programmes which lead to the award of an advanced research qualification. The programmes are, therefore, devoted to advanced study and original research and not based on course-work only. They typically require the submission of a thesis or dissertation of publishable quality which is the product of original research and represents a significant contribution to knowledge. They prepare graduates for faculty posts in institutions offering ISCED 5A programmes, as well as research posts in government, industry, etc. </a:t>
            </a:r>
            <a:endParaRPr lang="sk-SK" altLang="cs-CZ" sz="2400"/>
          </a:p>
        </p:txBody>
      </p:sp>
    </p:spTree>
    <p:extLst>
      <p:ext uri="{BB962C8B-B14F-4D97-AF65-F5344CB8AC3E}">
        <p14:creationId xmlns:p14="http://schemas.microsoft.com/office/powerpoint/2010/main" val="3475104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p:nvPr>
        </p:nvSpPr>
        <p:spPr/>
        <p:txBody>
          <a:bodyPr/>
          <a:lstStyle/>
          <a:p>
            <a:r>
              <a:rPr lang="cs-CZ" altLang="cs-CZ" sz="4000"/>
              <a:t>International Standard Classification of Education</a:t>
            </a:r>
            <a:endParaRPr lang="sk-SK" altLang="cs-CZ" sz="4000"/>
          </a:p>
        </p:txBody>
      </p:sp>
      <p:sp>
        <p:nvSpPr>
          <p:cNvPr id="17411" name="Rectangle 3"/>
          <p:cNvSpPr>
            <a:spLocks noGrp="1"/>
          </p:cNvSpPr>
          <p:nvPr>
            <p:ph type="body" idx="1"/>
          </p:nvPr>
        </p:nvSpPr>
        <p:spPr/>
        <p:txBody>
          <a:bodyPr/>
          <a:lstStyle/>
          <a:p>
            <a:r>
              <a:rPr lang="sk-SK" altLang="cs-CZ">
                <a:latin typeface="Arial" panose="020B0604020202020204" pitchFamily="34" charset="0"/>
              </a:rPr>
              <a:t>The ISCED was designed in the early 1970s to serve ‘as an instrument suitable for assembling, compiling and presenting statistics of education both within individual countries and internationally’.</a:t>
            </a:r>
            <a:r>
              <a:rPr lang="sk-SK" altLang="cs-CZ">
                <a:latin typeface="Arial" panose="020B0604020202020204" pitchFamily="34" charset="0"/>
                <a:hlinkClick r:id="rId2"/>
              </a:rPr>
              <a:t>[2]</a:t>
            </a:r>
            <a:r>
              <a:rPr lang="sk-SK" altLang="cs-CZ">
                <a:latin typeface="Arial" panose="020B0604020202020204" pitchFamily="34" charset="0"/>
              </a:rPr>
              <a:t> The first version, known as ISCED 1976, was approved by the International Conference on Education (Geneva, 1975), and was subsequently endorsed by UNESCO’s 19th General Conference in 1976.</a:t>
            </a:r>
          </a:p>
        </p:txBody>
      </p:sp>
    </p:spTree>
    <p:extLst>
      <p:ext uri="{BB962C8B-B14F-4D97-AF65-F5344CB8AC3E}">
        <p14:creationId xmlns:p14="http://schemas.microsoft.com/office/powerpoint/2010/main" val="3432810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p:cNvSpPr>
          <p:nvPr>
            <p:ph type="title"/>
          </p:nvPr>
        </p:nvSpPr>
        <p:spPr/>
        <p:txBody>
          <a:bodyPr/>
          <a:lstStyle/>
          <a:p>
            <a:r>
              <a:rPr lang="cs-CZ" altLang="cs-CZ" sz="4000"/>
              <a:t>International Standard Classification of Education</a:t>
            </a:r>
            <a:endParaRPr lang="sk-SK" altLang="cs-CZ" sz="4000"/>
          </a:p>
        </p:txBody>
      </p:sp>
      <p:sp>
        <p:nvSpPr>
          <p:cNvPr id="18435" name="Rectangle 3"/>
          <p:cNvSpPr>
            <a:spLocks noGrp="1"/>
          </p:cNvSpPr>
          <p:nvPr>
            <p:ph type="body" idx="1"/>
          </p:nvPr>
        </p:nvSpPr>
        <p:spPr/>
        <p:txBody>
          <a:bodyPr/>
          <a:lstStyle/>
          <a:p>
            <a:pPr>
              <a:lnSpc>
                <a:spcPct val="80000"/>
              </a:lnSpc>
              <a:buFont typeface="Arial" panose="020B0604020202020204" pitchFamily="34" charset="0"/>
              <a:buNone/>
            </a:pPr>
            <a:r>
              <a:rPr lang="sk-SK" altLang="cs-CZ" sz="2000">
                <a:latin typeface="Arial" panose="020B0604020202020204" pitchFamily="34" charset="0"/>
              </a:rPr>
              <a:t>The second version, known as ISCED 1997, was approved by the UNESCO General Conference at its 29th session in November 1997 as part of efforts to increase the international comparability of education statistics. It covered primarily two cross-classification variables: </a:t>
            </a:r>
            <a:r>
              <a:rPr lang="sk-SK" altLang="cs-CZ" sz="2000" i="1">
                <a:latin typeface="Arial" panose="020B0604020202020204" pitchFamily="34" charset="0"/>
              </a:rPr>
              <a:t>levels</a:t>
            </a:r>
            <a:r>
              <a:rPr lang="sk-SK" altLang="cs-CZ" sz="2000">
                <a:latin typeface="Arial" panose="020B0604020202020204" pitchFamily="34" charset="0"/>
              </a:rPr>
              <a:t> (7) and </a:t>
            </a:r>
            <a:r>
              <a:rPr lang="sk-SK" altLang="cs-CZ" sz="2000" i="1">
                <a:latin typeface="Arial" panose="020B0604020202020204" pitchFamily="34" charset="0"/>
              </a:rPr>
              <a:t>fields</a:t>
            </a:r>
            <a:r>
              <a:rPr lang="sk-SK" altLang="cs-CZ" sz="2000">
                <a:latin typeface="Arial" panose="020B0604020202020204" pitchFamily="34" charset="0"/>
              </a:rPr>
              <a:t> of education (25). The UNESCO Institute for Statistics led the development of a third version, which was adopted by UNESCO’s 36th General Conference in November 2011 and which will replace ISCED 1997 in international data collections in the coming years.</a:t>
            </a:r>
            <a:r>
              <a:rPr lang="sk-SK" altLang="cs-CZ" sz="2000">
                <a:latin typeface="Arial" panose="020B0604020202020204" pitchFamily="34" charset="0"/>
                <a:hlinkClick r:id="rId2"/>
              </a:rPr>
              <a:t>[3]</a:t>
            </a:r>
            <a:r>
              <a:rPr lang="sk-SK" altLang="cs-CZ" sz="2000">
                <a:latin typeface="Arial" panose="020B0604020202020204" pitchFamily="34" charset="0"/>
              </a:rPr>
              <a:t> ISCED 2011 has 9 rather than 7 levels, created by dividing the tertiary pre-doctorate level into three levels. It also extended the lowest level (ISCED 0) to cover a new sub-category of early childhood educational development programmes, which target children below the age of 3 years.</a:t>
            </a:r>
          </a:p>
          <a:p>
            <a:pPr>
              <a:lnSpc>
                <a:spcPct val="80000"/>
              </a:lnSpc>
              <a:buFont typeface="Arial" panose="020B0604020202020204" pitchFamily="34" charset="0"/>
              <a:buNone/>
            </a:pPr>
            <a:endParaRPr lang="sk-SK" altLang="cs-CZ" sz="2000"/>
          </a:p>
        </p:txBody>
      </p:sp>
    </p:spTree>
    <p:extLst>
      <p:ext uri="{BB962C8B-B14F-4D97-AF65-F5344CB8AC3E}">
        <p14:creationId xmlns:p14="http://schemas.microsoft.com/office/powerpoint/2010/main" val="2041334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p:cNvSpPr>
          <p:nvPr>
            <p:ph type="title"/>
          </p:nvPr>
        </p:nvSpPr>
        <p:spPr/>
        <p:txBody>
          <a:bodyPr/>
          <a:lstStyle/>
          <a:p>
            <a:r>
              <a:rPr lang="cs-CZ" altLang="cs-CZ" sz="4000"/>
              <a:t>International Standard Classification of Education</a:t>
            </a:r>
            <a:endParaRPr lang="sk-SK" altLang="cs-CZ" sz="4000"/>
          </a:p>
        </p:txBody>
      </p:sp>
      <p:sp>
        <p:nvSpPr>
          <p:cNvPr id="19459" name="Rectangle 3"/>
          <p:cNvSpPr>
            <a:spLocks noGrp="1"/>
          </p:cNvSpPr>
          <p:nvPr>
            <p:ph type="body" idx="1"/>
          </p:nvPr>
        </p:nvSpPr>
        <p:spPr/>
        <p:txBody>
          <a:bodyPr/>
          <a:lstStyle/>
          <a:p>
            <a:pPr>
              <a:lnSpc>
                <a:spcPct val="80000"/>
              </a:lnSpc>
              <a:buFont typeface="Arial" panose="020B0604020202020204" pitchFamily="34" charset="0"/>
              <a:buNone/>
            </a:pPr>
            <a:r>
              <a:rPr lang="sk-SK" altLang="cs-CZ">
                <a:latin typeface="Arial" panose="020B0604020202020204" pitchFamily="34" charset="0"/>
              </a:rPr>
              <a:t>During the review and revision, which led to the adoption of ISCED 2011, UNESCO Member States agreed that the fields of education should be examined in a separate process. This review is now underway with the view to establishing an independent but related classification called the ISCED Fields of Education and Training.</a:t>
            </a:r>
          </a:p>
          <a:p>
            <a:pPr>
              <a:lnSpc>
                <a:spcPct val="80000"/>
              </a:lnSpc>
              <a:buFont typeface="Arial" panose="020B0604020202020204" pitchFamily="34" charset="0"/>
              <a:buNone/>
            </a:pPr>
            <a:r>
              <a:rPr lang="sk-SK" altLang="cs-CZ">
                <a:latin typeface="Arial" panose="020B0604020202020204" pitchFamily="34" charset="0"/>
              </a:rPr>
              <a:t>Related materials from the </a:t>
            </a:r>
            <a:r>
              <a:rPr lang="sk-SK" altLang="cs-CZ">
                <a:latin typeface="Arial" panose="020B0604020202020204" pitchFamily="34" charset="0"/>
                <a:hlinkClick r:id="rId2" tooltip="European Centre for the Development of Vocational Training"/>
              </a:rPr>
              <a:t>European Centre for the Development of Vocational Training</a:t>
            </a:r>
            <a:r>
              <a:rPr lang="sk-SK" altLang="cs-CZ">
                <a:latin typeface="Arial" panose="020B0604020202020204" pitchFamily="34" charset="0"/>
              </a:rPr>
              <a:t> and also </a:t>
            </a:r>
            <a:r>
              <a:rPr lang="sk-SK" altLang="cs-CZ">
                <a:latin typeface="Arial" panose="020B0604020202020204" pitchFamily="34" charset="0"/>
                <a:hlinkClick r:id="rId3" tooltip="Eurostat"/>
              </a:rPr>
              <a:t>Eurostat</a:t>
            </a:r>
            <a:r>
              <a:rPr lang="sk-SK" altLang="cs-CZ">
                <a:latin typeface="Arial" panose="020B0604020202020204" pitchFamily="34" charset="0"/>
              </a:rPr>
              <a:t> provide further information and statistical guidance for the classification of sub-fields of education as a companion to ISCED.</a:t>
            </a:r>
          </a:p>
          <a:p>
            <a:pPr>
              <a:lnSpc>
                <a:spcPct val="80000"/>
              </a:lnSpc>
              <a:buFont typeface="Arial" panose="020B0604020202020204" pitchFamily="34" charset="0"/>
              <a:buNone/>
            </a:pPr>
            <a:endParaRPr lang="sk-SK" altLang="cs-CZ"/>
          </a:p>
        </p:txBody>
      </p:sp>
    </p:spTree>
    <p:extLst>
      <p:ext uri="{BB962C8B-B14F-4D97-AF65-F5344CB8AC3E}">
        <p14:creationId xmlns:p14="http://schemas.microsoft.com/office/powerpoint/2010/main" val="2511548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p:nvPr>
        </p:nvSpPr>
        <p:spPr/>
        <p:txBody>
          <a:bodyPr/>
          <a:lstStyle/>
          <a:p>
            <a:r>
              <a:rPr lang="sk-SK" altLang="cs-CZ" smtClean="0">
                <a:latin typeface="Arial" panose="020B0604020202020204" pitchFamily="34" charset="0"/>
              </a:rPr>
              <a:t>ISCED 0: pre-primary education</a:t>
            </a:r>
          </a:p>
        </p:txBody>
      </p:sp>
      <p:sp>
        <p:nvSpPr>
          <p:cNvPr id="20483" name="Rectangle 3"/>
          <p:cNvSpPr>
            <a:spLocks noGrp="1"/>
          </p:cNvSpPr>
          <p:nvPr>
            <p:ph type="body" idx="1"/>
          </p:nvPr>
        </p:nvSpPr>
        <p:spPr/>
        <p:txBody>
          <a:bodyPr/>
          <a:lstStyle/>
          <a:p>
            <a:r>
              <a:rPr lang="en-US" altLang="cs-CZ" smtClean="0"/>
              <a:t>Programs at level 0, (pre-primary) defined as the initial stage of organised instruction are designed primarily to introduce young children to a school-type environment, i.e. to provide a bridge between the home and a school based atmosphere. Upon completion of these programs, children continue their education at level 1 (primary education). </a:t>
            </a:r>
          </a:p>
          <a:p>
            <a:pPr>
              <a:buFont typeface="Arial" panose="020B0604020202020204" pitchFamily="34" charset="0"/>
              <a:buNone/>
            </a:pPr>
            <a:endParaRPr lang="sk-SK" altLang="cs-CZ" smtClean="0"/>
          </a:p>
        </p:txBody>
      </p:sp>
    </p:spTree>
    <p:extLst>
      <p:ext uri="{BB962C8B-B14F-4D97-AF65-F5344CB8AC3E}">
        <p14:creationId xmlns:p14="http://schemas.microsoft.com/office/powerpoint/2010/main" val="4134754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p:txBody>
          <a:bodyPr>
            <a:normAutofit fontScale="90000"/>
          </a:bodyPr>
          <a:lstStyle/>
          <a:p>
            <a:r>
              <a:rPr lang="en-US" altLang="cs-CZ" sz="4000"/>
              <a:t>ISCED 1: primary education or first stage of basic education </a:t>
            </a:r>
            <a:br>
              <a:rPr lang="en-US" altLang="cs-CZ" sz="4000"/>
            </a:br>
            <a:endParaRPr lang="sk-SK" altLang="cs-CZ" sz="4000"/>
          </a:p>
        </p:txBody>
      </p:sp>
      <p:sp>
        <p:nvSpPr>
          <p:cNvPr id="21507" name="Rectangle 3"/>
          <p:cNvSpPr>
            <a:spLocks noGrp="1"/>
          </p:cNvSpPr>
          <p:nvPr>
            <p:ph type="body" idx="1"/>
          </p:nvPr>
        </p:nvSpPr>
        <p:spPr/>
        <p:txBody>
          <a:bodyPr/>
          <a:lstStyle/>
          <a:p>
            <a:pPr>
              <a:lnSpc>
                <a:spcPct val="90000"/>
              </a:lnSpc>
            </a:pPr>
            <a:r>
              <a:rPr lang="en-US" altLang="cs-CZ" sz="2400"/>
              <a:t>Programmes at level 1 are normally designed on a unit or project basis to give students a sound basic education in reading, writing and mathematics along with an elementary understanding of other subjects such as history, geography, natural science, social science, art and music. In some cases religious instruction is featured. The core at this level consists of education provided for children, the customary or legal age of entrance being not younger than five years or older than</a:t>
            </a:r>
            <a:r>
              <a:rPr lang="sk-SK" altLang="cs-CZ" sz="2400">
                <a:latin typeface="Arial" panose="020B0604020202020204" pitchFamily="34" charset="0"/>
              </a:rPr>
              <a:t> </a:t>
            </a:r>
            <a:r>
              <a:rPr lang="en-US" altLang="cs-CZ" sz="2400"/>
              <a:t>seven years. This level covers, in principle, six years of full-time schooling. </a:t>
            </a:r>
          </a:p>
          <a:p>
            <a:pPr>
              <a:lnSpc>
                <a:spcPct val="90000"/>
              </a:lnSpc>
              <a:buFont typeface="Arial" panose="020B0604020202020204" pitchFamily="34" charset="0"/>
              <a:buNone/>
            </a:pPr>
            <a:endParaRPr lang="sk-SK" altLang="cs-CZ" sz="2400"/>
          </a:p>
        </p:txBody>
      </p:sp>
    </p:spTree>
    <p:extLst>
      <p:ext uri="{BB962C8B-B14F-4D97-AF65-F5344CB8AC3E}">
        <p14:creationId xmlns:p14="http://schemas.microsoft.com/office/powerpoint/2010/main" val="506759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p:txBody>
          <a:bodyPr/>
          <a:lstStyle/>
          <a:p>
            <a:r>
              <a:rPr lang="en-US" altLang="cs-CZ" sz="4000"/>
              <a:t>ISCED 2: lower secondary education or second stage of basic education</a:t>
            </a:r>
            <a:endParaRPr lang="sk-SK" altLang="cs-CZ" sz="4000"/>
          </a:p>
        </p:txBody>
      </p:sp>
      <p:sp>
        <p:nvSpPr>
          <p:cNvPr id="22531" name="Rectangle 3"/>
          <p:cNvSpPr>
            <a:spLocks noGrp="1"/>
          </p:cNvSpPr>
          <p:nvPr>
            <p:ph type="body" idx="1"/>
          </p:nvPr>
        </p:nvSpPr>
        <p:spPr/>
        <p:txBody>
          <a:bodyPr/>
          <a:lstStyle/>
          <a:p>
            <a:pPr>
              <a:lnSpc>
                <a:spcPct val="90000"/>
              </a:lnSpc>
            </a:pPr>
            <a:r>
              <a:rPr lang="en-US" altLang="cs-CZ" sz="2400"/>
              <a:t>The contents of education at this stage are typically designed to complete the provision of basic education which began at ISCED level 1. In many, if not most countries, the educational aim is to lay the foundation for lifelong learning and human development. The programmes at this level are usually on a more subject oriented pattern using more specialised teachers and more often several teachers conducting classes in their field of specialisation. The full implementation of basic skills occurs at this level. The end of this level often coincides with the end of compulsory schooling where it exists. </a:t>
            </a:r>
          </a:p>
          <a:p>
            <a:pPr>
              <a:lnSpc>
                <a:spcPct val="90000"/>
              </a:lnSpc>
              <a:buFont typeface="Arial" panose="020B0604020202020204" pitchFamily="34" charset="0"/>
              <a:buNone/>
            </a:pPr>
            <a:endParaRPr lang="sk-SK" altLang="cs-CZ" sz="2400"/>
          </a:p>
        </p:txBody>
      </p:sp>
    </p:spTree>
    <p:extLst>
      <p:ext uri="{BB962C8B-B14F-4D97-AF65-F5344CB8AC3E}">
        <p14:creationId xmlns:p14="http://schemas.microsoft.com/office/powerpoint/2010/main" val="2215732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p:txBody>
          <a:bodyPr/>
          <a:lstStyle/>
          <a:p>
            <a:r>
              <a:rPr lang="en-US" altLang="cs-CZ" sz="4000"/>
              <a:t>ISCED 3: upper secondary education </a:t>
            </a:r>
            <a:br>
              <a:rPr lang="en-US" altLang="cs-CZ" sz="4000"/>
            </a:br>
            <a:endParaRPr lang="sk-SK" altLang="cs-CZ" sz="4000"/>
          </a:p>
        </p:txBody>
      </p:sp>
      <p:sp>
        <p:nvSpPr>
          <p:cNvPr id="23555" name="Rectangle 3"/>
          <p:cNvSpPr>
            <a:spLocks noGrp="1"/>
          </p:cNvSpPr>
          <p:nvPr>
            <p:ph type="body" idx="1"/>
          </p:nvPr>
        </p:nvSpPr>
        <p:spPr/>
        <p:txBody>
          <a:bodyPr/>
          <a:lstStyle/>
          <a:p>
            <a:pPr>
              <a:lnSpc>
                <a:spcPct val="80000"/>
              </a:lnSpc>
            </a:pPr>
            <a:r>
              <a:rPr lang="en-US" altLang="cs-CZ" sz="2400"/>
              <a:t>This level of education typically begins at the end of full-time compulsory education for those countries that have a system of compulsory education. More specialisation may be observed at this level than at ISCED level 2 and often teachers need to be more qualified or specialised than for ISCED level 2.</a:t>
            </a:r>
            <a:r>
              <a:rPr lang="sk-SK" altLang="cs-CZ" sz="2400">
                <a:latin typeface="Arial" panose="020B0604020202020204" pitchFamily="34" charset="0"/>
              </a:rPr>
              <a:t> T</a:t>
            </a:r>
            <a:r>
              <a:rPr lang="en-US" altLang="cs-CZ" sz="2400"/>
              <a:t>he entrance age to this level is typically 15 to 16 years.</a:t>
            </a:r>
            <a:endParaRPr lang="sk-SK" altLang="cs-CZ" sz="2400">
              <a:latin typeface="Arial" panose="020B0604020202020204" pitchFamily="34" charset="0"/>
            </a:endParaRPr>
          </a:p>
          <a:p>
            <a:pPr>
              <a:lnSpc>
                <a:spcPct val="80000"/>
              </a:lnSpc>
            </a:pPr>
            <a:r>
              <a:rPr lang="en-US" altLang="cs-CZ" sz="2400"/>
              <a:t>ISCED 3A: programmes designed to provide direct access to ISCED 5A; </a:t>
            </a:r>
          </a:p>
          <a:p>
            <a:pPr>
              <a:lnSpc>
                <a:spcPct val="80000"/>
              </a:lnSpc>
            </a:pPr>
            <a:r>
              <a:rPr lang="en-US" altLang="cs-CZ" sz="2400"/>
              <a:t>ISCED 3B: programmes designed to provide direct access to ISCED 5B; </a:t>
            </a:r>
          </a:p>
          <a:p>
            <a:pPr>
              <a:lnSpc>
                <a:spcPct val="80000"/>
              </a:lnSpc>
            </a:pPr>
            <a:r>
              <a:rPr lang="en-US" altLang="cs-CZ" sz="2400"/>
              <a:t>ISCED 3C: programmes not designed to lead to ISCED 5A or 5B. </a:t>
            </a:r>
          </a:p>
          <a:p>
            <a:pPr>
              <a:lnSpc>
                <a:spcPct val="80000"/>
              </a:lnSpc>
              <a:buFont typeface="Arial" panose="020B0604020202020204" pitchFamily="34" charset="0"/>
              <a:buNone/>
            </a:pPr>
            <a:endParaRPr lang="en-US" altLang="cs-CZ" sz="2400">
              <a:latin typeface="Arial" panose="020B0604020202020204" pitchFamily="34" charset="0"/>
            </a:endParaRPr>
          </a:p>
          <a:p>
            <a:pPr>
              <a:lnSpc>
                <a:spcPct val="80000"/>
              </a:lnSpc>
              <a:buFont typeface="Arial" panose="020B0604020202020204" pitchFamily="34" charset="0"/>
              <a:buNone/>
            </a:pPr>
            <a:endParaRPr lang="sk-SK" altLang="cs-CZ" sz="2400"/>
          </a:p>
        </p:txBody>
      </p:sp>
    </p:spTree>
    <p:extLst>
      <p:ext uri="{BB962C8B-B14F-4D97-AF65-F5344CB8AC3E}">
        <p14:creationId xmlns:p14="http://schemas.microsoft.com/office/powerpoint/2010/main" val="2382524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p:nvPr>
        </p:nvSpPr>
        <p:spPr/>
        <p:txBody>
          <a:bodyPr/>
          <a:lstStyle/>
          <a:p>
            <a:r>
              <a:rPr lang="en-US" altLang="cs-CZ" sz="4000"/>
              <a:t>ISCED 4: post-secondary non tertiary education </a:t>
            </a:r>
            <a:br>
              <a:rPr lang="en-US" altLang="cs-CZ" sz="4000"/>
            </a:br>
            <a:endParaRPr lang="sk-SK" altLang="cs-CZ" sz="4000"/>
          </a:p>
        </p:txBody>
      </p:sp>
      <p:sp>
        <p:nvSpPr>
          <p:cNvPr id="24579" name="Rectangle 3"/>
          <p:cNvSpPr>
            <a:spLocks noGrp="1"/>
          </p:cNvSpPr>
          <p:nvPr>
            <p:ph type="body" idx="1"/>
          </p:nvPr>
        </p:nvSpPr>
        <p:spPr/>
        <p:txBody>
          <a:bodyPr/>
          <a:lstStyle/>
          <a:p>
            <a:pPr>
              <a:lnSpc>
                <a:spcPct val="80000"/>
              </a:lnSpc>
            </a:pPr>
            <a:r>
              <a:rPr lang="en-US" altLang="cs-CZ" sz="2000"/>
              <a:t>ISCED 4 captures programmes that straddle the boundary between upper secondary and post-secondary education from an international point of view, even though they might clearly be considered as upper secondary or post-secondary programmes in a national context. These programmes can, considering their content, not be regarded as tertiary programmes. They are often not significantly more advanced than programmes at ISCED 3 but they serve to broaden the knowledge of participants who have already completed a programme at level 3. Typical examples are programmes designed to prepare students for studies at level 5 who, although having completed ISCED level 3, did not follow a curriculum which would allow entry to level 5, i.e. pre-degree foundation courses or short vocational programmes. Second cycle programmes can be included as well. </a:t>
            </a:r>
          </a:p>
          <a:p>
            <a:pPr>
              <a:lnSpc>
                <a:spcPct val="80000"/>
              </a:lnSpc>
            </a:pPr>
            <a:r>
              <a:rPr lang="en-US" altLang="cs-CZ" sz="2000"/>
              <a:t>ISCED 4A: see text for ISCED 3 </a:t>
            </a:r>
          </a:p>
          <a:p>
            <a:pPr>
              <a:lnSpc>
                <a:spcPct val="80000"/>
              </a:lnSpc>
            </a:pPr>
            <a:r>
              <a:rPr lang="en-US" altLang="cs-CZ" sz="2000"/>
              <a:t>ISCED 4B: see text for ISCED 3 </a:t>
            </a:r>
          </a:p>
          <a:p>
            <a:pPr>
              <a:lnSpc>
                <a:spcPct val="80000"/>
              </a:lnSpc>
            </a:pPr>
            <a:r>
              <a:rPr lang="en-US" altLang="cs-CZ" sz="2000"/>
              <a:t>ISCED 4C: see text for ISCED 3 </a:t>
            </a:r>
          </a:p>
          <a:p>
            <a:pPr>
              <a:lnSpc>
                <a:spcPct val="80000"/>
              </a:lnSpc>
              <a:buFont typeface="Arial" panose="020B0604020202020204" pitchFamily="34" charset="0"/>
              <a:buNone/>
            </a:pPr>
            <a:endParaRPr lang="sk-SK" altLang="cs-CZ" sz="2000"/>
          </a:p>
        </p:txBody>
      </p:sp>
    </p:spTree>
    <p:extLst>
      <p:ext uri="{BB962C8B-B14F-4D97-AF65-F5344CB8AC3E}">
        <p14:creationId xmlns:p14="http://schemas.microsoft.com/office/powerpoint/2010/main" val="184020339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1038</Words>
  <Application>Microsoft Office PowerPoint</Application>
  <PresentationFormat>Širokoúhlá obrazovka</PresentationFormat>
  <Paragraphs>32</Paragraphs>
  <Slides>12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12</vt:i4>
      </vt:variant>
    </vt:vector>
  </HeadingPairs>
  <TitlesOfParts>
    <vt:vector size="16" baseType="lpstr">
      <vt:lpstr>Arial</vt:lpstr>
      <vt:lpstr>Calibri</vt:lpstr>
      <vt:lpstr>Calibri Light</vt:lpstr>
      <vt:lpstr>Motiv Office</vt:lpstr>
      <vt:lpstr>International Standard Classification of Education </vt:lpstr>
      <vt:lpstr>International Standard Classification of Education</vt:lpstr>
      <vt:lpstr>International Standard Classification of Education</vt:lpstr>
      <vt:lpstr>International Standard Classification of Education</vt:lpstr>
      <vt:lpstr>ISCED 0: pre-primary education</vt:lpstr>
      <vt:lpstr>ISCED 1: primary education or first stage of basic education  </vt:lpstr>
      <vt:lpstr>ISCED 2: lower secondary education or second stage of basic education</vt:lpstr>
      <vt:lpstr>ISCED 3: upper secondary education  </vt:lpstr>
      <vt:lpstr>ISCED 4: post-secondary non tertiary education  </vt:lpstr>
      <vt:lpstr>ISCED 5: first stage of tertiary education (not leading directly to an advanced research qualification)  </vt:lpstr>
      <vt:lpstr>ISCED 5: first stage of tertiary education (not leading directly to an advanced research qualification)</vt:lpstr>
      <vt:lpstr>ISCED 6: second stage of tertiary education (leading to an advanced research qualification)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Standard Classification of Education </dc:title>
  <dc:creator>Kubiatko</dc:creator>
  <cp:lastModifiedBy>Kubiatko</cp:lastModifiedBy>
  <cp:revision>1</cp:revision>
  <dcterms:created xsi:type="dcterms:W3CDTF">2014-11-13T14:00:10Z</dcterms:created>
  <dcterms:modified xsi:type="dcterms:W3CDTF">2014-11-13T14:00:23Z</dcterms:modified>
</cp:coreProperties>
</file>