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768" r:id="rId2"/>
  </p:sldMasterIdLst>
  <p:sldIdLst>
    <p:sldId id="256" r:id="rId3"/>
    <p:sldId id="257" r:id="rId4"/>
    <p:sldId id="258" r:id="rId5"/>
    <p:sldId id="291" r:id="rId6"/>
    <p:sldId id="292" r:id="rId7"/>
    <p:sldId id="289" r:id="rId8"/>
    <p:sldId id="293" r:id="rId9"/>
    <p:sldId id="294" r:id="rId10"/>
    <p:sldId id="260" r:id="rId11"/>
    <p:sldId id="290" r:id="rId12"/>
    <p:sldId id="300" r:id="rId13"/>
    <p:sldId id="301" r:id="rId14"/>
    <p:sldId id="261" r:id="rId15"/>
    <p:sldId id="295" r:id="rId16"/>
    <p:sldId id="296" r:id="rId17"/>
    <p:sldId id="297" r:id="rId18"/>
    <p:sldId id="298" r:id="rId19"/>
    <p:sldId id="299" r:id="rId20"/>
    <p:sldId id="263" r:id="rId21"/>
    <p:sldId id="264" r:id="rId22"/>
    <p:sldId id="265" r:id="rId23"/>
    <p:sldId id="266" r:id="rId24"/>
    <p:sldId id="267" r:id="rId25"/>
    <p:sldId id="270" r:id="rId26"/>
    <p:sldId id="271" r:id="rId27"/>
    <p:sldId id="272" r:id="rId28"/>
    <p:sldId id="273" r:id="rId29"/>
    <p:sldId id="274" r:id="rId30"/>
    <p:sldId id="275" r:id="rId31"/>
    <p:sldId id="276" r:id="rId32"/>
    <p:sldId id="277" r:id="rId33"/>
    <p:sldId id="305" r:id="rId34"/>
    <p:sldId id="304" r:id="rId35"/>
    <p:sldId id="302" r:id="rId36"/>
    <p:sldId id="279" r:id="rId37"/>
    <p:sldId id="306" r:id="rId38"/>
    <p:sldId id="307" r:id="rId39"/>
    <p:sldId id="280" r:id="rId40"/>
    <p:sldId id="308" r:id="rId41"/>
    <p:sldId id="309" r:id="rId42"/>
    <p:sldId id="310" r:id="rId43"/>
    <p:sldId id="311" r:id="rId44"/>
    <p:sldId id="282" r:id="rId45"/>
    <p:sldId id="283" r:id="rId46"/>
    <p:sldId id="284" r:id="rId47"/>
    <p:sldId id="285" r:id="rId48"/>
    <p:sldId id="286" r:id="rId49"/>
    <p:sldId id="287" r:id="rId50"/>
    <p:sldId id="312" r:id="rId5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00FFFF"/>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102" d="100"/>
          <a:sy n="102"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8" name="Zástupný symbol pro datum 27"/>
          <p:cNvSpPr>
            <a:spLocks noGrp="1"/>
          </p:cNvSpPr>
          <p:nvPr>
            <p:ph type="dt" sz="half" idx="10"/>
          </p:nvPr>
        </p:nvSpPr>
        <p:spPr/>
        <p:txBody>
          <a:bodyPr/>
          <a:lstStyle>
            <a:extLst/>
          </a:lstStyle>
          <a:p>
            <a:fld id="{18A2481B-5154-415F-B752-558547769AA3}" type="datetimeFigureOut">
              <a:rPr lang="cs-CZ" smtClean="0"/>
              <a:pPr/>
              <a:t>27.9.2014</a:t>
            </a:fld>
            <a:endParaRPr lang="cs-CZ"/>
          </a:p>
        </p:txBody>
      </p:sp>
      <p:sp>
        <p:nvSpPr>
          <p:cNvPr id="17" name="Zástupný symbol pro zápatí 16"/>
          <p:cNvSpPr>
            <a:spLocks noGrp="1"/>
          </p:cNvSpPr>
          <p:nvPr>
            <p:ph type="ftr" sz="quarter" idx="11"/>
          </p:nvPr>
        </p:nvSpPr>
        <p:spPr/>
        <p:txBody>
          <a:bodyPr/>
          <a:lstStyle>
            <a:extLst/>
          </a:lstStyle>
          <a:p>
            <a:endParaRPr lang="cs-CZ"/>
          </a:p>
        </p:txBody>
      </p:sp>
      <p:sp>
        <p:nvSpPr>
          <p:cNvPr id="29" name="Zástupný symbol pro číslo snímku 28"/>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32" name="Obdélník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Obdélník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Obdélník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Obdélník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Obdélník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Nadpis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sp>
        <p:nvSpPr>
          <p:cNvPr id="56" name="Obdélník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Obdélník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Obdélník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Obdélník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27.9.2014</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981200" cy="5851525"/>
          </a:xfrm>
        </p:spPr>
        <p:txBody>
          <a:bodyPr vert="eaVert" anchor="ct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609600" y="274639"/>
            <a:ext cx="5867400" cy="5851525"/>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27.9.2014</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8" name="Zástupný symbol pro datum 27"/>
          <p:cNvSpPr>
            <a:spLocks noGrp="1"/>
          </p:cNvSpPr>
          <p:nvPr>
            <p:ph type="dt" sz="half" idx="10"/>
          </p:nvPr>
        </p:nvSpPr>
        <p:spPr/>
        <p:txBody>
          <a:bodyPr/>
          <a:lstStyle>
            <a:extLst/>
          </a:lstStyle>
          <a:p>
            <a:fld id="{18A2481B-5154-415F-B752-558547769AA3}" type="datetimeFigureOut">
              <a:rPr lang="cs-CZ" smtClean="0"/>
              <a:pPr/>
              <a:t>27.9.2014</a:t>
            </a:fld>
            <a:endParaRPr lang="cs-CZ"/>
          </a:p>
        </p:txBody>
      </p:sp>
      <p:sp>
        <p:nvSpPr>
          <p:cNvPr id="17" name="Zástupný symbol pro zápatí 16"/>
          <p:cNvSpPr>
            <a:spLocks noGrp="1"/>
          </p:cNvSpPr>
          <p:nvPr>
            <p:ph type="ftr" sz="quarter" idx="11"/>
          </p:nvPr>
        </p:nvSpPr>
        <p:spPr/>
        <p:txBody>
          <a:bodyPr/>
          <a:lstStyle>
            <a:extLst/>
          </a:lstStyle>
          <a:p>
            <a:endParaRPr lang="cs-CZ"/>
          </a:p>
        </p:txBody>
      </p:sp>
      <p:sp>
        <p:nvSpPr>
          <p:cNvPr id="29" name="Zástupný symbol pro číslo snímku 28"/>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32" name="Obdélník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Obdélník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Obdélník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Obdélník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Obdélník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Nadpis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sp>
        <p:nvSpPr>
          <p:cNvPr id="56" name="Obdélník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Obdélník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Obdélník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Obdélník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27.9.2014</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14" name="Volný tvar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Volný tvar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Volný tvar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Volný tvar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Volný tvar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Volný tvar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Volný tvar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Volný tvar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Volný tvar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Volný tvar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Volný tvar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Volný tvar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Volný tvar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Volný tvar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Volný tvar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Zástupný symbol pro text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27.9.2014</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7" name="Obdélník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cs-CZ" smtClean="0"/>
              <a:t>Klepnutím lze upravit styl předlohy nadpisů.</a:t>
            </a:r>
            <a:endParaRPr kumimoji="0" lang="en-US"/>
          </a:p>
        </p:txBody>
      </p:sp>
      <p:sp>
        <p:nvSpPr>
          <p:cNvPr id="8" name="Obdélník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Obdélník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Obdélník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élník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Obdélník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512064"/>
            <a:ext cx="8229600" cy="914400"/>
          </a:xfrm>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18A2481B-5154-415F-B752-558547769AA3}" type="datetimeFigureOut">
              <a:rPr lang="cs-CZ" smtClean="0"/>
              <a:pPr/>
              <a:t>27.9.2014</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5" name="Obdélník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504824" y="512064"/>
            <a:ext cx="7772400" cy="914400"/>
          </a:xfrm>
        </p:spPr>
        <p:txBody>
          <a:bodyPr anchor="t"/>
          <a:lstStyle>
            <a:lvl1pPr>
              <a:defRPr sz="400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18A2481B-5154-415F-B752-558547769AA3}" type="datetimeFigureOut">
              <a:rPr lang="cs-CZ" smtClean="0"/>
              <a:pPr/>
              <a:t>27.9.2014</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16" name="Obdélník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Obdélník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Obdélník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Obdélník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Obdélník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Obdélník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Obdélník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Obdélník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Obdélník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914400" y="512064"/>
            <a:ext cx="7772400" cy="914400"/>
          </a:xfrm>
        </p:spPr>
        <p:txBody>
          <a:bodyPr/>
          <a:lstStyle>
            <a:lvl1pPr>
              <a:defRPr sz="4000" cap="none" baseline="0"/>
            </a:lvl1pPr>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extLst/>
          </a:lstStyle>
          <a:p>
            <a:fld id="{18A2481B-5154-415F-B752-558547769AA3}" type="datetimeFigureOut">
              <a:rPr lang="cs-CZ" smtClean="0"/>
              <a:pPr/>
              <a:t>27.9.2014</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extLst/>
          </a:lstStyle>
          <a:p>
            <a:fld id="{18A2481B-5154-415F-B752-558547769AA3}" type="datetimeFigureOut">
              <a:rPr lang="cs-CZ" smtClean="0"/>
              <a:pPr/>
              <a:t>27.9.2014</a:t>
            </a:fld>
            <a:endParaRPr lang="cs-CZ"/>
          </a:p>
        </p:txBody>
      </p:sp>
      <p:sp>
        <p:nvSpPr>
          <p:cNvPr id="3" name="Zástupný symbol pro zápatí 2"/>
          <p:cNvSpPr>
            <a:spLocks noGrp="1"/>
          </p:cNvSpPr>
          <p:nvPr>
            <p:ph type="ftr" sz="quarter" idx="11"/>
          </p:nvPr>
        </p:nvSpPr>
        <p:spPr/>
        <p:txBody>
          <a:bodyPr/>
          <a:lstStyle>
            <a:extLst/>
          </a:lstStyle>
          <a:p>
            <a:endParaRPr lang="cs-CZ"/>
          </a:p>
        </p:txBody>
      </p:sp>
      <p:sp>
        <p:nvSpPr>
          <p:cNvPr id="4" name="Zástupný symbol pro číslo snímku 3"/>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273050"/>
            <a:ext cx="8229600" cy="1162050"/>
          </a:xfrm>
        </p:spPr>
        <p:txBody>
          <a:bodyPr anchor="ctr"/>
          <a:lstStyle>
            <a:lvl1pPr algn="l">
              <a:buNone/>
              <a:defRPr sz="3600" b="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18A2481B-5154-415F-B752-558547769AA3}" type="datetimeFigureOut">
              <a:rPr lang="cs-CZ" smtClean="0"/>
              <a:pPr/>
              <a:t>27.9.2014</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27.9.2014</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8" name="Obdélník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Přímá spojovací čára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Skupina 9"/>
          <p:cNvGrpSpPr/>
          <p:nvPr/>
        </p:nvGrpSpPr>
        <p:grpSpPr>
          <a:xfrm rot="5400000">
            <a:off x="8514581" y="1219200"/>
            <a:ext cx="132763" cy="128466"/>
            <a:chOff x="6668087" y="1297746"/>
            <a:chExt cx="161840" cy="156602"/>
          </a:xfrm>
        </p:grpSpPr>
        <p:cxnSp>
          <p:nvCxnSpPr>
            <p:cNvPr id="15" name="Přímá spojovací čára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Přímá spojovací čára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Přímá spojovací čára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Nadpis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cs-CZ" smtClean="0"/>
              <a:t>Klepnutím na ikonu přidáte obrázek.</a:t>
            </a:r>
            <a:endParaRPr kumimoji="0" lang="en-US"/>
          </a:p>
        </p:txBody>
      </p:sp>
      <p:sp>
        <p:nvSpPr>
          <p:cNvPr id="4" name="Zástupný symbol pro text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cs-CZ" smtClean="0"/>
              <a:t>Klepnutím lze upravit styly předlohy textu.</a:t>
            </a:r>
          </a:p>
        </p:txBody>
      </p:sp>
      <p:grpSp>
        <p:nvGrpSpPr>
          <p:cNvPr id="14" name="Skupina 13"/>
          <p:cNvGrpSpPr/>
          <p:nvPr/>
        </p:nvGrpSpPr>
        <p:grpSpPr>
          <a:xfrm rot="5400000">
            <a:off x="8666981" y="1371600"/>
            <a:ext cx="132763" cy="128466"/>
            <a:chOff x="6668087" y="1297746"/>
            <a:chExt cx="161840" cy="156602"/>
          </a:xfrm>
        </p:grpSpPr>
        <p:cxnSp>
          <p:nvCxnSpPr>
            <p:cNvPr id="11" name="Přímá spojovací čára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Přímá spojovací čára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Přímá spojovací čára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Skupina 17"/>
          <p:cNvGrpSpPr/>
          <p:nvPr/>
        </p:nvGrpSpPr>
        <p:grpSpPr>
          <a:xfrm rot="5400000">
            <a:off x="8320088" y="1474763"/>
            <a:ext cx="132763" cy="128466"/>
            <a:chOff x="6668087" y="1297746"/>
            <a:chExt cx="161840" cy="156602"/>
          </a:xfrm>
        </p:grpSpPr>
        <p:cxnSp>
          <p:nvCxnSpPr>
            <p:cNvPr id="19" name="Přímá spojovací čára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Přímá spojovací čára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Přímá spojovací čára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Zástupný symbol pro datum 4"/>
          <p:cNvSpPr>
            <a:spLocks noGrp="1"/>
          </p:cNvSpPr>
          <p:nvPr>
            <p:ph type="dt" sz="half" idx="10"/>
          </p:nvPr>
        </p:nvSpPr>
        <p:spPr>
          <a:xfrm>
            <a:off x="6477000" y="55499"/>
            <a:ext cx="2133600" cy="365125"/>
          </a:xfrm>
        </p:spPr>
        <p:txBody>
          <a:bodyPr/>
          <a:lstStyle>
            <a:extLst/>
          </a:lstStyle>
          <a:p>
            <a:fld id="{18A2481B-5154-415F-B752-558547769AA3}" type="datetimeFigureOut">
              <a:rPr lang="cs-CZ" smtClean="0"/>
              <a:pPr/>
              <a:t>27.9.2014</a:t>
            </a:fld>
            <a:endParaRPr lang="cs-CZ"/>
          </a:p>
        </p:txBody>
      </p:sp>
      <p:sp>
        <p:nvSpPr>
          <p:cNvPr id="6" name="Zástupný symbol pro zápatí 5"/>
          <p:cNvSpPr>
            <a:spLocks noGrp="1"/>
          </p:cNvSpPr>
          <p:nvPr>
            <p:ph type="ftr" sz="quarter" idx="11"/>
          </p:nvPr>
        </p:nvSpPr>
        <p:spPr>
          <a:xfrm>
            <a:off x="914400" y="55499"/>
            <a:ext cx="5562600" cy="365125"/>
          </a:xfrm>
        </p:spPr>
        <p:txBody>
          <a:bodyPr/>
          <a:lstStyle>
            <a:extLst/>
          </a:lstStyle>
          <a:p>
            <a:endParaRPr lang="cs-CZ"/>
          </a:p>
        </p:txBody>
      </p:sp>
      <p:sp>
        <p:nvSpPr>
          <p:cNvPr id="7" name="Zástupný symbol pro číslo snímku 6"/>
          <p:cNvSpPr>
            <a:spLocks noGrp="1"/>
          </p:cNvSpPr>
          <p:nvPr>
            <p:ph type="sldNum" sz="quarter" idx="12"/>
          </p:nvPr>
        </p:nvSpPr>
        <p:spPr>
          <a:xfrm>
            <a:off x="8610600" y="55499"/>
            <a:ext cx="457200" cy="365125"/>
          </a:xfrm>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27.9.2014</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981200" cy="5851525"/>
          </a:xfrm>
        </p:spPr>
        <p:txBody>
          <a:bodyPr vert="eaVert" anchor="ct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609600" y="274639"/>
            <a:ext cx="5867400" cy="5851525"/>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27.9.2014</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14" name="Volný tvar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Volný tvar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Volný tvar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Volný tvar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Volný tvar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Volný tvar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Volný tvar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Volný tvar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Volný tvar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Volný tvar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Volný tvar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Volný tvar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Volný tvar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Volný tvar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Volný tvar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Zástupný symbol pro text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27.9.2014</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7" name="Obdélník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cs-CZ" smtClean="0"/>
              <a:t>Klepnutím lze upravit styl předlohy nadpisů.</a:t>
            </a:r>
            <a:endParaRPr kumimoji="0" lang="en-US"/>
          </a:p>
        </p:txBody>
      </p:sp>
      <p:sp>
        <p:nvSpPr>
          <p:cNvPr id="8" name="Obdélník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Obdélník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Obdélník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élník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Obdélník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512064"/>
            <a:ext cx="8229600" cy="914400"/>
          </a:xfrm>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18A2481B-5154-415F-B752-558547769AA3}" type="datetimeFigureOut">
              <a:rPr lang="cs-CZ" smtClean="0"/>
              <a:pPr/>
              <a:t>27.9.2014</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5" name="Obdélník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504824" y="512064"/>
            <a:ext cx="7772400" cy="914400"/>
          </a:xfrm>
        </p:spPr>
        <p:txBody>
          <a:bodyPr anchor="t"/>
          <a:lstStyle>
            <a:lvl1pPr>
              <a:defRPr sz="400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18A2481B-5154-415F-B752-558547769AA3}" type="datetimeFigureOut">
              <a:rPr lang="cs-CZ" smtClean="0"/>
              <a:pPr/>
              <a:t>27.9.2014</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16" name="Obdélník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Obdélník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Obdélník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Obdélník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Obdélník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Obdélník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Obdélník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Obdélník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Obdélník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914400" y="512064"/>
            <a:ext cx="7772400" cy="914400"/>
          </a:xfrm>
        </p:spPr>
        <p:txBody>
          <a:bodyPr/>
          <a:lstStyle>
            <a:lvl1pPr>
              <a:defRPr sz="4000" cap="none" baseline="0"/>
            </a:lvl1pPr>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extLst/>
          </a:lstStyle>
          <a:p>
            <a:fld id="{18A2481B-5154-415F-B752-558547769AA3}" type="datetimeFigureOut">
              <a:rPr lang="cs-CZ" smtClean="0"/>
              <a:pPr/>
              <a:t>27.9.2014</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extLst/>
          </a:lstStyle>
          <a:p>
            <a:fld id="{18A2481B-5154-415F-B752-558547769AA3}" type="datetimeFigureOut">
              <a:rPr lang="cs-CZ" smtClean="0"/>
              <a:pPr/>
              <a:t>27.9.2014</a:t>
            </a:fld>
            <a:endParaRPr lang="cs-CZ"/>
          </a:p>
        </p:txBody>
      </p:sp>
      <p:sp>
        <p:nvSpPr>
          <p:cNvPr id="3" name="Zástupný symbol pro zápatí 2"/>
          <p:cNvSpPr>
            <a:spLocks noGrp="1"/>
          </p:cNvSpPr>
          <p:nvPr>
            <p:ph type="ftr" sz="quarter" idx="11"/>
          </p:nvPr>
        </p:nvSpPr>
        <p:spPr/>
        <p:txBody>
          <a:bodyPr/>
          <a:lstStyle>
            <a:extLst/>
          </a:lstStyle>
          <a:p>
            <a:endParaRPr lang="cs-CZ"/>
          </a:p>
        </p:txBody>
      </p:sp>
      <p:sp>
        <p:nvSpPr>
          <p:cNvPr id="4" name="Zástupný symbol pro číslo snímku 3"/>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273050"/>
            <a:ext cx="8229600" cy="1162050"/>
          </a:xfrm>
        </p:spPr>
        <p:txBody>
          <a:bodyPr anchor="ctr"/>
          <a:lstStyle>
            <a:lvl1pPr algn="l">
              <a:buNone/>
              <a:defRPr sz="3600" b="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18A2481B-5154-415F-B752-558547769AA3}" type="datetimeFigureOut">
              <a:rPr lang="cs-CZ" smtClean="0"/>
              <a:pPr/>
              <a:t>27.9.2014</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8" name="Obdélník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Přímá spojovací čára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Skupina 9"/>
          <p:cNvGrpSpPr/>
          <p:nvPr/>
        </p:nvGrpSpPr>
        <p:grpSpPr>
          <a:xfrm rot="5400000">
            <a:off x="8514581" y="1219200"/>
            <a:ext cx="132763" cy="128466"/>
            <a:chOff x="6668087" y="1297746"/>
            <a:chExt cx="161840" cy="156602"/>
          </a:xfrm>
        </p:grpSpPr>
        <p:cxnSp>
          <p:nvCxnSpPr>
            <p:cNvPr id="15" name="Přímá spojovací čára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Přímá spojovací čára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Přímá spojovací čára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Nadpis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cs-CZ" smtClean="0"/>
              <a:t>Klepnutím na ikonu přidáte obrázek.</a:t>
            </a:r>
            <a:endParaRPr kumimoji="0" lang="en-US"/>
          </a:p>
        </p:txBody>
      </p:sp>
      <p:sp>
        <p:nvSpPr>
          <p:cNvPr id="4" name="Zástupný symbol pro text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cs-CZ" smtClean="0"/>
              <a:t>Klepnutím lze upravit styly předlohy textu.</a:t>
            </a:r>
          </a:p>
        </p:txBody>
      </p:sp>
      <p:grpSp>
        <p:nvGrpSpPr>
          <p:cNvPr id="14" name="Skupina 13"/>
          <p:cNvGrpSpPr/>
          <p:nvPr/>
        </p:nvGrpSpPr>
        <p:grpSpPr>
          <a:xfrm rot="5400000">
            <a:off x="8666981" y="1371600"/>
            <a:ext cx="132763" cy="128466"/>
            <a:chOff x="6668087" y="1297746"/>
            <a:chExt cx="161840" cy="156602"/>
          </a:xfrm>
        </p:grpSpPr>
        <p:cxnSp>
          <p:nvCxnSpPr>
            <p:cNvPr id="11" name="Přímá spojovací čára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Přímá spojovací čára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Přímá spojovací čára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Skupina 17"/>
          <p:cNvGrpSpPr/>
          <p:nvPr/>
        </p:nvGrpSpPr>
        <p:grpSpPr>
          <a:xfrm rot="5400000">
            <a:off x="8320088" y="1474763"/>
            <a:ext cx="132763" cy="128466"/>
            <a:chOff x="6668087" y="1297746"/>
            <a:chExt cx="161840" cy="156602"/>
          </a:xfrm>
        </p:grpSpPr>
        <p:cxnSp>
          <p:nvCxnSpPr>
            <p:cNvPr id="19" name="Přímá spojovací čára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Přímá spojovací čára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Přímá spojovací čára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Zástupný symbol pro datum 4"/>
          <p:cNvSpPr>
            <a:spLocks noGrp="1"/>
          </p:cNvSpPr>
          <p:nvPr>
            <p:ph type="dt" sz="half" idx="10"/>
          </p:nvPr>
        </p:nvSpPr>
        <p:spPr>
          <a:xfrm>
            <a:off x="6477000" y="55499"/>
            <a:ext cx="2133600" cy="365125"/>
          </a:xfrm>
        </p:spPr>
        <p:txBody>
          <a:bodyPr/>
          <a:lstStyle>
            <a:extLst/>
          </a:lstStyle>
          <a:p>
            <a:fld id="{18A2481B-5154-415F-B752-558547769AA3}" type="datetimeFigureOut">
              <a:rPr lang="cs-CZ" smtClean="0"/>
              <a:pPr/>
              <a:t>27.9.2014</a:t>
            </a:fld>
            <a:endParaRPr lang="cs-CZ"/>
          </a:p>
        </p:txBody>
      </p:sp>
      <p:sp>
        <p:nvSpPr>
          <p:cNvPr id="6" name="Zástupný symbol pro zápatí 5"/>
          <p:cNvSpPr>
            <a:spLocks noGrp="1"/>
          </p:cNvSpPr>
          <p:nvPr>
            <p:ph type="ftr" sz="quarter" idx="11"/>
          </p:nvPr>
        </p:nvSpPr>
        <p:spPr>
          <a:xfrm>
            <a:off x="914400" y="55499"/>
            <a:ext cx="5562600" cy="365125"/>
          </a:xfrm>
        </p:spPr>
        <p:txBody>
          <a:bodyPr/>
          <a:lstStyle>
            <a:extLst/>
          </a:lstStyle>
          <a:p>
            <a:endParaRPr lang="cs-CZ"/>
          </a:p>
        </p:txBody>
      </p:sp>
      <p:sp>
        <p:nvSpPr>
          <p:cNvPr id="7" name="Zástupný symbol pro číslo snímku 6"/>
          <p:cNvSpPr>
            <a:spLocks noGrp="1"/>
          </p:cNvSpPr>
          <p:nvPr>
            <p:ph type="sldNum" sz="quarter" idx="12"/>
          </p:nvPr>
        </p:nvSpPr>
        <p:spPr>
          <a:xfrm>
            <a:off x="8610600" y="55499"/>
            <a:ext cx="457200" cy="365125"/>
          </a:xfrm>
        </p:spPr>
        <p:txBody>
          <a:bodyPr/>
          <a:lstStyle>
            <a:extLst/>
          </a:lstStyle>
          <a:p>
            <a:fld id="{20264769-77EF-4CD0-90DE-F7D7F2D423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Obdélník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bdélník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Obdélník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bdélník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élník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Obdélník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Obdélník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Obdélník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Obdélník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Zástupný symbol pro nadpis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8A2481B-5154-415F-B752-558547769AA3}" type="datetimeFigureOut">
              <a:rPr lang="cs-CZ" smtClean="0"/>
              <a:pPr/>
              <a:t>27.9.2014</a:t>
            </a:fld>
            <a:endParaRPr lang="cs-CZ"/>
          </a:p>
        </p:txBody>
      </p:sp>
      <p:sp>
        <p:nvSpPr>
          <p:cNvPr id="3" name="Zástupný symbol pro zápatí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cs-CZ"/>
          </a:p>
        </p:txBody>
      </p:sp>
      <p:sp>
        <p:nvSpPr>
          <p:cNvPr id="23" name="Zástupný symbol pro číslo snímku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0264769-77EF-4CD0-90DE-F7D7F2D423C4}"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Obdélník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bdélník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Obdélník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bdélník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élník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Obdélník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Obdélník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Obdélník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Obdélník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Zástupný symbol pro nadpis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8A2481B-5154-415F-B752-558547769AA3}" type="datetimeFigureOut">
              <a:rPr lang="cs-CZ" smtClean="0"/>
              <a:pPr/>
              <a:t>27.9.2014</a:t>
            </a:fld>
            <a:endParaRPr lang="cs-CZ"/>
          </a:p>
        </p:txBody>
      </p:sp>
      <p:sp>
        <p:nvSpPr>
          <p:cNvPr id="3" name="Zástupný symbol pro zápatí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cs-CZ"/>
          </a:p>
        </p:txBody>
      </p:sp>
      <p:sp>
        <p:nvSpPr>
          <p:cNvPr id="23" name="Zástupný symbol pro číslo snímku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0264769-77EF-4CD0-90DE-F7D7F2D423C4}"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z/url?sa=i&amp;rct=j&amp;q=&amp;esrc=s&amp;frm=1&amp;source=images&amp;cd=&amp;cad=rja&amp;docid=bBonSM_3Px66uM&amp;tbnid=BIq-t_aYNh97uM:&amp;ved=0CAUQjRw&amp;url=http://ziva.avcr.cz/files/ziva/pdf/ucinky-kyseleho-deste-na-lesni-a-vodni-ekosystemy.pdf&amp;ei=pSVmUpLJCobkswaa9YGoCw&amp;psig=AFQjCNFYhEDTx-FKGmsoW_GD5z4Z-OqRAA&amp;ust=1382512292891044" TargetMode="External"/><Relationship Id="rId2" Type="http://schemas.openxmlformats.org/officeDocument/2006/relationships/hyperlink" Target="http://www.google.cz/url?sa=i&amp;rct=j&amp;q=&amp;esrc=s&amp;frm=1&amp;source=images&amp;cd=&amp;cad=rja&amp;docid=bBonSM_3Px66uM&amp;tbnid=BIq-t_aYNh97uM:&amp;ved=0CAUQjRw&amp;url=http://ziva.avcr.cz/files/ziva/pdf/ucinky-kyseleho-deste-na-lesni-a-vodni-ekosystemy.pdf&amp;ei=QyVmUsrzDcTBswbJmIG4CQ&amp;psig=AFQjCNFYhEDTx-FKGmsoW_GD5z4Z-OqRAA&amp;ust=1382512292891044"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google.cz/url?sa=i&amp;rct=j&amp;q=&amp;esrc=s&amp;frm=1&amp;source=images&amp;cd=&amp;cad=rja&amp;docid=sY8x6h5eOzKkCM&amp;tbnid=4Rx55yeGMvKMjM:&amp;ved=0CAUQjRw&amp;url=http://chemie-kvarta.wz.cz/kysely-dest.html&amp;ei=dTJmUpOoEc_KswbHn4GwBw&amp;psig=AFQjCNHB4gvPlSwzUfhHt6lbt_9NlHEA5g&amp;ust=1382515617861578"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cz/url?sa=i&amp;rct=j&amp;q=&amp;esrc=s&amp;frm=1&amp;source=images&amp;cd=&amp;cad=rja&amp;docid=bBonSM_3Px66uM&amp;tbnid=BIq-t_aYNh97uM:&amp;ved=0CAUQjRw&amp;url=http://ziva.avcr.cz/files/ziva/pdf/ucinky-kyseleho-deste-na-lesni-a-vodni-ekosystemy.pdf&amp;ei=pSVmUpLJCobkswaa9YGoCw&amp;psig=AFQjCNFYhEDTx-FKGmsoW_GD5z4Z-OqRAA&amp;ust=1382512292891044" TargetMode="External"/><Relationship Id="rId2" Type="http://schemas.openxmlformats.org/officeDocument/2006/relationships/hyperlink" Target="http://www.google.cz/url?sa=i&amp;rct=j&amp;q=&amp;esrc=s&amp;frm=1&amp;source=images&amp;cd=&amp;cad=rja&amp;docid=bBonSM_3Px66uM&amp;tbnid=BIq-t_aYNh97uM:&amp;ved=0CAUQjRw&amp;url=http://ziva.avcr.cz/files/ziva/pdf/ucinky-kyseleho-deste-na-lesni-a-vodni-ekosystemy.pdf&amp;ei=QyVmUsrzDcTBswbJmIG4CQ&amp;psig=AFQjCNFYhEDTx-FKGmsoW_GD5z4Z-OqRAA&amp;ust=1382512292891044"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www.google.cz/url?sa=i&amp;rct=j&amp;q=&amp;esrc=s&amp;frm=1&amp;source=images&amp;cd=&amp;cad=rja&amp;docid=sY8x6h5eOzKkCM&amp;tbnid=X1ZM1N2kDMjD7M:&amp;ved=0CAUQjRw&amp;url=http://www.drasat.gov.ps/issue23/environment.html&amp;ei=eExmUrndJYSctQawjYG4Cg&amp;psig=AFQjCNHB4gvPlSwzUfhHt6lbt_9NlHEA5g&amp;ust=1382515617861578"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cs.wikipedia.org/wiki/Soubor:Ammonia_tepida.jpg" TargetMode="External"/><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hyperlink" Target="http://cs.wikipedia.org/wiki/Soubor:Benthic_foraminifera.jpg" TargetMode="Externa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3" Type="http://schemas.openxmlformats.org/officeDocument/2006/relationships/hyperlink" Target="http://upload.wikimedia.org/wikipedia/commons/4/40/Tectonic_plate_boundaries.png" TargetMode="Externa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www.google.cz/url?sa=i&amp;rct=j&amp;q=&amp;esrc=s&amp;frm=1&amp;source=images&amp;cd=&amp;cad=rja&amp;docid=vTf0IquyTfCuVM&amp;tbnid=fA0fP-9WdAz5aM:&amp;ved=0CAUQjRw&amp;url=http://cs.wikipedia.org/wiki/Polychlorovan%C3%A9_bifenyly&amp;ei=JZZuUrqJKMfZtQb_soGYBQ&amp;bvm=bv.55123115,d.Yms&amp;psig=AFQjCNHtgpTZpVfosL4wx-WTOm-R0_KDUQ&amp;ust=1383065326294547"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google.cz/url?sa=i&amp;rct=j&amp;q=&amp;esrc=s&amp;frm=1&amp;source=images&amp;cd=&amp;cad=rja&amp;docid=g7Nvd3cqVEzOoM&amp;tbnid=TmEYJFaXBNsFCM:&amp;ved=0CAUQjRw&amp;url=http://tema.novinky.cz/dioxiny&amp;ei=G55uUo7XLcPQtAae9oHYAQ&amp;bvm=bv.55123115,d.Yms&amp;psig=AFQjCNHtgpTZpVfosL4wx-WTOm-R0_KDUQ&amp;ust=138306532629454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google.cz/url?sa=i&amp;rct=j&amp;q=&amp;esrc=s&amp;frm=1&amp;source=images&amp;cd=&amp;cad=rja&amp;docid=T6fRmPNTOLdU2M&amp;tbnid=MSWjSrJFma-4hM:&amp;ved=0CAUQjRw&amp;url=http://just.blog.respekt.ihned.cz/c1-46050090-historie-jedne-otravy&amp;ei=un5uUpi9NoTEtAachoD4Cw&amp;bvm=bv.55123115,d.bGE&amp;psig=AFQjCNFuP9TDwLuYMB-OWJsayeyvo4E-pA&amp;ust=1383059442523784" TargetMode="Externa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4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www.google.cz/url?sa=i&amp;rct=j&amp;q=&amp;esrc=s&amp;frm=1&amp;source=images&amp;cd=&amp;cad=rja&amp;docid=p35k1FHcnVsOLM&amp;tbnid=IRcfmMMc9pcKBM:&amp;ved=0CAUQjRw&amp;url=http://commons.wikimedia.org/wiki/File:Benzo-a-pyrene.svg&amp;ei=N6ZuUqaFG4Pbswb25IDQAg&amp;bvm=bv.55123115,d.Yms&amp;psig=AFQjCNHNVA-3idH8i6V90oh7DfRYWOMH8Q&amp;ust=1383068822508484"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z/url?sa=i&amp;rct=j&amp;q=&amp;esrc=s&amp;frm=1&amp;source=images&amp;cd=&amp;cad=rja&amp;docid=PodUFRL99gyPYM&amp;tbnid=hsiRn-C_EPPmGM:&amp;ved=0CAUQjRw&amp;url=http://byznys.lidovky.cz/firmy-si-priplati-za-emise-az-desetkrat-vic-fkk-/statni-pokladna.aspx?c=A110720_110002_statni-pokladna_nev&amp;ei=rCJmUs2GJcTDtQaCzYCwBQ&amp;bvm=bv.55123115,d.d2k&amp;psig=AFQjCNElPIuqm9PhGHJ3HkpPN4n4IzX2gw&amp;ust=138251107096343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z="6000" dirty="0" err="1" smtClean="0"/>
              <a:t>pOLUTANTY</a:t>
            </a:r>
            <a:endParaRPr lang="cs-CZ" sz="6000" dirty="0"/>
          </a:p>
        </p:txBody>
      </p:sp>
      <p:sp>
        <p:nvSpPr>
          <p:cNvPr id="3" name="Podnadpis 2"/>
          <p:cNvSpPr>
            <a:spLocks noGrp="1"/>
          </p:cNvSpPr>
          <p:nvPr>
            <p:ph type="subTitle" idx="1"/>
          </p:nvPr>
        </p:nvSpPr>
        <p:spPr>
          <a:xfrm>
            <a:off x="914400" y="1844824"/>
            <a:ext cx="7772400" cy="1440160"/>
          </a:xfrm>
        </p:spPr>
        <p:txBody>
          <a:bodyPr>
            <a:noAutofit/>
          </a:bodyPr>
          <a:lstStyle/>
          <a:p>
            <a:pPr algn="ctr"/>
            <a:r>
              <a:rPr lang="cs-CZ" sz="4800" dirty="0" smtClean="0"/>
              <a:t>Environmentální vzdělávání 2014</a:t>
            </a:r>
          </a:p>
          <a:p>
            <a:pPr algn="ctr"/>
            <a:endParaRPr lang="cs-CZ" sz="4800" dirty="0">
              <a:solidFill>
                <a:srgbClr val="00CC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AutoShape 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0" name="AutoShape 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2" name="AutoShape 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6" name="AutoShape 10"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8" name="AutoShape 1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0" name="AutoShape 1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2" name="AutoShape 1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4" name="AutoShape 18"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6" name="AutoShape 20"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8" name="AutoShape 2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0" name="AutoShape 2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2" name="AutoShape 2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4" name="AutoShape 28"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60448" name="Picture 32" descr="http://chemie-kvarta.wz.cz/obrazky/kysely-dest/kysely-dest6.jpg">
            <a:hlinkClick r:id="rId4"/>
          </p:cNvPr>
          <p:cNvPicPr>
            <a:picLocks noChangeAspect="1" noChangeArrowheads="1"/>
          </p:cNvPicPr>
          <p:nvPr/>
        </p:nvPicPr>
        <p:blipFill>
          <a:blip r:embed="rId5" cstate="print"/>
          <a:srcRect/>
          <a:stretch>
            <a:fillRect/>
          </a:stretch>
        </p:blipFill>
        <p:spPr bwMode="auto">
          <a:xfrm>
            <a:off x="0" y="0"/>
            <a:ext cx="9144000" cy="6858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88913"/>
            <a:ext cx="8642350" cy="6553200"/>
          </a:xfrm>
        </p:spPr>
        <p:txBody>
          <a:bodyPr>
            <a:normAutofit fontScale="92500"/>
          </a:bodyPr>
          <a:lstStyle/>
          <a:p>
            <a:pPr algn="ctr">
              <a:buNone/>
              <a:defRPr/>
            </a:pPr>
            <a:endParaRPr lang="cs-CZ" sz="3600" b="1" dirty="0" smtClean="0">
              <a:solidFill>
                <a:srgbClr val="FF0000"/>
              </a:solidFill>
            </a:endParaRPr>
          </a:p>
          <a:p>
            <a:pPr>
              <a:buBlip>
                <a:blip r:embed="rId2"/>
              </a:buBlip>
              <a:defRPr/>
            </a:pPr>
            <a:r>
              <a:rPr lang="cs-CZ" sz="2400" b="1" dirty="0" smtClean="0">
                <a:latin typeface="Arial" pitchFamily="34" charset="0"/>
                <a:cs typeface="Arial" pitchFamily="34" charset="0"/>
              </a:rPr>
              <a:t>Přímý škodlivý účinek kyselých dešťů spočívá v tom, že </a:t>
            </a:r>
            <a:r>
              <a:rPr lang="cs-CZ" sz="2400" b="1" dirty="0" smtClean="0">
                <a:solidFill>
                  <a:srgbClr val="FFFF00"/>
                </a:solidFill>
                <a:latin typeface="Arial" pitchFamily="34" charset="0"/>
                <a:cs typeface="Arial" pitchFamily="34" charset="0"/>
              </a:rPr>
              <a:t>narušují kutikulu listů a jehlic</a:t>
            </a:r>
            <a:r>
              <a:rPr lang="cs-CZ" sz="2400" b="1" dirty="0" smtClean="0">
                <a:latin typeface="Arial" pitchFamily="34" charset="0"/>
                <a:cs typeface="Arial" pitchFamily="34" charset="0"/>
              </a:rPr>
              <a:t>, dochází pak k pronikání jednotlivých složek kyselých dešťů do listu a chemickým reakcím způsobujícím poškození vnitřních struktur listu s následným snížením tvorby a </a:t>
            </a:r>
            <a:r>
              <a:rPr lang="cs-CZ" sz="2400" b="1" dirty="0" smtClean="0">
                <a:solidFill>
                  <a:srgbClr val="FFFF00"/>
                </a:solidFill>
                <a:latin typeface="Arial" pitchFamily="34" charset="0"/>
                <a:cs typeface="Arial" pitchFamily="34" charset="0"/>
              </a:rPr>
              <a:t>rozkladem chlorofylu</a:t>
            </a:r>
            <a:r>
              <a:rPr lang="cs-CZ" sz="2400" b="1" dirty="0" smtClean="0">
                <a:latin typeface="Arial" pitchFamily="34" charset="0"/>
                <a:cs typeface="Arial" pitchFamily="34" charset="0"/>
              </a:rPr>
              <a:t>, což se projevuje </a:t>
            </a:r>
            <a:r>
              <a:rPr lang="cs-CZ" sz="2400" b="1" dirty="0" smtClean="0">
                <a:solidFill>
                  <a:srgbClr val="FFFF00"/>
                </a:solidFill>
                <a:latin typeface="Arial" pitchFamily="34" charset="0"/>
                <a:cs typeface="Arial" pitchFamily="34" charset="0"/>
              </a:rPr>
              <a:t>chlorózou</a:t>
            </a:r>
            <a:r>
              <a:rPr lang="cs-CZ" sz="2400" b="1" dirty="0" smtClean="0">
                <a:latin typeface="Arial" pitchFamily="34" charset="0"/>
                <a:cs typeface="Arial" pitchFamily="34" charset="0"/>
              </a:rPr>
              <a:t>, hnědnutím až opadem listů.</a:t>
            </a:r>
          </a:p>
          <a:p>
            <a:pPr>
              <a:buBlip>
                <a:blip r:embed="rId2"/>
              </a:buBlip>
              <a:defRPr/>
            </a:pPr>
            <a:endParaRPr lang="cs-CZ" sz="2400" b="1" dirty="0" smtClean="0">
              <a:solidFill>
                <a:srgbClr val="FFFF00"/>
              </a:solidFill>
              <a:latin typeface="Arial" pitchFamily="34" charset="0"/>
              <a:cs typeface="Arial" pitchFamily="34" charset="0"/>
            </a:endParaRPr>
          </a:p>
          <a:p>
            <a:pPr>
              <a:buBlip>
                <a:blip r:embed="rId2"/>
              </a:buBlip>
              <a:defRPr/>
            </a:pPr>
            <a:r>
              <a:rPr lang="cs-CZ" sz="2400" b="1" dirty="0" smtClean="0">
                <a:solidFill>
                  <a:srgbClr val="FFFF00"/>
                </a:solidFill>
                <a:latin typeface="Arial" pitchFamily="34" charset="0"/>
                <a:cs typeface="Arial" pitchFamily="34" charset="0"/>
              </a:rPr>
              <a:t>Po létech, kdy byl tesaný kamenný obličej na londýnské  katedrále vystaven živlům, podobá se spíše pouhé posmrtné masce.  Horší než škody napáchané časem jsou korozivní účinky  znečištěného ovzduší. Staré budovy po celém světě od radnice v  americkém </a:t>
            </a:r>
            <a:r>
              <a:rPr lang="cs-CZ" sz="2400" b="1" dirty="0" err="1" smtClean="0">
                <a:solidFill>
                  <a:srgbClr val="FFFF00"/>
                </a:solidFill>
                <a:latin typeface="Arial" pitchFamily="34" charset="0"/>
                <a:cs typeface="Arial" pitchFamily="34" charset="0"/>
              </a:rPr>
              <a:t>Schenectady</a:t>
            </a:r>
            <a:r>
              <a:rPr lang="cs-CZ" sz="2400" b="1" dirty="0" smtClean="0">
                <a:solidFill>
                  <a:srgbClr val="FFFF00"/>
                </a:solidFill>
                <a:latin typeface="Arial" pitchFamily="34" charset="0"/>
                <a:cs typeface="Arial" pitchFamily="34" charset="0"/>
              </a:rPr>
              <a:t> po slavné stavby v Benátkách trpí sžíravou  erozí kyselého deště, který je omývá. Římské památky se podle  zpráv při doteku drolí. Soudí se, že řecký </a:t>
            </a:r>
            <a:r>
              <a:rPr lang="cs-CZ" sz="2400" b="1" dirty="0" err="1" smtClean="0">
                <a:solidFill>
                  <a:srgbClr val="FFFF00"/>
                </a:solidFill>
                <a:latin typeface="Arial" pitchFamily="34" charset="0"/>
                <a:cs typeface="Arial" pitchFamily="34" charset="0"/>
              </a:rPr>
              <a:t>Parthenon</a:t>
            </a:r>
            <a:r>
              <a:rPr lang="cs-CZ" sz="2400" b="1" dirty="0" smtClean="0">
                <a:solidFill>
                  <a:srgbClr val="FFFF00"/>
                </a:solidFill>
                <a:latin typeface="Arial" pitchFamily="34" charset="0"/>
                <a:cs typeface="Arial" pitchFamily="34" charset="0"/>
              </a:rPr>
              <a:t> utrpěl za  uplynulých třicet let větší škody než za předešlé dva tisíce.</a:t>
            </a:r>
            <a:endParaRPr lang="cs-CZ" sz="2400" b="1" dirty="0" smtClean="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AutoShape 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0" name="AutoShape 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2" name="AutoShape 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6" name="AutoShape 10"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8" name="AutoShape 1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0" name="AutoShape 1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2" name="AutoShape 1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4" name="AutoShape 18"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6" name="AutoShape 20"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8" name="AutoShape 2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0" name="AutoShape 2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2" name="AutoShape 2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4" name="AutoShape 28"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65538" name="Picture 2" descr="http://www.drasat.gov.ps/issue23/133.jpg">
            <a:hlinkClick r:id="rId4"/>
          </p:cNvPr>
          <p:cNvPicPr>
            <a:picLocks noChangeAspect="1" noChangeArrowheads="1"/>
          </p:cNvPicPr>
          <p:nvPr/>
        </p:nvPicPr>
        <p:blipFill>
          <a:blip r:embed="rId5" cstate="print"/>
          <a:srcRect/>
          <a:stretch>
            <a:fillRect/>
          </a:stretch>
        </p:blipFill>
        <p:spPr bwMode="auto">
          <a:xfrm>
            <a:off x="0" y="0"/>
            <a:ext cx="9144000" cy="6858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2"/>
            <a:ext cx="8785225" cy="6669087"/>
          </a:xfrm>
        </p:spPr>
        <p:txBody>
          <a:bodyPr>
            <a:normAutofit/>
          </a:bodyPr>
          <a:lstStyle/>
          <a:p>
            <a:pPr>
              <a:buFont typeface="Wingdings" pitchFamily="2" charset="2"/>
              <a:buBlip>
                <a:blip r:embed="rId2"/>
              </a:buBlip>
              <a:defRPr/>
            </a:pPr>
            <a:endParaRPr lang="cs-CZ" sz="2400" b="1" dirty="0" smtClean="0">
              <a:solidFill>
                <a:srgbClr val="FFFF00"/>
              </a:solidFill>
            </a:endParaRPr>
          </a:p>
          <a:p>
            <a:pPr>
              <a:buBlip>
                <a:blip r:embed="rId3"/>
              </a:buBlip>
              <a:defRPr/>
            </a:pPr>
            <a:r>
              <a:rPr lang="cs-CZ" sz="2400" b="1" dirty="0" smtClean="0">
                <a:latin typeface="Arial" pitchFamily="34" charset="0"/>
                <a:cs typeface="Arial" pitchFamily="34" charset="0"/>
              </a:rPr>
              <a:t>Dále dochází k okyselování půdy, narušení její biologické aktivity a chemismu, což vede ke zpomalování růstu kořenů, omezení příjmu živin.</a:t>
            </a:r>
          </a:p>
          <a:p>
            <a:pPr>
              <a:buBlip>
                <a:blip r:embed="rId3"/>
              </a:buBlip>
              <a:defRPr/>
            </a:pPr>
            <a:r>
              <a:rPr lang="cs-CZ" sz="2400" b="1" dirty="0" smtClean="0">
                <a:latin typeface="Arial" pitchFamily="34" charset="0"/>
                <a:cs typeface="Arial" pitchFamily="34" charset="0"/>
              </a:rPr>
              <a:t>V krajním případě dojde k tak masivnímu poškození, že rostlina hyne.</a:t>
            </a:r>
          </a:p>
          <a:p>
            <a:pPr>
              <a:buBlip>
                <a:blip r:embed="rId3"/>
              </a:buBlip>
              <a:defRPr/>
            </a:pPr>
            <a:r>
              <a:rPr lang="cs-CZ" sz="2400" b="1" dirty="0" smtClean="0">
                <a:latin typeface="Arial" pitchFamily="34" charset="0"/>
                <a:cs typeface="Arial" pitchFamily="34" charset="0"/>
              </a:rPr>
              <a:t>Rostliny vystavené tomuto stresu jsou náchylnější k napadení patogeny a škůdci. </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Toxický déšť a sníh </a:t>
            </a:r>
            <a:r>
              <a:rPr lang="cs-CZ" sz="2400" b="1" dirty="0" smtClean="0">
                <a:latin typeface="Arial" pitchFamily="34" charset="0"/>
                <a:cs typeface="Arial" pitchFamily="34" charset="0"/>
              </a:rPr>
              <a:t>obsahují minerální kyseliny a jiné škodlivé látky (např. těžké kovy), které v závislosti na množství a koncentraci mohou poškodit rostlinu. </a:t>
            </a:r>
          </a:p>
          <a:p>
            <a:pPr>
              <a:buFont typeface="Wingdings" pitchFamily="2" charset="2"/>
              <a:buBlip>
                <a:blip r:embed="rId2"/>
              </a:buBlip>
              <a:defRPr/>
            </a:pPr>
            <a:r>
              <a:rPr lang="cs-CZ" sz="2400" b="1" dirty="0" smtClean="0">
                <a:latin typeface="Arial" pitchFamily="34" charset="0"/>
                <a:cs typeface="Arial" pitchFamily="34" charset="0"/>
              </a:rPr>
              <a:t>Příznaky poškození jsou závislé na druhu škodliviny obsaženém ve vodě či sněhu.</a:t>
            </a:r>
          </a:p>
          <a:p>
            <a:pPr>
              <a:buFont typeface="Wingdings" pitchFamily="2" charset="2"/>
              <a:buBlip>
                <a:blip r:embed="rId2"/>
              </a:buBlip>
              <a:defRPr/>
            </a:pPr>
            <a:r>
              <a:rPr lang="cs-CZ" sz="2400" b="1" dirty="0" smtClean="0">
                <a:latin typeface="Arial" pitchFamily="34" charset="0"/>
                <a:cs typeface="Arial" pitchFamily="34" charset="0"/>
              </a:rPr>
              <a:t> Působení toxického sněhu je oproti dešti opožděné vzhledem k jeho výskytu mimo vegetační období.</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0" y="152400"/>
            <a:ext cx="9144000" cy="6705600"/>
          </a:xfrm>
        </p:spPr>
        <p:txBody>
          <a:bodyPr/>
          <a:lstStyle/>
          <a:p>
            <a:pPr algn="ctr">
              <a:buFontTx/>
              <a:buNone/>
            </a:pPr>
            <a:r>
              <a:rPr lang="cs-CZ" sz="3600" b="1" dirty="0" smtClean="0">
                <a:solidFill>
                  <a:srgbClr val="FFFF00"/>
                </a:solidFill>
                <a:latin typeface="Arial" pitchFamily="34" charset="0"/>
                <a:cs typeface="Arial" pitchFamily="34" charset="0"/>
              </a:rPr>
              <a:t>SKLENÍKOVÝ EFEKT</a:t>
            </a:r>
            <a:endParaRPr lang="cs-CZ" sz="3600" b="1" dirty="0">
              <a:solidFill>
                <a:srgbClr val="FFFF00"/>
              </a:solidFill>
              <a:latin typeface="Arial" pitchFamily="34" charset="0"/>
              <a:cs typeface="Arial" pitchFamily="34" charset="0"/>
            </a:endParaRPr>
          </a:p>
          <a:p>
            <a:pPr>
              <a:buSzPct val="90000"/>
              <a:buFontTx/>
              <a:buNone/>
            </a:pPr>
            <a:endParaRPr lang="cs-CZ" sz="2800" b="1" dirty="0">
              <a:solidFill>
                <a:srgbClr val="FF0000"/>
              </a:solidFill>
              <a:latin typeface="Arial" pitchFamily="34" charset="0"/>
              <a:cs typeface="Arial" pitchFamily="34" charset="0"/>
            </a:endParaRPr>
          </a:p>
          <a:p>
            <a:pPr>
              <a:buSzPct val="90000"/>
            </a:pPr>
            <a:r>
              <a:rPr lang="cs-CZ" sz="2800" b="1" dirty="0">
                <a:solidFill>
                  <a:srgbClr val="FF0000"/>
                </a:solidFill>
                <a:latin typeface="Arial" pitchFamily="34" charset="0"/>
                <a:cs typeface="Arial" pitchFamily="34" charset="0"/>
              </a:rPr>
              <a:t>Přirozený, přírodní</a:t>
            </a:r>
            <a:r>
              <a:rPr lang="cs-CZ" sz="2800" b="1" dirty="0">
                <a:latin typeface="Arial" pitchFamily="34" charset="0"/>
                <a:cs typeface="Arial" pitchFamily="34" charset="0"/>
              </a:rPr>
              <a:t> jev </a:t>
            </a:r>
            <a:r>
              <a:rPr lang="cs-CZ" sz="2800" b="1" dirty="0">
                <a:solidFill>
                  <a:srgbClr val="FF0000"/>
                </a:solidFill>
                <a:latin typeface="Arial" pitchFamily="34" charset="0"/>
                <a:cs typeface="Arial" pitchFamily="34" charset="0"/>
              </a:rPr>
              <a:t>nezbytný </a:t>
            </a:r>
            <a:r>
              <a:rPr lang="cs-CZ" sz="2800" b="1" dirty="0">
                <a:latin typeface="Arial" pitchFamily="34" charset="0"/>
                <a:cs typeface="Arial" pitchFamily="34" charset="0"/>
              </a:rPr>
              <a:t>pro udržení teploty optimální </a:t>
            </a:r>
            <a:r>
              <a:rPr lang="cs-CZ" sz="2800" b="1" dirty="0">
                <a:solidFill>
                  <a:srgbClr val="FF0000"/>
                </a:solidFill>
                <a:latin typeface="Arial" pitchFamily="34" charset="0"/>
                <a:cs typeface="Arial" pitchFamily="34" charset="0"/>
              </a:rPr>
              <a:t>pro život</a:t>
            </a:r>
            <a:r>
              <a:rPr lang="cs-CZ" sz="2800" b="1" dirty="0">
                <a:latin typeface="Arial" pitchFamily="34" charset="0"/>
                <a:cs typeface="Arial" pitchFamily="34" charset="0"/>
              </a:rPr>
              <a:t> na </a:t>
            </a:r>
            <a:r>
              <a:rPr lang="cs-CZ" sz="2800" b="1" dirty="0" smtClean="0">
                <a:latin typeface="Arial" pitchFamily="34" charset="0"/>
                <a:cs typeface="Arial" pitchFamily="34" charset="0"/>
              </a:rPr>
              <a:t>Zemi.</a:t>
            </a:r>
            <a:endParaRPr lang="cs-CZ" sz="2800" b="1" dirty="0">
              <a:latin typeface="Arial" pitchFamily="34" charset="0"/>
              <a:cs typeface="Arial" pitchFamily="34" charset="0"/>
            </a:endParaRPr>
          </a:p>
          <a:p>
            <a:pPr>
              <a:buSzPct val="90000"/>
            </a:pPr>
            <a:r>
              <a:rPr lang="cs-CZ" sz="2800" b="1" dirty="0">
                <a:latin typeface="Arial" pitchFamily="34" charset="0"/>
                <a:cs typeface="Arial" pitchFamily="34" charset="0"/>
              </a:rPr>
              <a:t>Existuje a působí díky tzv. skleníkovým plynům (H</a:t>
            </a:r>
            <a:r>
              <a:rPr lang="cs-CZ" sz="2800" b="1" baseline="-25000" dirty="0">
                <a:latin typeface="Arial" pitchFamily="34" charset="0"/>
                <a:cs typeface="Arial" pitchFamily="34" charset="0"/>
              </a:rPr>
              <a:t>2</a:t>
            </a:r>
            <a:r>
              <a:rPr lang="cs-CZ" sz="2800" b="1" dirty="0">
                <a:latin typeface="Arial" pitchFamily="34" charset="0"/>
                <a:cs typeface="Arial" pitchFamily="34" charset="0"/>
              </a:rPr>
              <a:t>O, CO</a:t>
            </a:r>
            <a:r>
              <a:rPr lang="cs-CZ" sz="2800" b="1" baseline="-25000" dirty="0">
                <a:latin typeface="Arial" pitchFamily="34" charset="0"/>
                <a:cs typeface="Arial" pitchFamily="34" charset="0"/>
              </a:rPr>
              <a:t>2</a:t>
            </a:r>
            <a:r>
              <a:rPr lang="cs-CZ" sz="2800" b="1" dirty="0">
                <a:latin typeface="Arial" pitchFamily="34" charset="0"/>
                <a:cs typeface="Arial" pitchFamily="34" charset="0"/>
              </a:rPr>
              <a:t>, CH</a:t>
            </a:r>
            <a:r>
              <a:rPr lang="cs-CZ" sz="2800" b="1" baseline="-25000" dirty="0">
                <a:latin typeface="Arial" pitchFamily="34" charset="0"/>
                <a:cs typeface="Arial" pitchFamily="34" charset="0"/>
              </a:rPr>
              <a:t>4</a:t>
            </a:r>
            <a:r>
              <a:rPr lang="cs-CZ" sz="2800" b="1" dirty="0">
                <a:latin typeface="Arial" pitchFamily="34" charset="0"/>
                <a:cs typeface="Arial" pitchFamily="34" charset="0"/>
              </a:rPr>
              <a:t>, N</a:t>
            </a:r>
            <a:r>
              <a:rPr lang="cs-CZ" sz="2800" b="1" baseline="-25000" dirty="0">
                <a:latin typeface="Arial" pitchFamily="34" charset="0"/>
                <a:cs typeface="Arial" pitchFamily="34" charset="0"/>
              </a:rPr>
              <a:t>2</a:t>
            </a:r>
            <a:r>
              <a:rPr lang="cs-CZ" sz="2800" b="1" dirty="0">
                <a:latin typeface="Arial" pitchFamily="34" charset="0"/>
                <a:cs typeface="Arial" pitchFamily="34" charset="0"/>
              </a:rPr>
              <a:t>O</a:t>
            </a:r>
            <a:r>
              <a:rPr lang="cs-CZ" sz="2800" b="1" dirty="0" smtClean="0">
                <a:latin typeface="Arial" pitchFamily="34" charset="0"/>
                <a:cs typeface="Arial" pitchFamily="34" charset="0"/>
              </a:rPr>
              <a:t>).</a:t>
            </a:r>
            <a:endParaRPr lang="cs-CZ" sz="2800" b="1" dirty="0">
              <a:latin typeface="Arial" pitchFamily="34" charset="0"/>
              <a:cs typeface="Arial" pitchFamily="34" charset="0"/>
            </a:endParaRPr>
          </a:p>
          <a:p>
            <a:pPr>
              <a:buSzPct val="90000"/>
            </a:pPr>
            <a:r>
              <a:rPr lang="cs-CZ" sz="2800" b="1" dirty="0">
                <a:latin typeface="Arial" pitchFamily="34" charset="0"/>
                <a:cs typeface="Arial" pitchFamily="34" charset="0"/>
              </a:rPr>
              <a:t>Tzv. skleníkové plyny mají schopnost </a:t>
            </a:r>
            <a:r>
              <a:rPr lang="cs-CZ" sz="2800" b="1" dirty="0">
                <a:solidFill>
                  <a:srgbClr val="FF0000"/>
                </a:solidFill>
                <a:latin typeface="Arial" pitchFamily="34" charset="0"/>
                <a:cs typeface="Arial" pitchFamily="34" charset="0"/>
              </a:rPr>
              <a:t>absorbovat a zadržet</a:t>
            </a:r>
            <a:r>
              <a:rPr lang="cs-CZ" sz="2800" b="1" dirty="0">
                <a:latin typeface="Arial" pitchFamily="34" charset="0"/>
                <a:cs typeface="Arial" pitchFamily="34" charset="0"/>
              </a:rPr>
              <a:t> tepelné záření ze slunce a bránit tak jeho odrazu zpět do </a:t>
            </a:r>
            <a:r>
              <a:rPr lang="cs-CZ" sz="2800" b="1" dirty="0" smtClean="0">
                <a:latin typeface="Arial" pitchFamily="34" charset="0"/>
                <a:cs typeface="Arial" pitchFamily="34" charset="0"/>
              </a:rPr>
              <a:t>vesmíru. </a:t>
            </a:r>
            <a:endParaRPr lang="cs-CZ" sz="2800" b="1" dirty="0">
              <a:latin typeface="Arial" pitchFamily="34" charset="0"/>
              <a:cs typeface="Arial" pitchFamily="34" charset="0"/>
            </a:endParaRPr>
          </a:p>
          <a:p>
            <a:pPr>
              <a:buSzPct val="90000"/>
            </a:pPr>
            <a:r>
              <a:rPr lang="cs-CZ" sz="2800" b="1" dirty="0">
                <a:latin typeface="Arial" pitchFamily="34" charset="0"/>
                <a:cs typeface="Arial" pitchFamily="34" charset="0"/>
                <a:sym typeface="Wingdings 3" pitchFamily="18" charset="2"/>
              </a:rPr>
              <a:t>Z toho plyne, že na koncentraci skleníkových plynů v atmosféře závisí, </a:t>
            </a:r>
            <a:r>
              <a:rPr lang="cs-CZ" sz="2800" b="1" dirty="0">
                <a:solidFill>
                  <a:srgbClr val="FFFF00"/>
                </a:solidFill>
                <a:latin typeface="Arial" pitchFamily="34" charset="0"/>
                <a:cs typeface="Arial" pitchFamily="34" charset="0"/>
                <a:sym typeface="Wingdings 3" pitchFamily="18" charset="2"/>
              </a:rPr>
              <a:t>nakolik se ohřívá atmosféra</a:t>
            </a:r>
            <a:r>
              <a:rPr lang="cs-CZ" sz="2800" b="1" dirty="0">
                <a:latin typeface="Arial" pitchFamily="34" charset="0"/>
                <a:cs typeface="Arial" pitchFamily="34" charset="0"/>
                <a:sym typeface="Wingdings 3" pitchFamily="18" charset="2"/>
              </a:rPr>
              <a:t> </a:t>
            </a:r>
            <a:r>
              <a:rPr lang="cs-CZ" sz="2800" b="1" dirty="0">
                <a:solidFill>
                  <a:srgbClr val="FF0000"/>
                </a:solidFill>
                <a:latin typeface="Arial" pitchFamily="34" charset="0"/>
                <a:cs typeface="Arial" pitchFamily="34" charset="0"/>
                <a:sym typeface="Wingdings 3" pitchFamily="18" charset="2"/>
              </a:rPr>
              <a:t></a:t>
            </a:r>
            <a:r>
              <a:rPr lang="cs-CZ" sz="2800" b="1" dirty="0">
                <a:latin typeface="Arial" pitchFamily="34" charset="0"/>
                <a:cs typeface="Arial" pitchFamily="34" charset="0"/>
                <a:sym typeface="Wingdings 3" pitchFamily="18" charset="2"/>
              </a:rPr>
              <a:t> </a:t>
            </a:r>
            <a:r>
              <a:rPr lang="cs-CZ" sz="2800" b="1" dirty="0">
                <a:solidFill>
                  <a:srgbClr val="FF0000"/>
                </a:solidFill>
                <a:latin typeface="Arial" pitchFamily="34" charset="0"/>
                <a:cs typeface="Arial" pitchFamily="34" charset="0"/>
                <a:sym typeface="Wingdings 3" pitchFamily="18" charset="2"/>
              </a:rPr>
              <a:t>nakolik se od atmosféry zpětně ohřívá zemský </a:t>
            </a:r>
            <a:r>
              <a:rPr lang="cs-CZ" sz="2800" b="1" dirty="0" smtClean="0">
                <a:solidFill>
                  <a:srgbClr val="FF0000"/>
                </a:solidFill>
                <a:latin typeface="Arial" pitchFamily="34" charset="0"/>
                <a:cs typeface="Arial" pitchFamily="34" charset="0"/>
                <a:sym typeface="Wingdings 3" pitchFamily="18" charset="2"/>
              </a:rPr>
              <a:t>povrch.</a:t>
            </a:r>
            <a:endParaRPr lang="cs-CZ" sz="2800" b="1" dirty="0">
              <a:solidFill>
                <a:srgbClr val="FF0000"/>
              </a:solidFill>
              <a:latin typeface="Arial" pitchFamily="34" charset="0"/>
              <a:cs typeface="Arial" pitchFamily="34" charset="0"/>
              <a:sym typeface="Wingdings 3" pitchFamily="18" charset="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a:xfrm>
            <a:off x="0" y="152400"/>
            <a:ext cx="9144000" cy="6705600"/>
          </a:xfrm>
        </p:spPr>
        <p:txBody>
          <a:bodyPr/>
          <a:lstStyle/>
          <a:p>
            <a:pPr>
              <a:buSzPct val="90000"/>
              <a:buFontTx/>
              <a:buBlip>
                <a:blip r:embed="rId2"/>
              </a:buBlip>
            </a:pPr>
            <a:r>
              <a:rPr lang="cs-CZ" sz="2800" b="1" dirty="0">
                <a:latin typeface="Arial" pitchFamily="34" charset="0"/>
                <a:cs typeface="Arial" pitchFamily="34" charset="0"/>
                <a:sym typeface="Wingdings 3" pitchFamily="18" charset="2"/>
              </a:rPr>
              <a:t>Bez výskytu přirozených skleníkových plynů by průměrná teplota při povrchu Země byla </a:t>
            </a:r>
            <a:r>
              <a:rPr lang="cs-CZ" sz="2800" b="1" dirty="0">
                <a:solidFill>
                  <a:srgbClr val="FFFF00"/>
                </a:solidFill>
                <a:latin typeface="Arial" pitchFamily="34" charset="0"/>
                <a:cs typeface="Arial" pitchFamily="34" charset="0"/>
                <a:sym typeface="Wingdings 3" pitchFamily="18" charset="2"/>
              </a:rPr>
              <a:t>−18 °</a:t>
            </a:r>
            <a:r>
              <a:rPr lang="cs-CZ" sz="2800" b="1" dirty="0" smtClean="0">
                <a:solidFill>
                  <a:srgbClr val="FFFF00"/>
                </a:solidFill>
                <a:latin typeface="Arial" pitchFamily="34" charset="0"/>
                <a:cs typeface="Arial" pitchFamily="34" charset="0"/>
                <a:sym typeface="Wingdings 3" pitchFamily="18" charset="2"/>
              </a:rPr>
              <a:t>C.</a:t>
            </a:r>
            <a:endParaRPr lang="cs-CZ" sz="2800" b="1" dirty="0">
              <a:solidFill>
                <a:srgbClr val="FFFF00"/>
              </a:solidFill>
              <a:latin typeface="Arial" pitchFamily="34" charset="0"/>
              <a:cs typeface="Arial" pitchFamily="34" charset="0"/>
              <a:sym typeface="Wingdings 3" pitchFamily="18" charset="2"/>
            </a:endParaRPr>
          </a:p>
          <a:p>
            <a:pPr>
              <a:buSzPct val="90000"/>
              <a:buFontTx/>
              <a:buNone/>
            </a:pPr>
            <a:endParaRPr lang="cs-CZ" sz="2800" b="1" dirty="0">
              <a:latin typeface="Arial" pitchFamily="34" charset="0"/>
              <a:cs typeface="Arial" pitchFamily="34" charset="0"/>
            </a:endParaRPr>
          </a:p>
          <a:p>
            <a:pPr>
              <a:buSzPct val="90000"/>
              <a:buFontTx/>
              <a:buBlip>
                <a:blip r:embed="rId2"/>
              </a:buBlip>
            </a:pPr>
            <a:r>
              <a:rPr lang="cs-CZ" sz="2800" b="1" dirty="0" smtClean="0">
                <a:latin typeface="Arial" pitchFamily="34" charset="0"/>
                <a:cs typeface="Arial" pitchFamily="34" charset="0"/>
              </a:rPr>
              <a:t>Skleníkový efekt přirozeně reguluje </a:t>
            </a:r>
            <a:r>
              <a:rPr lang="cs-CZ" sz="2800" b="1" dirty="0" smtClean="0">
                <a:solidFill>
                  <a:srgbClr val="FFFF00"/>
                </a:solidFill>
                <a:latin typeface="Arial" pitchFamily="34" charset="0"/>
                <a:cs typeface="Arial" pitchFamily="34" charset="0"/>
              </a:rPr>
              <a:t>hydrosféra</a:t>
            </a:r>
            <a:r>
              <a:rPr lang="cs-CZ" sz="2800" b="1" dirty="0" smtClean="0">
                <a:latin typeface="Arial" pitchFamily="34" charset="0"/>
                <a:cs typeface="Arial" pitchFamily="34" charset="0"/>
              </a:rPr>
              <a:t> </a:t>
            </a:r>
            <a:r>
              <a:rPr lang="cs-CZ" sz="2800" b="1" dirty="0">
                <a:latin typeface="Arial" pitchFamily="34" charset="0"/>
                <a:cs typeface="Arial" pitchFamily="34" charset="0"/>
              </a:rPr>
              <a:t>a </a:t>
            </a:r>
            <a:r>
              <a:rPr lang="cs-CZ" sz="2800" b="1" dirty="0">
                <a:solidFill>
                  <a:srgbClr val="FFFF00"/>
                </a:solidFill>
                <a:latin typeface="Arial" pitchFamily="34" charset="0"/>
                <a:cs typeface="Arial" pitchFamily="34" charset="0"/>
              </a:rPr>
              <a:t>biosféra</a:t>
            </a:r>
            <a:r>
              <a:rPr lang="cs-CZ" sz="2800" b="1" dirty="0">
                <a:latin typeface="Arial" pitchFamily="34" charset="0"/>
                <a:cs typeface="Arial" pitchFamily="34" charset="0"/>
              </a:rPr>
              <a:t> reagující na vyšší teploty rychlejším </a:t>
            </a:r>
            <a:r>
              <a:rPr lang="cs-CZ" sz="2800" b="1" dirty="0">
                <a:solidFill>
                  <a:srgbClr val="FF0000"/>
                </a:solidFill>
                <a:latin typeface="Arial" pitchFamily="34" charset="0"/>
                <a:cs typeface="Arial" pitchFamily="34" charset="0"/>
              </a:rPr>
              <a:t>pohlcováním oxidu uhličitého</a:t>
            </a:r>
            <a:r>
              <a:rPr lang="cs-CZ" sz="2800" b="1" dirty="0">
                <a:latin typeface="Arial" pitchFamily="34" charset="0"/>
                <a:cs typeface="Arial" pitchFamily="34" charset="0"/>
              </a:rPr>
              <a:t> z atmosféry (rychlost účinku se pohybuje v řádu stovek let</a:t>
            </a:r>
            <a:r>
              <a:rPr lang="cs-CZ" sz="2800" b="1" dirty="0" smtClean="0">
                <a:latin typeface="Arial" pitchFamily="34" charset="0"/>
                <a:cs typeface="Arial" pitchFamily="34" charset="0"/>
              </a:rPr>
              <a:t>).</a:t>
            </a:r>
            <a:endParaRPr lang="cs-CZ" sz="2800" b="1" dirty="0">
              <a:latin typeface="Arial" pitchFamily="34" charset="0"/>
              <a:cs typeface="Arial" pitchFamily="34" charset="0"/>
            </a:endParaRPr>
          </a:p>
          <a:p>
            <a:pPr>
              <a:buSzPct val="90000"/>
              <a:buFontTx/>
              <a:buNone/>
            </a:pPr>
            <a:endParaRPr lang="cs-CZ" sz="2800" b="1" dirty="0">
              <a:latin typeface="Arial" pitchFamily="34" charset="0"/>
              <a:cs typeface="Arial" pitchFamily="34" charset="0"/>
            </a:endParaRPr>
          </a:p>
          <a:p>
            <a:pPr>
              <a:buSzPct val="90000"/>
              <a:buFontTx/>
              <a:buBlip>
                <a:blip r:embed="rId2"/>
              </a:buBlip>
            </a:pPr>
            <a:r>
              <a:rPr lang="cs-CZ" sz="2800" b="1" dirty="0">
                <a:latin typeface="Arial" pitchFamily="34" charset="0"/>
                <a:cs typeface="Arial" pitchFamily="34" charset="0"/>
              </a:rPr>
              <a:t>Tyto regulační mechanismy fungují už po mnoho stovek miliónů let </a:t>
            </a:r>
            <a:r>
              <a:rPr lang="cs-CZ" sz="2800" b="1" dirty="0">
                <a:solidFill>
                  <a:srgbClr val="FF0000"/>
                </a:solidFill>
                <a:latin typeface="Arial" pitchFamily="34" charset="0"/>
                <a:cs typeface="Arial" pitchFamily="34" charset="0"/>
                <a:sym typeface="Wingdings 3" pitchFamily="18" charset="2"/>
              </a:rPr>
              <a:t></a:t>
            </a:r>
            <a:r>
              <a:rPr lang="cs-CZ" sz="2800" b="1" dirty="0">
                <a:latin typeface="Arial" pitchFamily="34" charset="0"/>
                <a:cs typeface="Arial" pitchFamily="34" charset="0"/>
              </a:rPr>
              <a:t> jinak by vlivem </a:t>
            </a:r>
            <a:r>
              <a:rPr lang="cs-CZ" sz="2800" b="1" dirty="0">
                <a:solidFill>
                  <a:srgbClr val="FFFF00"/>
                </a:solidFill>
                <a:latin typeface="Arial" pitchFamily="34" charset="0"/>
                <a:cs typeface="Arial" pitchFamily="34" charset="0"/>
              </a:rPr>
              <a:t>zvyšování teploty stárnoucího Slunce</a:t>
            </a:r>
            <a:r>
              <a:rPr lang="cs-CZ" sz="2800" b="1" dirty="0">
                <a:latin typeface="Arial" pitchFamily="34" charset="0"/>
                <a:cs typeface="Arial" pitchFamily="34" charset="0"/>
              </a:rPr>
              <a:t> došlo k podobnému jevu jako na Venuši </a:t>
            </a:r>
            <a:r>
              <a:rPr lang="cs-CZ" sz="2800" b="1" dirty="0">
                <a:solidFill>
                  <a:srgbClr val="FF0000"/>
                </a:solidFill>
                <a:latin typeface="Arial" pitchFamily="34" charset="0"/>
                <a:cs typeface="Arial" pitchFamily="34" charset="0"/>
                <a:sym typeface="Wingdings 3" pitchFamily="18" charset="2"/>
              </a:rPr>
              <a:t></a:t>
            </a:r>
            <a:r>
              <a:rPr lang="cs-CZ" sz="2800" b="1" dirty="0">
                <a:latin typeface="Arial" pitchFamily="34" charset="0"/>
                <a:cs typeface="Arial" pitchFamily="34" charset="0"/>
                <a:sym typeface="Wingdings 3" pitchFamily="18" charset="2"/>
              </a:rPr>
              <a:t> přehřátí planety na teplotu </a:t>
            </a:r>
            <a:r>
              <a:rPr lang="cs-CZ" sz="2800" b="1" dirty="0">
                <a:solidFill>
                  <a:srgbClr val="FF0000"/>
                </a:solidFill>
                <a:latin typeface="Arial" pitchFamily="34" charset="0"/>
                <a:cs typeface="Arial" pitchFamily="34" charset="0"/>
                <a:sym typeface="Wingdings 3" pitchFamily="18" charset="2"/>
              </a:rPr>
              <a:t>neslučitelnou se </a:t>
            </a:r>
            <a:r>
              <a:rPr lang="cs-CZ" sz="2800" b="1" dirty="0" smtClean="0">
                <a:solidFill>
                  <a:srgbClr val="FF0000"/>
                </a:solidFill>
                <a:latin typeface="Arial" pitchFamily="34" charset="0"/>
                <a:cs typeface="Arial" pitchFamily="34" charset="0"/>
                <a:sym typeface="Wingdings 3" pitchFamily="18" charset="2"/>
              </a:rPr>
              <a:t>životem.</a:t>
            </a:r>
            <a:endParaRPr lang="cs-CZ" sz="2800" b="1" dirty="0">
              <a:solidFill>
                <a:srgbClr val="FF0000"/>
              </a:solidFill>
              <a:latin typeface="Arial" pitchFamily="34" charset="0"/>
              <a:cs typeface="Arial" pitchFamily="34" charset="0"/>
              <a:sym typeface="Wingdings 3" pitchFamily="18" charset="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a:xfrm>
            <a:off x="0" y="0"/>
            <a:ext cx="9144000" cy="6705600"/>
          </a:xfrm>
        </p:spPr>
        <p:txBody>
          <a:bodyPr/>
          <a:lstStyle/>
          <a:p>
            <a:pPr>
              <a:buSzPct val="90000"/>
              <a:buFontTx/>
              <a:buBlip>
                <a:blip r:embed="rId2"/>
              </a:buBlip>
            </a:pPr>
            <a:r>
              <a:rPr lang="cs-CZ" sz="2800" b="1" dirty="0">
                <a:latin typeface="Arial" pitchFamily="34" charset="0"/>
                <a:cs typeface="Arial" pitchFamily="34" charset="0"/>
              </a:rPr>
              <a:t>Mikroskopické snímky mořských planktonních živočichů (jejich schránek) </a:t>
            </a:r>
            <a:r>
              <a:rPr lang="cs-CZ" sz="2800" b="1" dirty="0">
                <a:solidFill>
                  <a:srgbClr val="FFFF00"/>
                </a:solidFill>
                <a:latin typeface="Arial" pitchFamily="34" charset="0"/>
                <a:cs typeface="Arial" pitchFamily="34" charset="0"/>
              </a:rPr>
              <a:t>ze kterých vznikl vápenec</a:t>
            </a:r>
            <a:r>
              <a:rPr lang="cs-CZ" sz="2800" b="1" dirty="0">
                <a:latin typeface="Arial" pitchFamily="34" charset="0"/>
                <a:cs typeface="Arial" pitchFamily="34" charset="0"/>
              </a:rPr>
              <a:t> </a:t>
            </a:r>
            <a:r>
              <a:rPr lang="cs-CZ" sz="2800" b="1" dirty="0">
                <a:solidFill>
                  <a:srgbClr val="FF0000"/>
                </a:solidFill>
                <a:latin typeface="Arial" pitchFamily="34" charset="0"/>
                <a:cs typeface="Arial" pitchFamily="34" charset="0"/>
                <a:sym typeface="Wingdings 3" pitchFamily="18" charset="2"/>
              </a:rPr>
              <a:t></a:t>
            </a:r>
            <a:r>
              <a:rPr lang="cs-CZ" sz="2800" b="1" dirty="0">
                <a:latin typeface="Arial" pitchFamily="34" charset="0"/>
                <a:cs typeface="Arial" pitchFamily="34" charset="0"/>
                <a:sym typeface="Wingdings 3" pitchFamily="18" charset="2"/>
              </a:rPr>
              <a:t> toto jsou </a:t>
            </a:r>
            <a:r>
              <a:rPr lang="cs-CZ" sz="2800" b="1" dirty="0">
                <a:solidFill>
                  <a:srgbClr val="FF0000"/>
                </a:solidFill>
                <a:latin typeface="Arial" pitchFamily="34" charset="0"/>
                <a:cs typeface="Arial" pitchFamily="34" charset="0"/>
                <a:sym typeface="Wingdings 3" pitchFamily="18" charset="2"/>
              </a:rPr>
              <a:t>vazači</a:t>
            </a:r>
            <a:r>
              <a:rPr lang="cs-CZ" sz="2800" b="1" dirty="0">
                <a:latin typeface="Arial" pitchFamily="34" charset="0"/>
                <a:cs typeface="Arial" pitchFamily="34" charset="0"/>
                <a:sym typeface="Wingdings 3" pitchFamily="18" charset="2"/>
              </a:rPr>
              <a:t> </a:t>
            </a:r>
            <a:r>
              <a:rPr lang="cs-CZ" sz="2800" b="1" dirty="0" err="1">
                <a:latin typeface="Arial" pitchFamily="34" charset="0"/>
                <a:cs typeface="Arial" pitchFamily="34" charset="0"/>
                <a:sym typeface="Wingdings 3" pitchFamily="18" charset="2"/>
              </a:rPr>
              <a:t>atmosferického</a:t>
            </a:r>
            <a:r>
              <a:rPr lang="cs-CZ" sz="2800" b="1" dirty="0">
                <a:latin typeface="Arial" pitchFamily="34" charset="0"/>
                <a:cs typeface="Arial" pitchFamily="34" charset="0"/>
                <a:sym typeface="Wingdings 3" pitchFamily="18" charset="2"/>
              </a:rPr>
              <a:t> </a:t>
            </a:r>
            <a:r>
              <a:rPr lang="cs-CZ" sz="2800" b="1" dirty="0">
                <a:solidFill>
                  <a:srgbClr val="FF0000"/>
                </a:solidFill>
                <a:latin typeface="Arial" pitchFamily="34" charset="0"/>
                <a:cs typeface="Arial" pitchFamily="34" charset="0"/>
                <a:sym typeface="Wingdings 3" pitchFamily="18" charset="2"/>
              </a:rPr>
              <a:t>CO</a:t>
            </a:r>
            <a:r>
              <a:rPr lang="cs-CZ" sz="2800" b="1" baseline="-25000" dirty="0">
                <a:solidFill>
                  <a:srgbClr val="FF0000"/>
                </a:solidFill>
                <a:latin typeface="Arial" pitchFamily="34" charset="0"/>
                <a:cs typeface="Arial" pitchFamily="34" charset="0"/>
                <a:sym typeface="Wingdings 3" pitchFamily="18" charset="2"/>
              </a:rPr>
              <a:t>2</a:t>
            </a:r>
            <a:r>
              <a:rPr lang="cs-CZ" sz="2800" b="1" dirty="0">
                <a:solidFill>
                  <a:srgbClr val="FF0000"/>
                </a:solidFill>
                <a:latin typeface="Arial" pitchFamily="34" charset="0"/>
                <a:cs typeface="Arial" pitchFamily="34" charset="0"/>
                <a:sym typeface="Wingdings 3" pitchFamily="18" charset="2"/>
              </a:rPr>
              <a:t> </a:t>
            </a:r>
            <a:r>
              <a:rPr lang="cs-CZ" sz="2800" b="1" dirty="0">
                <a:latin typeface="Arial" pitchFamily="34" charset="0"/>
                <a:cs typeface="Arial" pitchFamily="34" charset="0"/>
                <a:sym typeface="Wingdings 3" pitchFamily="18" charset="2"/>
              </a:rPr>
              <a:t>a </a:t>
            </a:r>
            <a:r>
              <a:rPr lang="cs-CZ" sz="2800" b="1" dirty="0">
                <a:solidFill>
                  <a:srgbClr val="FF0000"/>
                </a:solidFill>
                <a:latin typeface="Arial" pitchFamily="34" charset="0"/>
                <a:cs typeface="Arial" pitchFamily="34" charset="0"/>
                <a:sym typeface="Wingdings 3" pitchFamily="18" charset="2"/>
              </a:rPr>
              <a:t>regulátoři skleníkového efektu na </a:t>
            </a:r>
            <a:r>
              <a:rPr lang="cs-CZ" sz="2800" b="1" dirty="0" smtClean="0">
                <a:solidFill>
                  <a:srgbClr val="FF0000"/>
                </a:solidFill>
                <a:latin typeface="Arial" pitchFamily="34" charset="0"/>
                <a:cs typeface="Arial" pitchFamily="34" charset="0"/>
                <a:sym typeface="Wingdings 3" pitchFamily="18" charset="2"/>
              </a:rPr>
              <a:t>Zemi.</a:t>
            </a:r>
            <a:endParaRPr lang="cs-CZ" sz="2800" b="1" dirty="0">
              <a:solidFill>
                <a:srgbClr val="FF0000"/>
              </a:solidFill>
              <a:latin typeface="Arial" pitchFamily="34" charset="0"/>
              <a:cs typeface="Arial" pitchFamily="34" charset="0"/>
              <a:sym typeface="Wingdings 3" pitchFamily="18" charset="2"/>
            </a:endParaRPr>
          </a:p>
        </p:txBody>
      </p:sp>
      <p:pic>
        <p:nvPicPr>
          <p:cNvPr id="62469" name="Picture 5" descr="Dírkonošec Ammonia tepida s panožkami">
            <a:hlinkClick r:id="rId3" tooltip="Dírkonošec Ammonia tepida s panožkami"/>
          </p:cNvPr>
          <p:cNvPicPr>
            <a:picLocks noChangeAspect="1" noChangeArrowheads="1"/>
          </p:cNvPicPr>
          <p:nvPr/>
        </p:nvPicPr>
        <p:blipFill>
          <a:blip r:embed="rId4" cstate="print"/>
          <a:srcRect/>
          <a:stretch>
            <a:fillRect/>
          </a:stretch>
        </p:blipFill>
        <p:spPr bwMode="auto">
          <a:xfrm>
            <a:off x="152400" y="2590800"/>
            <a:ext cx="4114800" cy="4114800"/>
          </a:xfrm>
          <a:prstGeom prst="rect">
            <a:avLst/>
          </a:prstGeom>
          <a:noFill/>
        </p:spPr>
      </p:pic>
      <p:pic>
        <p:nvPicPr>
          <p:cNvPr id="62471" name="Picture 7" descr="180px-Benthic_foraminifera">
            <a:hlinkClick r:id="rId5"/>
          </p:cNvPr>
          <p:cNvPicPr>
            <a:picLocks noChangeAspect="1" noChangeArrowheads="1"/>
          </p:cNvPicPr>
          <p:nvPr/>
        </p:nvPicPr>
        <p:blipFill>
          <a:blip r:embed="rId6" cstate="print"/>
          <a:srcRect/>
          <a:stretch>
            <a:fillRect/>
          </a:stretch>
        </p:blipFill>
        <p:spPr bwMode="auto">
          <a:xfrm>
            <a:off x="4495800" y="2590800"/>
            <a:ext cx="4191000" cy="4114800"/>
          </a:xfrm>
          <a:prstGeom prst="rect">
            <a:avLst/>
          </a:prstGeom>
          <a:noFill/>
        </p:spPr>
      </p:pic>
      <p:sp>
        <p:nvSpPr>
          <p:cNvPr id="62472" name="Text Box 8"/>
          <p:cNvSpPr txBox="1">
            <a:spLocks noChangeArrowheads="1"/>
          </p:cNvSpPr>
          <p:nvPr/>
        </p:nvSpPr>
        <p:spPr bwMode="auto">
          <a:xfrm>
            <a:off x="395536" y="2133600"/>
            <a:ext cx="3947864" cy="457200"/>
          </a:xfrm>
          <a:prstGeom prst="rect">
            <a:avLst/>
          </a:prstGeom>
          <a:noFill/>
          <a:ln w="9525">
            <a:noFill/>
            <a:miter lim="800000"/>
            <a:headEnd/>
            <a:tailEnd/>
          </a:ln>
          <a:effectLst/>
        </p:spPr>
        <p:txBody>
          <a:bodyPr wrap="square">
            <a:spAutoFit/>
          </a:bodyPr>
          <a:lstStyle/>
          <a:p>
            <a:pPr>
              <a:spcBef>
                <a:spcPct val="50000"/>
              </a:spcBef>
            </a:pPr>
            <a:r>
              <a:rPr lang="cs-CZ" sz="2400" b="1" dirty="0" smtClean="0">
                <a:solidFill>
                  <a:srgbClr val="FFFF00"/>
                </a:solidFill>
              </a:rPr>
              <a:t> Živý </a:t>
            </a:r>
            <a:r>
              <a:rPr lang="cs-CZ" sz="2400" b="1" dirty="0" err="1">
                <a:solidFill>
                  <a:srgbClr val="FFFF00"/>
                </a:solidFill>
              </a:rPr>
              <a:t>dírkonošec</a:t>
            </a:r>
            <a:endParaRPr lang="cs-CZ" sz="2400" b="1" dirty="0">
              <a:solidFill>
                <a:srgbClr val="FFFF00"/>
              </a:solidFill>
            </a:endParaRPr>
          </a:p>
        </p:txBody>
      </p:sp>
      <p:sp>
        <p:nvSpPr>
          <p:cNvPr id="62473" name="Text Box 9"/>
          <p:cNvSpPr txBox="1">
            <a:spLocks noChangeArrowheads="1"/>
          </p:cNvSpPr>
          <p:nvPr/>
        </p:nvSpPr>
        <p:spPr bwMode="auto">
          <a:xfrm>
            <a:off x="4724400" y="1828800"/>
            <a:ext cx="4191000" cy="822325"/>
          </a:xfrm>
          <a:prstGeom prst="rect">
            <a:avLst/>
          </a:prstGeom>
          <a:noFill/>
          <a:ln w="9525">
            <a:noFill/>
            <a:miter lim="800000"/>
            <a:headEnd/>
            <a:tailEnd/>
          </a:ln>
          <a:effectLst/>
        </p:spPr>
        <p:txBody>
          <a:bodyPr>
            <a:spAutoFit/>
          </a:bodyPr>
          <a:lstStyle/>
          <a:p>
            <a:pPr>
              <a:spcBef>
                <a:spcPct val="50000"/>
              </a:spcBef>
            </a:pPr>
            <a:r>
              <a:rPr lang="cs-CZ" sz="2400" b="1">
                <a:solidFill>
                  <a:srgbClr val="FFFF00"/>
                </a:solidFill>
              </a:rPr>
              <a:t>Vápencové schránky mrtvých dírkonošců</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idx="1"/>
          </p:nvPr>
        </p:nvSpPr>
        <p:spPr>
          <a:xfrm>
            <a:off x="0" y="0"/>
            <a:ext cx="9144000" cy="6858000"/>
          </a:xfrm>
        </p:spPr>
        <p:txBody>
          <a:bodyPr/>
          <a:lstStyle/>
          <a:p>
            <a:pPr>
              <a:buSzPct val="90000"/>
              <a:buFontTx/>
              <a:buBlip>
                <a:blip r:embed="rId2"/>
              </a:buBlip>
            </a:pPr>
            <a:r>
              <a:rPr lang="cs-CZ" sz="2800" b="1" dirty="0">
                <a:solidFill>
                  <a:srgbClr val="FFFF00"/>
                </a:solidFill>
              </a:rPr>
              <a:t>Největší producenti CO</a:t>
            </a:r>
            <a:r>
              <a:rPr lang="cs-CZ" sz="2800" b="1" baseline="-25000" dirty="0">
                <a:solidFill>
                  <a:srgbClr val="FFFF00"/>
                </a:solidFill>
              </a:rPr>
              <a:t>2 </a:t>
            </a:r>
            <a:r>
              <a:rPr lang="cs-CZ" sz="2800" b="1" dirty="0">
                <a:solidFill>
                  <a:srgbClr val="FFFF00"/>
                </a:solidFill>
              </a:rPr>
              <a:t>(nejvýznamnějšího skleníkového plynu) </a:t>
            </a:r>
            <a:r>
              <a:rPr lang="cs-CZ" sz="2800" b="1" dirty="0">
                <a:solidFill>
                  <a:srgbClr val="FFFF00"/>
                </a:solidFill>
                <a:sym typeface="Wingdings 3" pitchFamily="18" charset="2"/>
              </a:rPr>
              <a:t></a:t>
            </a:r>
            <a:r>
              <a:rPr lang="cs-CZ" sz="2800" b="1" dirty="0">
                <a:solidFill>
                  <a:srgbClr val="FFFF00"/>
                </a:solidFill>
              </a:rPr>
              <a:t> </a:t>
            </a:r>
            <a:r>
              <a:rPr lang="cs-CZ" sz="2800" b="1" dirty="0" smtClean="0">
                <a:solidFill>
                  <a:srgbClr val="FF0000"/>
                </a:solidFill>
              </a:rPr>
              <a:t>vulkány.</a:t>
            </a:r>
            <a:endParaRPr lang="cs-CZ" sz="2800" b="1" dirty="0">
              <a:solidFill>
                <a:srgbClr val="FF0000"/>
              </a:solidFill>
            </a:endParaRPr>
          </a:p>
        </p:txBody>
      </p:sp>
      <p:pic>
        <p:nvPicPr>
          <p:cNvPr id="63493" name="Picture 5" descr="Soubor:Tectonic plate boundaries.png">
            <a:hlinkClick r:id="rId3"/>
          </p:cNvPr>
          <p:cNvPicPr>
            <a:picLocks noChangeAspect="1" noChangeArrowheads="1"/>
          </p:cNvPicPr>
          <p:nvPr/>
        </p:nvPicPr>
        <p:blipFill>
          <a:blip r:embed="rId4" cstate="print"/>
          <a:srcRect/>
          <a:stretch>
            <a:fillRect/>
          </a:stretch>
        </p:blipFill>
        <p:spPr bwMode="auto">
          <a:xfrm>
            <a:off x="0" y="1066800"/>
            <a:ext cx="9144000" cy="57912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body" idx="1"/>
          </p:nvPr>
        </p:nvSpPr>
        <p:spPr>
          <a:xfrm>
            <a:off x="0" y="0"/>
            <a:ext cx="9144000" cy="6553200"/>
          </a:xfrm>
        </p:spPr>
        <p:txBody>
          <a:bodyPr/>
          <a:lstStyle/>
          <a:p>
            <a:pPr>
              <a:buSzPct val="90000"/>
              <a:buFontTx/>
              <a:buBlip>
                <a:blip r:embed="rId2"/>
              </a:buBlip>
            </a:pPr>
            <a:r>
              <a:rPr lang="cs-CZ" sz="2800" b="1" dirty="0">
                <a:sym typeface="Wingdings 3" pitchFamily="18" charset="2"/>
              </a:rPr>
              <a:t>Tzv. </a:t>
            </a:r>
            <a:r>
              <a:rPr lang="cs-CZ" sz="2800" b="1" dirty="0">
                <a:solidFill>
                  <a:srgbClr val="FF0000"/>
                </a:solidFill>
                <a:sym typeface="Wingdings 3" pitchFamily="18" charset="2"/>
              </a:rPr>
              <a:t>antropogenní skleníkový efekt</a:t>
            </a:r>
            <a:r>
              <a:rPr lang="cs-CZ" sz="2800" b="1" dirty="0">
                <a:sym typeface="Wingdings 3" pitchFamily="18" charset="2"/>
              </a:rPr>
              <a:t> = </a:t>
            </a:r>
            <a:r>
              <a:rPr lang="cs-CZ" sz="2800" b="1" dirty="0">
                <a:solidFill>
                  <a:srgbClr val="FFFF00"/>
                </a:solidFill>
                <a:sym typeface="Wingdings 3" pitchFamily="18" charset="2"/>
              </a:rPr>
              <a:t>příspěvek skleníkových plynů produkovaných do atmosféry lidskou </a:t>
            </a:r>
            <a:r>
              <a:rPr lang="cs-CZ" sz="2800" b="1" dirty="0" smtClean="0">
                <a:solidFill>
                  <a:srgbClr val="FFFF00"/>
                </a:solidFill>
                <a:sym typeface="Wingdings 3" pitchFamily="18" charset="2"/>
              </a:rPr>
              <a:t>činností.</a:t>
            </a:r>
            <a:endParaRPr lang="cs-CZ" sz="2800" b="1" dirty="0">
              <a:solidFill>
                <a:srgbClr val="FFFF00"/>
              </a:solidFill>
              <a:sym typeface="Wingdings 3" pitchFamily="18" charset="2"/>
            </a:endParaRPr>
          </a:p>
        </p:txBody>
      </p:sp>
      <p:pic>
        <p:nvPicPr>
          <p:cNvPr id="64521" name="Picture 9" descr="obr14"/>
          <p:cNvPicPr>
            <a:picLocks noChangeAspect="1" noChangeArrowheads="1"/>
          </p:cNvPicPr>
          <p:nvPr/>
        </p:nvPicPr>
        <p:blipFill>
          <a:blip r:embed="rId3" cstate="print"/>
          <a:srcRect/>
          <a:stretch>
            <a:fillRect/>
          </a:stretch>
        </p:blipFill>
        <p:spPr bwMode="auto">
          <a:xfrm>
            <a:off x="1219200" y="1600200"/>
            <a:ext cx="6934200" cy="52578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260350"/>
            <a:ext cx="8856662" cy="6337300"/>
          </a:xfrm>
        </p:spPr>
        <p:txBody>
          <a:bodyPr>
            <a:normAutofit/>
          </a:bodyPr>
          <a:lstStyle/>
          <a:p>
            <a:pPr algn="ctr">
              <a:buFont typeface="Wingdings" pitchFamily="2" charset="2"/>
              <a:buNone/>
              <a:defRPr/>
            </a:pPr>
            <a:r>
              <a:rPr lang="cs-CZ" sz="3200" b="1" dirty="0" smtClean="0">
                <a:solidFill>
                  <a:srgbClr val="FFFF00"/>
                </a:solidFill>
                <a:latin typeface="Arial" pitchFamily="34" charset="0"/>
                <a:cs typeface="Arial" pitchFamily="34" charset="0"/>
              </a:rPr>
              <a:t>POLUTANTY V HYDROSFÉŘE</a:t>
            </a:r>
          </a:p>
          <a:p>
            <a:pPr>
              <a:buFont typeface="Wingdings" pitchFamily="2" charset="2"/>
              <a:buBlip>
                <a:blip r:embed="rId2"/>
              </a:buBlip>
              <a:defRPr/>
            </a:pPr>
            <a:r>
              <a:rPr lang="cs-CZ" sz="2400" b="1" dirty="0" smtClean="0">
                <a:latin typeface="Arial" pitchFamily="34" charset="0"/>
                <a:cs typeface="Arial" pitchFamily="34" charset="0"/>
              </a:rPr>
              <a:t>Jako znečištění označujeme obecně každou změnu </a:t>
            </a:r>
            <a:r>
              <a:rPr lang="cs-CZ" sz="2400" b="1" dirty="0" smtClean="0">
                <a:solidFill>
                  <a:schemeClr val="accent2">
                    <a:lumMod val="60000"/>
                    <a:lumOff val="40000"/>
                  </a:schemeClr>
                </a:solidFill>
                <a:latin typeface="Arial" pitchFamily="34" charset="0"/>
                <a:cs typeface="Arial" pitchFamily="34" charset="0"/>
              </a:rPr>
              <a:t>přirozených fyzikálních a chemických vlastností vody</a:t>
            </a:r>
            <a:r>
              <a:rPr lang="cs-CZ" sz="2400" b="1" dirty="0" smtClean="0">
                <a:latin typeface="Arial" pitchFamily="34" charset="0"/>
                <a:cs typeface="Arial" pitchFamily="34" charset="0"/>
              </a:rPr>
              <a:t>, </a:t>
            </a:r>
            <a:r>
              <a:rPr lang="cs-CZ" sz="2400" b="1" dirty="0" smtClean="0">
                <a:solidFill>
                  <a:schemeClr val="accent2">
                    <a:lumMod val="75000"/>
                  </a:schemeClr>
                </a:solidFill>
                <a:latin typeface="Arial" pitchFamily="34" charset="0"/>
                <a:cs typeface="Arial" pitchFamily="34" charset="0"/>
              </a:rPr>
              <a:t>která snižuje její kvalitu se zřetelem k použitelnosti.</a:t>
            </a:r>
          </a:p>
          <a:p>
            <a:pPr>
              <a:buNone/>
              <a:defRPr/>
            </a:pPr>
            <a:endParaRPr lang="cs-CZ" sz="2400" b="1" dirty="0" smtClean="0">
              <a:solidFill>
                <a:schemeClr val="accent2">
                  <a:lumMod val="75000"/>
                </a:schemeClr>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Jako znečištěnou označujeme </a:t>
            </a:r>
            <a:r>
              <a:rPr lang="cs-CZ" sz="2400" b="1" dirty="0" smtClean="0">
                <a:solidFill>
                  <a:srgbClr val="FF0000"/>
                </a:solidFill>
                <a:latin typeface="Arial" pitchFamily="34" charset="0"/>
                <a:cs typeface="Arial" pitchFamily="34" charset="0"/>
              </a:rPr>
              <a:t>vodu, která není pitná.</a:t>
            </a:r>
          </a:p>
          <a:p>
            <a:pPr>
              <a:buNone/>
              <a:defRPr/>
            </a:pPr>
            <a:endParaRPr lang="cs-CZ" sz="2400" b="1" dirty="0" smtClean="0">
              <a:solidFill>
                <a:srgbClr val="FF00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Obecně můžeme ve vodách rozlišit znečištění dvojího typu:</a:t>
            </a: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a) </a:t>
            </a:r>
            <a:r>
              <a:rPr lang="cs-CZ" sz="2400" b="1" dirty="0" err="1" smtClean="0">
                <a:solidFill>
                  <a:srgbClr val="FFFF00"/>
                </a:solidFill>
                <a:latin typeface="Arial" pitchFamily="34" charset="0"/>
                <a:cs typeface="Arial" pitchFamily="34" charset="0"/>
              </a:rPr>
              <a:t>allochtonní</a:t>
            </a:r>
            <a:r>
              <a:rPr lang="cs-CZ" sz="2400" b="1" dirty="0" smtClean="0">
                <a:solidFill>
                  <a:srgbClr val="FFFF00"/>
                </a:solidFill>
                <a:latin typeface="Arial" pitchFamily="34" charset="0"/>
                <a:cs typeface="Arial" pitchFamily="34" charset="0"/>
              </a:rPr>
              <a:t> (nepůvodní, cizí) </a:t>
            </a:r>
            <a:r>
              <a:rPr lang="cs-CZ" sz="2400" b="1" dirty="0" smtClean="0">
                <a:latin typeface="Arial" pitchFamily="34" charset="0"/>
                <a:cs typeface="Arial" pitchFamily="34" charset="0"/>
              </a:rPr>
              <a:t>- takové znečištění, které se do povrchových i podzemních vod dostává </a:t>
            </a:r>
            <a:r>
              <a:rPr lang="cs-CZ" sz="2400" b="1" dirty="0" smtClean="0">
                <a:solidFill>
                  <a:srgbClr val="00B0F0"/>
                </a:solidFill>
                <a:latin typeface="Arial" pitchFamily="34" charset="0"/>
                <a:cs typeface="Arial" pitchFamily="34" charset="0"/>
              </a:rPr>
              <a:t>zvenčí, z okolních systémů, obklopujících zmíněné vody, např. antropogenní znečištění.</a:t>
            </a:r>
          </a:p>
          <a:p>
            <a:pPr>
              <a:defRPr/>
            </a:pPr>
            <a:endParaRPr lang="cs-CZ" sz="2400" b="1" dirty="0" smtClean="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850" y="260351"/>
            <a:ext cx="8569325" cy="6597650"/>
          </a:xfrm>
        </p:spPr>
        <p:txBody>
          <a:bodyPr/>
          <a:lstStyle/>
          <a:p>
            <a:pPr>
              <a:buFont typeface="Wingdings" pitchFamily="2" charset="2"/>
              <a:buNone/>
              <a:defRPr/>
            </a:pPr>
            <a:r>
              <a:rPr lang="cs-CZ" b="1" dirty="0" smtClean="0">
                <a:solidFill>
                  <a:srgbClr val="00FF00"/>
                </a:solidFill>
                <a:latin typeface="Arial" pitchFamily="34" charset="0"/>
                <a:cs typeface="Arial" pitchFamily="34" charset="0"/>
              </a:rPr>
              <a:t>Polutanty</a:t>
            </a:r>
          </a:p>
          <a:p>
            <a:pPr>
              <a:buFont typeface="Wingdings" pitchFamily="2" charset="2"/>
              <a:buBlip>
                <a:blip r:embed="rId2"/>
              </a:buBlip>
              <a:defRPr/>
            </a:pPr>
            <a:r>
              <a:rPr lang="cs-CZ" sz="2400" b="1" dirty="0" smtClean="0">
                <a:latin typeface="Arial" pitchFamily="34" charset="0"/>
                <a:cs typeface="Arial" pitchFamily="34" charset="0"/>
              </a:rPr>
              <a:t>Polutant je plynná, tekutá či pevná </a:t>
            </a:r>
            <a:r>
              <a:rPr lang="cs-CZ" sz="2400" b="1" dirty="0" smtClean="0">
                <a:solidFill>
                  <a:srgbClr val="FFFF00"/>
                </a:solidFill>
                <a:latin typeface="Arial" pitchFamily="34" charset="0"/>
                <a:cs typeface="Arial" pitchFamily="34" charset="0"/>
              </a:rPr>
              <a:t>chemická</a:t>
            </a:r>
            <a:r>
              <a:rPr lang="cs-CZ" sz="2400" b="1" dirty="0" smtClean="0">
                <a:latin typeface="Arial" pitchFamily="34" charset="0"/>
                <a:cs typeface="Arial" pitchFamily="34" charset="0"/>
              </a:rPr>
              <a:t> </a:t>
            </a:r>
            <a:r>
              <a:rPr lang="cs-CZ" sz="2400" b="1" dirty="0" smtClean="0">
                <a:solidFill>
                  <a:srgbClr val="FFFF00"/>
                </a:solidFill>
                <a:latin typeface="Arial" pitchFamily="34" charset="0"/>
                <a:cs typeface="Arial" pitchFamily="34" charset="0"/>
              </a:rPr>
              <a:t>látka</a:t>
            </a:r>
            <a:r>
              <a:rPr lang="cs-CZ" sz="2400" b="1" dirty="0" smtClean="0">
                <a:latin typeface="Arial" pitchFamily="34" charset="0"/>
                <a:cs typeface="Arial" pitchFamily="34" charset="0"/>
              </a:rPr>
              <a:t>, která má v určitých koncentracích a délce působení </a:t>
            </a:r>
            <a:r>
              <a:rPr lang="cs-CZ" sz="2400" b="1" dirty="0" smtClean="0">
                <a:solidFill>
                  <a:srgbClr val="FFFF00"/>
                </a:solidFill>
                <a:latin typeface="Arial" pitchFamily="34" charset="0"/>
                <a:cs typeface="Arial" pitchFamily="34" charset="0"/>
              </a:rPr>
              <a:t>škodlivý vliv </a:t>
            </a:r>
            <a:r>
              <a:rPr lang="cs-CZ" sz="2400" b="1" dirty="0" smtClean="0">
                <a:latin typeface="Arial" pitchFamily="34" charset="0"/>
                <a:cs typeface="Arial" pitchFamily="34" charset="0"/>
              </a:rPr>
              <a:t>na živé organismy.</a:t>
            </a:r>
          </a:p>
          <a:p>
            <a:pPr>
              <a:buFont typeface="Wingdings" pitchFamily="2" charset="2"/>
              <a:buBlip>
                <a:blip r:embed="rId2"/>
              </a:buBlip>
              <a:defRPr/>
            </a:pPr>
            <a:r>
              <a:rPr lang="cs-CZ" sz="2400" b="1" dirty="0" smtClean="0">
                <a:latin typeface="Arial" pitchFamily="34" charset="0"/>
                <a:cs typeface="Arial" pitchFamily="34" charset="0"/>
              </a:rPr>
              <a:t>Polutanty mohou být antropogenního nebo přírodního původu a znečišťují všechny složky životního prostředí.</a:t>
            </a:r>
          </a:p>
          <a:p>
            <a:pPr>
              <a:buFont typeface="Wingdings" pitchFamily="2" charset="2"/>
              <a:buBlip>
                <a:blip r:embed="rId2"/>
              </a:buBlip>
              <a:defRPr/>
            </a:pPr>
            <a:r>
              <a:rPr lang="cs-CZ" sz="2400" b="1" dirty="0" smtClean="0">
                <a:latin typeface="Arial" pitchFamily="34" charset="0"/>
                <a:cs typeface="Arial" pitchFamily="34" charset="0"/>
              </a:rPr>
              <a:t>jakákoliv lidská aktivita je potenciálním zdrojem znečištění životního prostředí.</a:t>
            </a:r>
            <a:endParaRPr lang="cs-CZ" sz="2400" b="1" dirty="0" smtClean="0">
              <a:solidFill>
                <a:srgbClr val="00FF00"/>
              </a:solidFill>
              <a:latin typeface="Arial" pitchFamily="34" charset="0"/>
              <a:cs typeface="Arial" pitchFamily="34" charset="0"/>
            </a:endParaRPr>
          </a:p>
          <a:p>
            <a:pPr>
              <a:buFont typeface="Wingdings" pitchFamily="2" charset="2"/>
              <a:buNone/>
              <a:defRPr/>
            </a:pPr>
            <a:r>
              <a:rPr lang="cs-CZ" sz="2400" b="1" dirty="0" smtClean="0">
                <a:solidFill>
                  <a:srgbClr val="FFFF00"/>
                </a:solidFill>
                <a:latin typeface="Arial" pitchFamily="34" charset="0"/>
                <a:cs typeface="Arial" pitchFamily="34" charset="0"/>
              </a:rPr>
              <a:t>Rozdělení polutantů z hlediska vzniku: </a:t>
            </a:r>
          </a:p>
          <a:p>
            <a:pPr>
              <a:buFont typeface="Wingdings" pitchFamily="2" charset="2"/>
              <a:buBlip>
                <a:blip r:embed="rId2"/>
              </a:buBlip>
              <a:defRPr/>
            </a:pPr>
            <a:r>
              <a:rPr lang="cs-CZ" sz="2400" b="1" dirty="0" smtClean="0">
                <a:solidFill>
                  <a:srgbClr val="FF0066"/>
                </a:solidFill>
                <a:latin typeface="Arial" pitchFamily="34" charset="0"/>
                <a:cs typeface="Arial" pitchFamily="34" charset="0"/>
              </a:rPr>
              <a:t>Primární polutanty – </a:t>
            </a:r>
            <a:r>
              <a:rPr lang="cs-CZ" sz="2400" b="1" dirty="0" err="1" smtClean="0">
                <a:latin typeface="Arial" pitchFamily="34" charset="0"/>
                <a:cs typeface="Arial" pitchFamily="34" charset="0"/>
              </a:rPr>
              <a:t>polutanty</a:t>
            </a:r>
            <a:r>
              <a:rPr lang="cs-CZ" sz="2400" b="1" dirty="0" smtClean="0">
                <a:latin typeface="Arial" pitchFamily="34" charset="0"/>
                <a:cs typeface="Arial" pitchFamily="34" charset="0"/>
              </a:rPr>
              <a:t> vypouštěné (z různých zdrojů) přímo do životního prostředí.</a:t>
            </a:r>
          </a:p>
          <a:p>
            <a:pPr>
              <a:buFont typeface="Wingdings" pitchFamily="2" charset="2"/>
              <a:buBlip>
                <a:blip r:embed="rId2"/>
              </a:buBlip>
              <a:defRPr/>
            </a:pPr>
            <a:r>
              <a:rPr lang="cs-CZ" sz="2400" b="1" dirty="0" smtClean="0">
                <a:solidFill>
                  <a:srgbClr val="FF0066"/>
                </a:solidFill>
                <a:latin typeface="Arial" pitchFamily="34" charset="0"/>
                <a:cs typeface="Arial" pitchFamily="34" charset="0"/>
              </a:rPr>
              <a:t>Sekundární polutanty – </a:t>
            </a:r>
            <a:r>
              <a:rPr lang="cs-CZ" sz="2400" b="1" dirty="0" smtClean="0">
                <a:latin typeface="Arial" pitchFamily="34" charset="0"/>
                <a:cs typeface="Arial" pitchFamily="34" charset="0"/>
              </a:rPr>
              <a:t>vznikají v životním prostředí účinkem fyzikálních dějů nebo chemickými reakcemi z primárních polutantů. </a:t>
            </a:r>
            <a:endParaRPr lang="cs-CZ" sz="2400" b="1" dirty="0">
              <a:solidFill>
                <a:srgbClr val="FFFF00"/>
              </a:solidFill>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785225" cy="5870575"/>
          </a:xfrm>
        </p:spPr>
        <p:txBody>
          <a:bodyPr>
            <a:normAutofit lnSpcReduction="10000"/>
          </a:bodyPr>
          <a:lstStyle/>
          <a:p>
            <a:pPr>
              <a:buFont typeface="Wingdings" pitchFamily="2" charset="2"/>
              <a:buNone/>
              <a:defRPr/>
            </a:pPr>
            <a:endParaRPr lang="cs-CZ" sz="2400" b="1" dirty="0" smtClean="0"/>
          </a:p>
          <a:p>
            <a:pPr>
              <a:buFont typeface="Wingdings" pitchFamily="2" charset="2"/>
              <a:buBlip>
                <a:blip r:embed="rId2"/>
              </a:buBlip>
              <a:defRPr/>
            </a:pPr>
            <a:r>
              <a:rPr lang="cs-CZ" sz="2400" b="1" dirty="0" smtClean="0">
                <a:solidFill>
                  <a:srgbClr val="00FFFF"/>
                </a:solidFill>
                <a:latin typeface="Arial" pitchFamily="34" charset="0"/>
                <a:cs typeface="Arial" pitchFamily="34" charset="0"/>
              </a:rPr>
              <a:t>Podle charakteru přísunu</a:t>
            </a:r>
            <a:r>
              <a:rPr lang="cs-CZ" sz="2400" b="1" dirty="0" smtClean="0">
                <a:latin typeface="Arial" pitchFamily="34" charset="0"/>
                <a:cs typeface="Arial" pitchFamily="34" charset="0"/>
              </a:rPr>
              <a:t>, kterým se antropogenní znečištění dostává do vod se ve vodohospodářské praxi dělí znečištění na:</a:t>
            </a:r>
            <a:r>
              <a:rPr lang="cs-CZ" sz="2400" dirty="0" smtClean="0">
                <a:latin typeface="Arial" pitchFamily="34" charset="0"/>
                <a:cs typeface="Arial" pitchFamily="34" charset="0"/>
              </a:rPr>
              <a:t> </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bodové</a:t>
            </a:r>
            <a:r>
              <a:rPr lang="cs-CZ" sz="2400" b="1" dirty="0" smtClean="0">
                <a:latin typeface="Arial" pitchFamily="34" charset="0"/>
                <a:cs typeface="Arial" pitchFamily="34" charset="0"/>
              </a:rPr>
              <a:t> - odpadní vody ze závodů nebo větších sídlištních celků </a:t>
            </a:r>
            <a:r>
              <a:rPr lang="cs-CZ" sz="2400" b="1" dirty="0" smtClean="0">
                <a:solidFill>
                  <a:srgbClr val="00FFFF"/>
                </a:solidFill>
                <a:latin typeface="Arial" pitchFamily="34" charset="0"/>
                <a:cs typeface="Arial" pitchFamily="34" charset="0"/>
              </a:rPr>
              <a:t>jsou soustředěny do jedné kanalizace, </a:t>
            </a:r>
            <a:r>
              <a:rPr lang="cs-CZ" sz="2400" b="1" dirty="0" smtClean="0">
                <a:latin typeface="Arial" pitchFamily="34" charset="0"/>
                <a:cs typeface="Arial" pitchFamily="34" charset="0"/>
              </a:rPr>
              <a:t>která pak vyúsťuje do recipientu.</a:t>
            </a:r>
          </a:p>
          <a:p>
            <a:pPr>
              <a:buFont typeface="Wingdings" pitchFamily="2" charset="2"/>
              <a:buBlip>
                <a:blip r:embed="rId3"/>
              </a:buBlip>
              <a:defRPr/>
            </a:pPr>
            <a:endParaRPr lang="cs-CZ" sz="2400" b="1" dirty="0" smtClean="0">
              <a:latin typeface="Arial" pitchFamily="34" charset="0"/>
              <a:cs typeface="Arial" pitchFamily="34" charset="0"/>
            </a:endParaRP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rozptýlené</a:t>
            </a:r>
            <a:r>
              <a:rPr lang="cs-CZ" sz="2400" b="1" dirty="0" smtClean="0">
                <a:latin typeface="Arial" pitchFamily="34" charset="0"/>
                <a:cs typeface="Arial" pitchFamily="34" charset="0"/>
              </a:rPr>
              <a:t> - odpadní vody z domů či menších celků ústí jednotlivě </a:t>
            </a:r>
            <a:r>
              <a:rPr lang="cs-CZ" sz="2400" b="1" dirty="0" smtClean="0">
                <a:solidFill>
                  <a:srgbClr val="00FFFF"/>
                </a:solidFill>
                <a:latin typeface="Arial" pitchFamily="34" charset="0"/>
                <a:cs typeface="Arial" pitchFamily="34" charset="0"/>
              </a:rPr>
              <a:t>na delším úseku toku.</a:t>
            </a:r>
          </a:p>
          <a:p>
            <a:pPr>
              <a:buFont typeface="Wingdings" pitchFamily="2" charset="2"/>
              <a:buNone/>
              <a:defRPr/>
            </a:pPr>
            <a:r>
              <a:rPr lang="cs-CZ" sz="2400" b="1" dirty="0" smtClean="0">
                <a:latin typeface="Arial" pitchFamily="34" charset="0"/>
                <a:cs typeface="Arial" pitchFamily="34" charset="0"/>
              </a:rPr>
              <a:t>     </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plošné</a:t>
            </a:r>
            <a:r>
              <a:rPr lang="cs-CZ" sz="2400" b="1" dirty="0" smtClean="0">
                <a:latin typeface="Arial" pitchFamily="34" charset="0"/>
                <a:cs typeface="Arial" pitchFamily="34" charset="0"/>
              </a:rPr>
              <a:t> - např. </a:t>
            </a:r>
            <a:r>
              <a:rPr lang="cs-CZ" sz="2400" b="1" dirty="0" err="1" smtClean="0">
                <a:latin typeface="Arial" pitchFamily="34" charset="0"/>
                <a:cs typeface="Arial" pitchFamily="34" charset="0"/>
              </a:rPr>
              <a:t>splachy</a:t>
            </a:r>
            <a:r>
              <a:rPr lang="cs-CZ" sz="2400" b="1" dirty="0" smtClean="0">
                <a:latin typeface="Arial" pitchFamily="34" charset="0"/>
                <a:cs typeface="Arial" pitchFamily="34" charset="0"/>
              </a:rPr>
              <a:t> z hnojených polí.</a:t>
            </a:r>
          </a:p>
          <a:p>
            <a:pPr>
              <a:buFont typeface="Wingdings" pitchFamily="2" charset="2"/>
              <a:buNone/>
              <a:defRPr/>
            </a:pPr>
            <a:endParaRPr lang="cs-CZ" sz="2400" b="1" dirty="0" smtClean="0">
              <a:latin typeface="Arial" pitchFamily="34" charset="0"/>
              <a:cs typeface="Arial" pitchFamily="34" charset="0"/>
            </a:endParaRPr>
          </a:p>
          <a:p>
            <a:pPr>
              <a:buNone/>
              <a:defRPr/>
            </a:pPr>
            <a:r>
              <a:rPr lang="cs-CZ" sz="2400" b="1" dirty="0" smtClean="0">
                <a:solidFill>
                  <a:srgbClr val="FFFF00"/>
                </a:solidFill>
                <a:latin typeface="Arial" pitchFamily="34" charset="0"/>
                <a:cs typeface="Arial" pitchFamily="34" charset="0"/>
              </a:rPr>
              <a:t>b) autochtonní </a:t>
            </a:r>
            <a:r>
              <a:rPr lang="cs-CZ" sz="2400" b="1" dirty="0" smtClean="0">
                <a:latin typeface="Arial" pitchFamily="34" charset="0"/>
                <a:cs typeface="Arial" pitchFamily="34" charset="0"/>
              </a:rPr>
              <a:t>- znečištění, které má </a:t>
            </a:r>
            <a:r>
              <a:rPr lang="cs-CZ" sz="2400" b="1" dirty="0" smtClean="0">
                <a:solidFill>
                  <a:srgbClr val="00B0F0"/>
                </a:solidFill>
                <a:latin typeface="Arial" pitchFamily="34" charset="0"/>
                <a:cs typeface="Arial" pitchFamily="34" charset="0"/>
              </a:rPr>
              <a:t>zdroj uvnitř systému </a:t>
            </a:r>
            <a:r>
              <a:rPr lang="cs-CZ" sz="2400" b="1" dirty="0" smtClean="0">
                <a:latin typeface="Arial" pitchFamily="34" charset="0"/>
                <a:cs typeface="Arial" pitchFamily="34" charset="0"/>
              </a:rPr>
              <a:t>(odumření rostlinných či živočišných organismů).</a:t>
            </a:r>
          </a:p>
          <a:p>
            <a:pPr>
              <a:buFont typeface="Wingdings" pitchFamily="2" charset="2"/>
              <a:buNone/>
              <a:defRPr/>
            </a:pPr>
            <a:endParaRPr lang="cs-CZ" sz="2400" b="1" dirty="0" smtClean="0"/>
          </a:p>
          <a:p>
            <a:pPr>
              <a:defRPr/>
            </a:pPr>
            <a:endParaRPr lang="cs-CZ"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713788" cy="6481763"/>
          </a:xfrm>
        </p:spPr>
        <p:txBody>
          <a:bodyPr>
            <a:normAutofit lnSpcReduction="10000"/>
          </a:bodyPr>
          <a:lstStyle/>
          <a:p>
            <a:pPr>
              <a:buFont typeface="Wingdings" pitchFamily="2" charset="2"/>
              <a:buBlip>
                <a:blip r:embed="rId2"/>
              </a:buBlip>
              <a:defRPr/>
            </a:pPr>
            <a:r>
              <a:rPr lang="cs-CZ" sz="2400" b="1" dirty="0" smtClean="0">
                <a:solidFill>
                  <a:srgbClr val="FF0066"/>
                </a:solidFill>
                <a:latin typeface="Arial" pitchFamily="34" charset="0"/>
                <a:cs typeface="Arial" pitchFamily="34" charset="0"/>
              </a:rPr>
              <a:t>Z hlediska časového rozlišujeme:</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znečištění havarijní (akutní)</a:t>
            </a:r>
            <a:r>
              <a:rPr lang="cs-CZ" sz="2400" b="1" dirty="0" smtClean="0">
                <a:latin typeface="Arial" pitchFamily="34" charset="0"/>
                <a:cs typeface="Arial" pitchFamily="34" charset="0"/>
              </a:rPr>
              <a:t> - havárie nebo úniky znečišťujících látek.  			                 </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trvalé (chronické) </a:t>
            </a:r>
            <a:r>
              <a:rPr lang="cs-CZ" sz="2400" b="1" dirty="0" smtClean="0">
                <a:latin typeface="Arial" pitchFamily="34" charset="0"/>
                <a:cs typeface="Arial" pitchFamily="34" charset="0"/>
              </a:rPr>
              <a:t>- např. vypouštění vyčištěné odpadní vody se zbytkovým znečištěním. </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periodické (kampaňové) </a:t>
            </a:r>
            <a:r>
              <a:rPr lang="cs-CZ" sz="2400" b="1" dirty="0" smtClean="0">
                <a:latin typeface="Arial" pitchFamily="34" charset="0"/>
                <a:cs typeface="Arial" pitchFamily="34" charset="0"/>
              </a:rPr>
              <a:t>- dočasně produkované znečištění, např. odpadní vody z cukrovarů.</a:t>
            </a:r>
          </a:p>
          <a:p>
            <a:pPr>
              <a:buFont typeface="Wingdings" pitchFamily="2" charset="2"/>
              <a:buNone/>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Mezi polutanty patří velké množství látek rozmanitého chemického složení (anorganické, organické) a  původu (přírodní, antropogenní). </a:t>
            </a:r>
          </a:p>
          <a:p>
            <a:pPr>
              <a:buFont typeface="Wingdings" pitchFamily="2" charset="2"/>
              <a:buBlip>
                <a:blip r:embed="rId2"/>
              </a:buBlip>
              <a:defRPr/>
            </a:pPr>
            <a:r>
              <a:rPr lang="cs-CZ" sz="2400" b="1" dirty="0" smtClean="0">
                <a:latin typeface="Arial" pitchFamily="34" charset="0"/>
                <a:cs typeface="Arial" pitchFamily="34" charset="0"/>
              </a:rPr>
              <a:t>Stručný přehled základních skupin polutantů, které se dostávají do vodního prostředí jako součást nejrůznějších odpadů a odpadních vod uvádí následující tabulka:</a:t>
            </a:r>
          </a:p>
          <a:p>
            <a:pPr>
              <a:defRPr/>
            </a:pPr>
            <a:r>
              <a:rPr lang="cs-CZ" sz="2400" b="1" dirty="0" smtClean="0">
                <a:latin typeface="Arial" pitchFamily="34" charset="0"/>
                <a:cs typeface="Arial" pitchFamily="34" charset="0"/>
              </a:rPr>
              <a:t> </a:t>
            </a:r>
          </a:p>
          <a:p>
            <a:pPr>
              <a:defRPr/>
            </a:pPr>
            <a:endParaRPr lang="cs-CZ"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288" y="188913"/>
            <a:ext cx="8353425" cy="6553200"/>
          </a:xfrm>
        </p:spPr>
        <p:txBody>
          <a:bodyPr>
            <a:normAutofit lnSpcReduction="10000"/>
          </a:bodyPr>
          <a:lstStyle/>
          <a:p>
            <a:pPr>
              <a:buFont typeface="Wingdings" pitchFamily="2" charset="2"/>
              <a:buNone/>
              <a:defRPr/>
            </a:pPr>
            <a:r>
              <a:rPr lang="cs-CZ" sz="2000" b="1" dirty="0" smtClean="0">
                <a:solidFill>
                  <a:srgbClr val="FF0066"/>
                </a:solidFill>
                <a:latin typeface="Arial" pitchFamily="34" charset="0"/>
                <a:cs typeface="Arial" pitchFamily="34" charset="0"/>
              </a:rPr>
              <a:t>Kategorie polutantů vyskytujících se ve vodním prostředí</a:t>
            </a:r>
          </a:p>
          <a:p>
            <a:pPr>
              <a:buFont typeface="Wingdings" pitchFamily="2" charset="2"/>
              <a:buBlip>
                <a:blip r:embed="rId2"/>
              </a:buBlip>
              <a:defRPr/>
            </a:pPr>
            <a:r>
              <a:rPr lang="cs-CZ" sz="2000" b="1" dirty="0" smtClean="0">
                <a:latin typeface="Arial" pitchFamily="34" charset="0"/>
                <a:cs typeface="Arial" pitchFamily="34" charset="0"/>
              </a:rPr>
              <a:t>Kyseliny a zásady</a:t>
            </a:r>
          </a:p>
          <a:p>
            <a:pPr>
              <a:buFont typeface="Wingdings" pitchFamily="2" charset="2"/>
              <a:buBlip>
                <a:blip r:embed="rId2"/>
              </a:buBlip>
              <a:defRPr/>
            </a:pPr>
            <a:r>
              <a:rPr lang="cs-CZ" sz="2000" b="1" dirty="0" smtClean="0">
                <a:latin typeface="Arial" pitchFamily="34" charset="0"/>
                <a:cs typeface="Arial" pitchFamily="34" charset="0"/>
              </a:rPr>
              <a:t>Anionty (např. sulfidy, sulfáty, kyanidy)</a:t>
            </a:r>
          </a:p>
          <a:p>
            <a:pPr>
              <a:buFont typeface="Wingdings" pitchFamily="2" charset="2"/>
              <a:buBlip>
                <a:blip r:embed="rId2"/>
              </a:buBlip>
              <a:defRPr/>
            </a:pPr>
            <a:r>
              <a:rPr lang="cs-CZ" sz="2000" b="1" dirty="0" smtClean="0">
                <a:latin typeface="Arial" pitchFamily="34" charset="0"/>
                <a:cs typeface="Arial" pitchFamily="34" charset="0"/>
              </a:rPr>
              <a:t>Detergenty</a:t>
            </a:r>
          </a:p>
          <a:p>
            <a:pPr>
              <a:buFont typeface="Wingdings" pitchFamily="2" charset="2"/>
              <a:buBlip>
                <a:blip r:embed="rId2"/>
              </a:buBlip>
              <a:defRPr/>
            </a:pPr>
            <a:r>
              <a:rPr lang="cs-CZ" sz="2000" b="1" dirty="0" smtClean="0">
                <a:latin typeface="Arial" pitchFamily="34" charset="0"/>
                <a:cs typeface="Arial" pitchFamily="34" charset="0"/>
              </a:rPr>
              <a:t>Splašky a zemědělská hnojiva</a:t>
            </a:r>
          </a:p>
          <a:p>
            <a:pPr>
              <a:buFont typeface="Wingdings" pitchFamily="2" charset="2"/>
              <a:buBlip>
                <a:blip r:embed="rId2"/>
              </a:buBlip>
              <a:defRPr/>
            </a:pPr>
            <a:r>
              <a:rPr lang="cs-CZ" sz="2000" b="1" dirty="0" smtClean="0">
                <a:latin typeface="Arial" pitchFamily="34" charset="0"/>
                <a:cs typeface="Arial" pitchFamily="34" charset="0"/>
              </a:rPr>
              <a:t>Potravinářské odpadní vody</a:t>
            </a:r>
          </a:p>
          <a:p>
            <a:pPr>
              <a:buFont typeface="Wingdings" pitchFamily="2" charset="2"/>
              <a:buBlip>
                <a:blip r:embed="rId2"/>
              </a:buBlip>
              <a:defRPr/>
            </a:pPr>
            <a:r>
              <a:rPr lang="cs-CZ" sz="2000" b="1" dirty="0" smtClean="0">
                <a:latin typeface="Arial" pitchFamily="34" charset="0"/>
                <a:cs typeface="Arial" pitchFamily="34" charset="0"/>
              </a:rPr>
              <a:t>Plyny (např. chlór, amoniak)</a:t>
            </a:r>
          </a:p>
          <a:p>
            <a:pPr>
              <a:buFont typeface="Wingdings" pitchFamily="2" charset="2"/>
              <a:buBlip>
                <a:blip r:embed="rId2"/>
              </a:buBlip>
              <a:defRPr/>
            </a:pPr>
            <a:r>
              <a:rPr lang="cs-CZ" sz="2000" b="1" dirty="0" smtClean="0">
                <a:latin typeface="Arial" pitchFamily="34" charset="0"/>
                <a:cs typeface="Arial" pitchFamily="34" charset="0"/>
              </a:rPr>
              <a:t>Oteplené vody</a:t>
            </a:r>
          </a:p>
          <a:p>
            <a:pPr>
              <a:buFont typeface="Wingdings" pitchFamily="2" charset="2"/>
              <a:buBlip>
                <a:blip r:embed="rId2"/>
              </a:buBlip>
              <a:defRPr/>
            </a:pPr>
            <a:r>
              <a:rPr lang="cs-CZ" sz="2000" b="1" dirty="0" smtClean="0">
                <a:latin typeface="Arial" pitchFamily="34" charset="0"/>
                <a:cs typeface="Arial" pitchFamily="34" charset="0"/>
              </a:rPr>
              <a:t>Kovy (např. kadmium, zinek, olovo)</a:t>
            </a:r>
          </a:p>
          <a:p>
            <a:pPr>
              <a:buFont typeface="Wingdings" pitchFamily="2" charset="2"/>
              <a:buBlip>
                <a:blip r:embed="rId2"/>
              </a:buBlip>
              <a:defRPr/>
            </a:pPr>
            <a:r>
              <a:rPr lang="cs-CZ" sz="2000" b="1" dirty="0" smtClean="0">
                <a:latin typeface="Arial" pitchFamily="34" charset="0"/>
                <a:cs typeface="Arial" pitchFamily="34" charset="0"/>
              </a:rPr>
              <a:t>Živiny (zejména fosfáty a dusičnany)</a:t>
            </a:r>
          </a:p>
          <a:p>
            <a:pPr>
              <a:buFont typeface="Wingdings" pitchFamily="2" charset="2"/>
              <a:buBlip>
                <a:blip r:embed="rId2"/>
              </a:buBlip>
              <a:defRPr/>
            </a:pPr>
            <a:r>
              <a:rPr lang="cs-CZ" sz="2000" b="1" dirty="0" smtClean="0">
                <a:latin typeface="Arial" pitchFamily="34" charset="0"/>
                <a:cs typeface="Arial" pitchFamily="34" charset="0"/>
              </a:rPr>
              <a:t>Oleje a olejové </a:t>
            </a:r>
            <a:r>
              <a:rPr lang="cs-CZ" sz="2000" b="1" dirty="0" err="1" smtClean="0">
                <a:latin typeface="Arial" pitchFamily="34" charset="0"/>
                <a:cs typeface="Arial" pitchFamily="34" charset="0"/>
              </a:rPr>
              <a:t>disperzanty</a:t>
            </a:r>
            <a:endParaRPr lang="cs-CZ" sz="2000" b="1" dirty="0" smtClean="0">
              <a:latin typeface="Arial" pitchFamily="34" charset="0"/>
              <a:cs typeface="Arial" pitchFamily="34" charset="0"/>
            </a:endParaRPr>
          </a:p>
          <a:p>
            <a:pPr>
              <a:buFont typeface="Wingdings" pitchFamily="2" charset="2"/>
              <a:buBlip>
                <a:blip r:embed="rId2"/>
              </a:buBlip>
              <a:defRPr/>
            </a:pPr>
            <a:r>
              <a:rPr lang="cs-CZ" sz="2000" b="1" dirty="0" smtClean="0">
                <a:latin typeface="Arial" pitchFamily="34" charset="0"/>
                <a:cs typeface="Arial" pitchFamily="34" charset="0"/>
              </a:rPr>
              <a:t>Organické toxické odpady (např. formaldehydy, fenoly)</a:t>
            </a:r>
          </a:p>
          <a:p>
            <a:pPr>
              <a:buFont typeface="Wingdings" pitchFamily="2" charset="2"/>
              <a:buBlip>
                <a:blip r:embed="rId2"/>
              </a:buBlip>
              <a:defRPr/>
            </a:pPr>
            <a:r>
              <a:rPr lang="cs-CZ" sz="2000" b="1" dirty="0" smtClean="0">
                <a:latin typeface="Arial" pitchFamily="34" charset="0"/>
                <a:cs typeface="Arial" pitchFamily="34" charset="0"/>
              </a:rPr>
              <a:t>Patogeny</a:t>
            </a:r>
          </a:p>
          <a:p>
            <a:pPr>
              <a:buFont typeface="Wingdings" pitchFamily="2" charset="2"/>
              <a:buBlip>
                <a:blip r:embed="rId2"/>
              </a:buBlip>
              <a:defRPr/>
            </a:pPr>
            <a:r>
              <a:rPr lang="cs-CZ" sz="2000" b="1" dirty="0" smtClean="0">
                <a:latin typeface="Arial" pitchFamily="34" charset="0"/>
                <a:cs typeface="Arial" pitchFamily="34" charset="0"/>
              </a:rPr>
              <a:t>Pesticidy</a:t>
            </a:r>
          </a:p>
          <a:p>
            <a:pPr>
              <a:buFont typeface="Wingdings" pitchFamily="2" charset="2"/>
              <a:buBlip>
                <a:blip r:embed="rId2"/>
              </a:buBlip>
              <a:defRPr/>
            </a:pPr>
            <a:r>
              <a:rPr lang="cs-CZ" sz="2000" b="1" dirty="0" smtClean="0">
                <a:latin typeface="Arial" pitchFamily="34" charset="0"/>
                <a:cs typeface="Arial" pitchFamily="34" charset="0"/>
              </a:rPr>
              <a:t>PCB</a:t>
            </a:r>
          </a:p>
          <a:p>
            <a:pPr>
              <a:buFont typeface="Wingdings" pitchFamily="2" charset="2"/>
              <a:buBlip>
                <a:blip r:embed="rId2"/>
              </a:buBlip>
              <a:defRPr/>
            </a:pPr>
            <a:r>
              <a:rPr lang="cs-CZ" sz="2000" b="1" dirty="0" err="1" smtClean="0">
                <a:latin typeface="Arial" pitchFamily="34" charset="0"/>
                <a:cs typeface="Arial" pitchFamily="34" charset="0"/>
              </a:rPr>
              <a:t>Radionuklidy</a:t>
            </a:r>
            <a:endParaRPr lang="cs-CZ" sz="2000" b="1" dirty="0" smtClean="0">
              <a:latin typeface="Arial" pitchFamily="34" charset="0"/>
              <a:cs typeface="Arial" pitchFamily="34" charset="0"/>
            </a:endParaRPr>
          </a:p>
          <a:p>
            <a:pPr>
              <a:buFont typeface="Wingdings" pitchFamily="2" charset="2"/>
              <a:buBlip>
                <a:blip r:embed="rId2"/>
              </a:buBlip>
              <a:defRPr/>
            </a:pPr>
            <a:r>
              <a:rPr lang="cs-CZ" sz="2000" b="1" dirty="0" smtClean="0">
                <a:latin typeface="Arial" pitchFamily="34" charset="0"/>
                <a:cs typeface="Arial" pitchFamily="34" charset="0"/>
              </a:rPr>
              <a:t>Toxické metabolity produkované mikroorganismy</a:t>
            </a:r>
          </a:p>
          <a:p>
            <a:pPr>
              <a:buFont typeface="Wingdings" pitchFamily="2" charset="2"/>
              <a:buNone/>
              <a:defRPr/>
            </a:pPr>
            <a:r>
              <a:rPr lang="cs-CZ" sz="2000" b="1" dirty="0" smtClean="0">
                <a:latin typeface="Arial" pitchFamily="34" charset="0"/>
                <a:cs typeface="Arial" pitchFamily="34" charset="0"/>
              </a:rPr>
              <a:t> </a:t>
            </a:r>
          </a:p>
          <a:p>
            <a:pPr>
              <a:buFont typeface="Wingdings" pitchFamily="2" charset="2"/>
              <a:buBlip>
                <a:blip r:embed="rId2"/>
              </a:buBlip>
              <a:defRPr/>
            </a:pPr>
            <a:endParaRPr lang="cs-CZ" sz="2000" b="1" dirty="0">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88913"/>
            <a:ext cx="8642350" cy="6408737"/>
          </a:xfrm>
        </p:spPr>
        <p:txBody>
          <a:bodyPr>
            <a:normAutofit lnSpcReduction="10000"/>
          </a:bodyPr>
          <a:lstStyle/>
          <a:p>
            <a:pPr algn="ctr">
              <a:buFont typeface="Wingdings" pitchFamily="2" charset="2"/>
              <a:buNone/>
              <a:defRPr/>
            </a:pPr>
            <a:r>
              <a:rPr lang="cs-CZ" b="1" dirty="0" smtClean="0">
                <a:solidFill>
                  <a:srgbClr val="FFFF00"/>
                </a:solidFill>
                <a:latin typeface="Arial" pitchFamily="34" charset="0"/>
                <a:cs typeface="Arial" pitchFamily="34" charset="0"/>
              </a:rPr>
              <a:t>POLUTANTY V PEDOSFÉŘE</a:t>
            </a: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Kontaminace půdy je způsobena pronikáním </a:t>
            </a:r>
            <a:r>
              <a:rPr lang="cs-CZ" sz="2400" b="1" dirty="0" smtClean="0">
                <a:solidFill>
                  <a:srgbClr val="FFFF00"/>
                </a:solidFill>
                <a:latin typeface="Arial" pitchFamily="34" charset="0"/>
                <a:cs typeface="Arial" pitchFamily="34" charset="0"/>
              </a:rPr>
              <a:t>lidmi vyrobených chemikálií</a:t>
            </a:r>
            <a:r>
              <a:rPr lang="cs-CZ" sz="2400" b="1" dirty="0" smtClean="0">
                <a:latin typeface="Arial" pitchFamily="34" charset="0"/>
                <a:cs typeface="Arial" pitchFamily="34" charset="0"/>
              </a:rPr>
              <a:t> do půdy nebo jiným pozměněním přírodního prostředí půd.</a:t>
            </a:r>
          </a:p>
          <a:p>
            <a:pPr>
              <a:buFont typeface="Wingdings" pitchFamily="2" charset="2"/>
              <a:buNone/>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Kontaminace půd vede k závažným ekologickým důsledkům jako: </a:t>
            </a:r>
            <a:r>
              <a:rPr lang="cs-CZ" sz="2400" b="1" dirty="0" smtClean="0">
                <a:solidFill>
                  <a:srgbClr val="00FFFF"/>
                </a:solidFill>
                <a:latin typeface="Arial" pitchFamily="34" charset="0"/>
                <a:cs typeface="Arial" pitchFamily="34" charset="0"/>
              </a:rPr>
              <a:t>vodní a větrná eroze, degradace půdy, úbytek organické hmoty, narušení vodního režimu a acidifikace půd,</a:t>
            </a:r>
            <a:r>
              <a:rPr lang="cs-CZ" sz="2400" b="1" dirty="0" smtClean="0">
                <a:latin typeface="Arial" pitchFamily="34" charset="0"/>
                <a:cs typeface="Arial" pitchFamily="34" charset="0"/>
              </a:rPr>
              <a:t> tedy k procesům, které nepříznivě ovlivňují </a:t>
            </a:r>
            <a:r>
              <a:rPr lang="cs-CZ" sz="2400" b="1" dirty="0" smtClean="0">
                <a:solidFill>
                  <a:srgbClr val="FF0000"/>
                </a:solidFill>
                <a:latin typeface="Arial" pitchFamily="34" charset="0"/>
                <a:cs typeface="Arial" pitchFamily="34" charset="0"/>
              </a:rPr>
              <a:t>produkční a ekologické funkce půdy.</a:t>
            </a:r>
          </a:p>
          <a:p>
            <a:pPr>
              <a:buFont typeface="Wingdings" pitchFamily="2" charset="2"/>
              <a:buBlip>
                <a:blip r:embed="rId2"/>
              </a:buBlip>
              <a:defRPr/>
            </a:pPr>
            <a:endParaRPr lang="cs-CZ" sz="2400" b="1" dirty="0" smtClean="0">
              <a:solidFill>
                <a:srgbClr val="FF00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Největšími producenty polutantů v </a:t>
            </a:r>
            <a:r>
              <a:rPr lang="cs-CZ" sz="2400" b="1" dirty="0" err="1" smtClean="0">
                <a:latin typeface="Arial" pitchFamily="34" charset="0"/>
                <a:cs typeface="Arial" pitchFamily="34" charset="0"/>
              </a:rPr>
              <a:t>pedosféře</a:t>
            </a:r>
            <a:r>
              <a:rPr lang="cs-CZ" sz="2400" b="1" dirty="0" smtClean="0">
                <a:latin typeface="Arial" pitchFamily="34" charset="0"/>
                <a:cs typeface="Arial" pitchFamily="34" charset="0"/>
              </a:rPr>
              <a:t> jsou </a:t>
            </a:r>
            <a:r>
              <a:rPr lang="cs-CZ" sz="2400" b="1" dirty="0" smtClean="0">
                <a:solidFill>
                  <a:srgbClr val="FFFF00"/>
                </a:solidFill>
                <a:latin typeface="Arial" pitchFamily="34" charset="0"/>
                <a:cs typeface="Arial" pitchFamily="34" charset="0"/>
              </a:rPr>
              <a:t>průmysl</a:t>
            </a:r>
            <a:r>
              <a:rPr lang="cs-CZ" sz="2400" b="1" dirty="0" smtClean="0">
                <a:latin typeface="Arial" pitchFamily="34" charset="0"/>
                <a:cs typeface="Arial" pitchFamily="34" charset="0"/>
              </a:rPr>
              <a:t> </a:t>
            </a:r>
            <a:r>
              <a:rPr lang="cs-CZ" sz="2400" b="1" dirty="0" smtClean="0">
                <a:solidFill>
                  <a:srgbClr val="C00000"/>
                </a:solidFill>
                <a:latin typeface="Arial" pitchFamily="34" charset="0"/>
                <a:cs typeface="Arial" pitchFamily="34" charset="0"/>
              </a:rPr>
              <a:t>(těžba a zpracování nerostných surovin, ukládání odpadů, havárie) </a:t>
            </a:r>
            <a:r>
              <a:rPr lang="cs-CZ" sz="2400" b="1" dirty="0" smtClean="0">
                <a:latin typeface="Arial" pitchFamily="34" charset="0"/>
                <a:cs typeface="Arial" pitchFamily="34" charset="0"/>
              </a:rPr>
              <a:t>a intenzivní zemědělství </a:t>
            </a:r>
            <a:r>
              <a:rPr lang="cs-CZ" sz="2400" b="1" dirty="0" smtClean="0">
                <a:solidFill>
                  <a:srgbClr val="FF0000"/>
                </a:solidFill>
                <a:latin typeface="Arial" pitchFamily="34" charset="0"/>
                <a:cs typeface="Arial" pitchFamily="34" charset="0"/>
              </a:rPr>
              <a:t>(umělá hnojiva, pesticidy, ropné produkty). </a:t>
            </a:r>
          </a:p>
          <a:p>
            <a:pPr>
              <a:buFont typeface="Wingdings" pitchFamily="2" charset="2"/>
              <a:buBlip>
                <a:blip r:embed="rId2"/>
              </a:buBlip>
              <a:defRPr/>
            </a:pPr>
            <a:endParaRPr lang="pl-PL" sz="2400" b="1" dirty="0" smtClean="0">
              <a:latin typeface="Arial" pitchFamily="34" charset="0"/>
              <a:cs typeface="Arial" pitchFamily="34" charset="0"/>
            </a:endParaRPr>
          </a:p>
          <a:p>
            <a:pPr>
              <a:defRPr/>
            </a:pPr>
            <a:endParaRPr lang="cs-CZ"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850" y="333375"/>
            <a:ext cx="8712200" cy="5797550"/>
          </a:xfrm>
        </p:spPr>
        <p:txBody>
          <a:bodyPr>
            <a:normAutofit lnSpcReduction="10000"/>
          </a:bodyPr>
          <a:lstStyle/>
          <a:p>
            <a:pPr algn="ctr">
              <a:buFont typeface="Wingdings" pitchFamily="2" charset="2"/>
              <a:buNone/>
              <a:defRPr/>
            </a:pPr>
            <a:r>
              <a:rPr lang="cs-CZ" b="1" dirty="0" smtClean="0">
                <a:solidFill>
                  <a:srgbClr val="00FF00"/>
                </a:solidFill>
                <a:latin typeface="Arial" pitchFamily="34" charset="0"/>
                <a:cs typeface="Arial" pitchFamily="34" charset="0"/>
              </a:rPr>
              <a:t>Toxicita</a:t>
            </a:r>
          </a:p>
          <a:p>
            <a:pPr>
              <a:buFont typeface="Wingdings" pitchFamily="2" charset="2"/>
              <a:buBlip>
                <a:blip r:embed="rId2"/>
              </a:buBlip>
              <a:defRPr/>
            </a:pPr>
            <a:r>
              <a:rPr lang="cs-CZ" sz="2400" b="1" dirty="0" smtClean="0">
                <a:latin typeface="Arial" pitchFamily="34" charset="0"/>
                <a:cs typeface="Arial" pitchFamily="34" charset="0"/>
              </a:rPr>
              <a:t>Schopnost látky způsobovat </a:t>
            </a:r>
            <a:r>
              <a:rPr lang="cs-CZ" sz="2400" b="1" dirty="0" smtClean="0">
                <a:solidFill>
                  <a:srgbClr val="FF0000"/>
                </a:solidFill>
                <a:latin typeface="Arial" pitchFamily="34" charset="0"/>
                <a:cs typeface="Arial" pitchFamily="34" charset="0"/>
              </a:rPr>
              <a:t>poškození</a:t>
            </a:r>
            <a:r>
              <a:rPr lang="cs-CZ" sz="2400" b="1" dirty="0" smtClean="0">
                <a:latin typeface="Arial" pitchFamily="34" charset="0"/>
                <a:cs typeface="Arial" pitchFamily="34" charset="0"/>
              </a:rPr>
              <a:t> nebo </a:t>
            </a:r>
            <a:r>
              <a:rPr lang="cs-CZ" sz="2400" b="1" dirty="0" smtClean="0">
                <a:solidFill>
                  <a:srgbClr val="FF0000"/>
                </a:solidFill>
                <a:latin typeface="Arial" pitchFamily="34" charset="0"/>
                <a:cs typeface="Arial" pitchFamily="34" charset="0"/>
              </a:rPr>
              <a:t>smrt</a:t>
            </a:r>
            <a:r>
              <a:rPr lang="cs-CZ" sz="2400" b="1" dirty="0" smtClean="0">
                <a:latin typeface="Arial" pitchFamily="34" charset="0"/>
                <a:cs typeface="Arial" pitchFamily="34" charset="0"/>
              </a:rPr>
              <a:t> </a:t>
            </a:r>
            <a:r>
              <a:rPr lang="cs-CZ" sz="2400" b="1" dirty="0" smtClean="0">
                <a:solidFill>
                  <a:srgbClr val="FF0000"/>
                </a:solidFill>
                <a:latin typeface="Arial" pitchFamily="34" charset="0"/>
                <a:cs typeface="Arial" pitchFamily="34" charset="0"/>
              </a:rPr>
              <a:t>živých organismů.</a:t>
            </a:r>
          </a:p>
          <a:p>
            <a:pPr>
              <a:buFont typeface="Wingdings" pitchFamily="2" charset="2"/>
              <a:buBlip>
                <a:blip r:embed="rId2"/>
              </a:buBlip>
              <a:defRPr/>
            </a:pPr>
            <a:r>
              <a:rPr lang="cs-CZ" sz="2400" b="1" dirty="0" smtClean="0">
                <a:latin typeface="Arial" pitchFamily="34" charset="0"/>
                <a:cs typeface="Arial" pitchFamily="34" charset="0"/>
              </a:rPr>
              <a:t>Bývá rovněž definována jako </a:t>
            </a:r>
            <a:r>
              <a:rPr lang="cs-CZ" sz="2400" b="1" dirty="0" smtClean="0">
                <a:solidFill>
                  <a:srgbClr val="FFFF00"/>
                </a:solidFill>
                <a:latin typeface="Arial" pitchFamily="34" charset="0"/>
                <a:cs typeface="Arial" pitchFamily="34" charset="0"/>
              </a:rPr>
              <a:t>jedovatý účinek znečišťující látky</a:t>
            </a:r>
            <a:r>
              <a:rPr lang="cs-CZ" sz="2400" b="1" dirty="0" smtClean="0">
                <a:latin typeface="Arial" pitchFamily="34" charset="0"/>
                <a:cs typeface="Arial" pitchFamily="34" charset="0"/>
              </a:rPr>
              <a:t> (polutantu), který </a:t>
            </a:r>
            <a:r>
              <a:rPr lang="cs-CZ" sz="2400" b="1" dirty="0" smtClean="0">
                <a:solidFill>
                  <a:srgbClr val="FF0000"/>
                </a:solidFill>
                <a:latin typeface="Arial" pitchFamily="34" charset="0"/>
                <a:cs typeface="Arial" pitchFamily="34" charset="0"/>
              </a:rPr>
              <a:t>potlačuje až zcela ničí život konkrétních organismů </a:t>
            </a:r>
            <a:r>
              <a:rPr lang="cs-CZ" sz="2400" b="1" dirty="0" smtClean="0">
                <a:latin typeface="Arial" pitchFamily="34" charset="0"/>
                <a:cs typeface="Arial" pitchFamily="34" charset="0"/>
              </a:rPr>
              <a:t>v ekosystémech.</a:t>
            </a:r>
          </a:p>
          <a:p>
            <a:pPr>
              <a:buFont typeface="Wingdings" pitchFamily="2" charset="2"/>
              <a:buBlip>
                <a:blip r:embed="rId2"/>
              </a:buBlip>
              <a:defRPr/>
            </a:pPr>
            <a:r>
              <a:rPr lang="cs-CZ" sz="2400" b="1" dirty="0" smtClean="0">
                <a:latin typeface="Arial" pitchFamily="34" charset="0"/>
                <a:cs typeface="Arial" pitchFamily="34" charset="0"/>
              </a:rPr>
              <a:t>Vliv toxických látek závisí na jejich chemických vlastnostech a přírodním recipientu (voda, vzduch, půda) a biocenóze, která jej obývá.</a:t>
            </a:r>
          </a:p>
          <a:p>
            <a:pPr>
              <a:buFont typeface="Wingdings" pitchFamily="2" charset="2"/>
              <a:buBlip>
                <a:blip r:embed="rId2"/>
              </a:buBlip>
              <a:defRPr/>
            </a:pPr>
            <a:r>
              <a:rPr lang="cs-CZ" sz="2400" b="1" dirty="0" smtClean="0">
                <a:latin typeface="Arial" pitchFamily="34" charset="0"/>
                <a:cs typeface="Arial" pitchFamily="34" charset="0"/>
              </a:rPr>
              <a:t>Mechanismus  působení toxických látek je velmi mnohotvárný a může spočívat v </a:t>
            </a:r>
            <a:r>
              <a:rPr lang="cs-CZ" sz="2400" b="1" dirty="0" smtClean="0">
                <a:solidFill>
                  <a:srgbClr val="FFFF00"/>
                </a:solidFill>
                <a:latin typeface="Arial" pitchFamily="34" charset="0"/>
                <a:cs typeface="Arial" pitchFamily="34" charset="0"/>
              </a:rPr>
              <a:t>inhibici enzymů</a:t>
            </a:r>
            <a:r>
              <a:rPr lang="cs-CZ" sz="2400" b="1" dirty="0" smtClean="0">
                <a:latin typeface="Arial" pitchFamily="34" charset="0"/>
                <a:cs typeface="Arial" pitchFamily="34" charset="0"/>
              </a:rPr>
              <a:t>, katalyzujících biochemické reakce, ve </a:t>
            </a:r>
            <a:r>
              <a:rPr lang="cs-CZ" sz="2400" b="1" dirty="0" smtClean="0">
                <a:solidFill>
                  <a:srgbClr val="FFFF00"/>
                </a:solidFill>
                <a:latin typeface="Arial" pitchFamily="34" charset="0"/>
                <a:cs typeface="Arial" pitchFamily="34" charset="0"/>
              </a:rPr>
              <a:t>změně povrchového napětí </a:t>
            </a:r>
            <a:r>
              <a:rPr lang="cs-CZ" sz="2400" b="1" dirty="0" smtClean="0">
                <a:latin typeface="Arial" pitchFamily="34" charset="0"/>
                <a:cs typeface="Arial" pitchFamily="34" charset="0"/>
              </a:rPr>
              <a:t>a </a:t>
            </a:r>
            <a:r>
              <a:rPr lang="cs-CZ" sz="2400" b="1" dirty="0" smtClean="0">
                <a:solidFill>
                  <a:srgbClr val="FFFF00"/>
                </a:solidFill>
                <a:latin typeface="Arial" pitchFamily="34" charset="0"/>
                <a:cs typeface="Arial" pitchFamily="34" charset="0"/>
              </a:rPr>
              <a:t>permeability buněčných membrán, </a:t>
            </a:r>
            <a:r>
              <a:rPr lang="cs-CZ" sz="2400" b="1" dirty="0" smtClean="0">
                <a:latin typeface="Arial" pitchFamily="34" charset="0"/>
                <a:cs typeface="Arial" pitchFamily="34" charset="0"/>
              </a:rPr>
              <a:t>v </a:t>
            </a:r>
            <a:r>
              <a:rPr lang="cs-CZ" sz="2400" b="1" dirty="0" smtClean="0">
                <a:solidFill>
                  <a:srgbClr val="FFFF00"/>
                </a:solidFill>
                <a:latin typeface="Arial" pitchFamily="34" charset="0"/>
                <a:cs typeface="Arial" pitchFamily="34" charset="0"/>
              </a:rPr>
              <a:t>denaturaci bílkovin</a:t>
            </a:r>
            <a:r>
              <a:rPr lang="cs-CZ" sz="2400" b="1" dirty="0" smtClean="0">
                <a:latin typeface="Arial" pitchFamily="34" charset="0"/>
                <a:cs typeface="Arial" pitchFamily="34" charset="0"/>
              </a:rPr>
              <a:t>, ve změnách vazebné afinity apod. V extrémním případě mohou být organismy </a:t>
            </a:r>
            <a:r>
              <a:rPr lang="cs-CZ" sz="2400" b="1" dirty="0" smtClean="0">
                <a:solidFill>
                  <a:srgbClr val="FF0000"/>
                </a:solidFill>
                <a:latin typeface="Arial" pitchFamily="34" charset="0"/>
                <a:cs typeface="Arial" pitchFamily="34" charset="0"/>
              </a:rPr>
              <a:t>usmrceny.</a:t>
            </a:r>
            <a:r>
              <a:rPr lang="cs-CZ" sz="2400" b="1" dirty="0" smtClean="0">
                <a:latin typeface="Arial" pitchFamily="34" charset="0"/>
                <a:cs typeface="Arial" pitchFamily="34" charset="0"/>
              </a:rPr>
              <a:t> </a:t>
            </a:r>
            <a:endParaRPr lang="cs-CZ" b="1" dirty="0">
              <a:solidFill>
                <a:srgbClr val="00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260350"/>
            <a:ext cx="8785225" cy="6597650"/>
          </a:xfrm>
        </p:spPr>
        <p:txBody>
          <a:bodyPr/>
          <a:lstStyle/>
          <a:p>
            <a:pPr>
              <a:buFont typeface="Wingdings" pitchFamily="2" charset="2"/>
              <a:buBlip>
                <a:blip r:embed="rId2"/>
              </a:buBlip>
              <a:defRPr/>
            </a:pPr>
            <a:r>
              <a:rPr lang="cs-CZ" sz="2400" b="1" dirty="0" smtClean="0">
                <a:latin typeface="Arial" pitchFamily="34" charset="0"/>
                <a:cs typeface="Arial" pitchFamily="34" charset="0"/>
              </a:rPr>
              <a:t>Nízké koncentrace jedů mohou vykazovat </a:t>
            </a:r>
            <a:r>
              <a:rPr lang="cs-CZ" sz="2400" b="1" dirty="0" smtClean="0">
                <a:solidFill>
                  <a:srgbClr val="FFFF00"/>
                </a:solidFill>
                <a:latin typeface="Arial" pitchFamily="34" charset="0"/>
                <a:cs typeface="Arial" pitchFamily="34" charset="0"/>
              </a:rPr>
              <a:t>subletální toxické účinky (organismus je poškozen, ale není usmrcen a přežívá.</a:t>
            </a:r>
          </a:p>
          <a:p>
            <a:pPr>
              <a:buNone/>
              <a:defRPr/>
            </a:pP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Některé jedy se </a:t>
            </a:r>
            <a:r>
              <a:rPr lang="cs-CZ" sz="2400" b="1" dirty="0" smtClean="0">
                <a:solidFill>
                  <a:srgbClr val="FFFF00"/>
                </a:solidFill>
                <a:latin typeface="Arial" pitchFamily="34" charset="0"/>
                <a:cs typeface="Arial" pitchFamily="34" charset="0"/>
              </a:rPr>
              <a:t>kumulují</a:t>
            </a:r>
            <a:r>
              <a:rPr lang="cs-CZ" sz="2400" b="1" dirty="0" smtClean="0">
                <a:latin typeface="Arial" pitchFamily="34" charset="0"/>
                <a:cs typeface="Arial" pitchFamily="34" charset="0"/>
              </a:rPr>
              <a:t> v tkáních organismů během jejich života a vykazují toxické vlivy až po prodloužené době expozice.</a:t>
            </a:r>
          </a:p>
          <a:p>
            <a:pPr>
              <a:buNone/>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Z biologického pohledu je jakýkoliv toxický vliv </a:t>
            </a:r>
            <a:r>
              <a:rPr lang="cs-CZ" sz="2400" b="1" dirty="0" smtClean="0">
                <a:solidFill>
                  <a:srgbClr val="FF0000"/>
                </a:solidFill>
                <a:latin typeface="Arial" pitchFamily="34" charset="0"/>
                <a:cs typeface="Arial" pitchFamily="34" charset="0"/>
              </a:rPr>
              <a:t>významný</a:t>
            </a:r>
            <a:r>
              <a:rPr lang="cs-CZ" sz="2400" b="1" dirty="0" smtClean="0">
                <a:latin typeface="Arial" pitchFamily="34" charset="0"/>
                <a:cs typeface="Arial" pitchFamily="34" charset="0"/>
              </a:rPr>
              <a:t>, pokud ovlivňuje, nebo je pravděpodobné, že ovlivní </a:t>
            </a:r>
            <a:r>
              <a:rPr lang="cs-CZ" sz="2400" b="1" dirty="0" smtClean="0">
                <a:solidFill>
                  <a:srgbClr val="FFFF00"/>
                </a:solidFill>
                <a:latin typeface="Arial" pitchFamily="34" charset="0"/>
                <a:cs typeface="Arial" pitchFamily="34" charset="0"/>
              </a:rPr>
              <a:t>fyziologii</a:t>
            </a:r>
            <a:r>
              <a:rPr lang="cs-CZ" sz="2400" b="1" dirty="0" smtClean="0">
                <a:latin typeface="Arial" pitchFamily="34" charset="0"/>
                <a:cs typeface="Arial" pitchFamily="34" charset="0"/>
              </a:rPr>
              <a:t> nebo </a:t>
            </a:r>
            <a:r>
              <a:rPr lang="cs-CZ" sz="2400" b="1" dirty="0" smtClean="0">
                <a:solidFill>
                  <a:srgbClr val="FFFF00"/>
                </a:solidFill>
                <a:latin typeface="Arial" pitchFamily="34" charset="0"/>
                <a:cs typeface="Arial" pitchFamily="34" charset="0"/>
              </a:rPr>
              <a:t>chování</a:t>
            </a:r>
            <a:r>
              <a:rPr lang="cs-CZ" sz="2400" b="1" dirty="0" smtClean="0">
                <a:latin typeface="Arial" pitchFamily="34" charset="0"/>
                <a:cs typeface="Arial" pitchFamily="34" charset="0"/>
              </a:rPr>
              <a:t> organismu v takové míře, že to změní jeho </a:t>
            </a:r>
            <a:r>
              <a:rPr lang="cs-CZ" sz="2400" b="1" dirty="0" smtClean="0">
                <a:solidFill>
                  <a:srgbClr val="FF0000"/>
                </a:solidFill>
                <a:latin typeface="Arial" pitchFamily="34" charset="0"/>
                <a:cs typeface="Arial" pitchFamily="34" charset="0"/>
              </a:rPr>
              <a:t>schopnost růstu, rozmnožování nebo mortalitu</a:t>
            </a:r>
            <a:r>
              <a:rPr lang="cs-CZ" sz="2400" b="1" dirty="0" smtClean="0">
                <a:latin typeface="Arial" pitchFamily="34" charset="0"/>
                <a:cs typeface="Arial" pitchFamily="34" charset="0"/>
              </a:rPr>
              <a:t>, nebo jeho </a:t>
            </a:r>
            <a:r>
              <a:rPr lang="cs-CZ" sz="2400" b="1" dirty="0" smtClean="0">
                <a:solidFill>
                  <a:srgbClr val="FF0000"/>
                </a:solidFill>
                <a:latin typeface="Arial" pitchFamily="34" charset="0"/>
                <a:cs typeface="Arial" pitchFamily="34" charset="0"/>
              </a:rPr>
              <a:t>disperzi.</a:t>
            </a:r>
            <a:endParaRPr lang="cs-CZ" sz="24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85225" cy="6480175"/>
          </a:xfrm>
        </p:spPr>
        <p:txBody>
          <a:bodyPr>
            <a:normAutofit lnSpcReduction="10000"/>
          </a:bodyPr>
          <a:lstStyle/>
          <a:p>
            <a:pPr>
              <a:buFont typeface="Wingdings" pitchFamily="2" charset="2"/>
              <a:buBlip>
                <a:blip r:embed="rId2"/>
              </a:buBlip>
              <a:defRPr/>
            </a:pPr>
            <a:r>
              <a:rPr lang="cs-CZ" sz="2400" b="1" u="sng" dirty="0" smtClean="0">
                <a:solidFill>
                  <a:srgbClr val="FFFF00"/>
                </a:solidFill>
                <a:latin typeface="Arial" pitchFamily="34" charset="0"/>
                <a:cs typeface="Arial" pitchFamily="34" charset="0"/>
              </a:rPr>
              <a:t>Z hlediska účinku </a:t>
            </a:r>
            <a:r>
              <a:rPr lang="cs-CZ" sz="2400" b="1" dirty="0" smtClean="0">
                <a:latin typeface="Arial" pitchFamily="34" charset="0"/>
                <a:cs typeface="Arial" pitchFamily="34" charset="0"/>
              </a:rPr>
              <a:t>rozlišujeme dvě základní kategorie toxických vlivů. </a:t>
            </a:r>
          </a:p>
          <a:p>
            <a:pPr>
              <a:buFont typeface="Wingdings" pitchFamily="2" charset="2"/>
              <a:buBlip>
                <a:blip r:embed="rId2"/>
              </a:buBlip>
              <a:defRPr/>
            </a:pP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Akutní toxicita </a:t>
            </a:r>
            <a:r>
              <a:rPr lang="cs-CZ" sz="2400" b="1" dirty="0" smtClean="0">
                <a:latin typeface="Arial" pitchFamily="34" charset="0"/>
                <a:cs typeface="Arial" pitchFamily="34" charset="0"/>
              </a:rPr>
              <a:t>(velká dávka jedu krátkého trvání) je obvykle </a:t>
            </a:r>
            <a:r>
              <a:rPr lang="cs-CZ" sz="2400" b="1" dirty="0" smtClean="0">
                <a:solidFill>
                  <a:srgbClr val="FF0000"/>
                </a:solidFill>
                <a:latin typeface="Arial" pitchFamily="34" charset="0"/>
                <a:cs typeface="Arial" pitchFamily="34" charset="0"/>
              </a:rPr>
              <a:t>letální</a:t>
            </a:r>
            <a:r>
              <a:rPr lang="cs-CZ" sz="2400" b="1" dirty="0" smtClean="0">
                <a:latin typeface="Arial" pitchFamily="34" charset="0"/>
                <a:cs typeface="Arial" pitchFamily="34" charset="0"/>
              </a:rPr>
              <a:t>, tj. jedovatý účinek toxické látky projevuje okamžitě </a:t>
            </a:r>
            <a:r>
              <a:rPr lang="cs-CZ" sz="2400" b="1" dirty="0" smtClean="0">
                <a:solidFill>
                  <a:srgbClr val="FF0000"/>
                </a:solidFill>
                <a:latin typeface="Arial" pitchFamily="34" charset="0"/>
                <a:cs typeface="Arial" pitchFamily="34" charset="0"/>
              </a:rPr>
              <a:t>(smrtí).</a:t>
            </a:r>
          </a:p>
          <a:p>
            <a:pPr>
              <a:buFont typeface="Wingdings" pitchFamily="2" charset="2"/>
              <a:buBlip>
                <a:blip r:embed="rId2"/>
              </a:buBlip>
              <a:defRPr/>
            </a:pP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Chronická toxicita </a:t>
            </a:r>
            <a:r>
              <a:rPr lang="cs-CZ" sz="2400" b="1" dirty="0" smtClean="0">
                <a:latin typeface="Arial" pitchFamily="34" charset="0"/>
                <a:cs typeface="Arial" pitchFamily="34" charset="0"/>
              </a:rPr>
              <a:t>(nízká dávka jedu po dlouhou dobu) může  být buď </a:t>
            </a:r>
            <a:r>
              <a:rPr lang="cs-CZ" sz="2400" b="1" dirty="0" smtClean="0">
                <a:solidFill>
                  <a:srgbClr val="C00000"/>
                </a:solidFill>
                <a:latin typeface="Arial" pitchFamily="34" charset="0"/>
                <a:cs typeface="Arial" pitchFamily="34" charset="0"/>
              </a:rPr>
              <a:t>letální</a:t>
            </a:r>
            <a:r>
              <a:rPr lang="cs-CZ" sz="2400" b="1" dirty="0" smtClean="0">
                <a:solidFill>
                  <a:srgbClr val="7030A0"/>
                </a:solidFill>
                <a:latin typeface="Arial" pitchFamily="34" charset="0"/>
                <a:cs typeface="Arial" pitchFamily="34" charset="0"/>
              </a:rPr>
              <a:t> </a:t>
            </a:r>
            <a:r>
              <a:rPr lang="cs-CZ" sz="2400" b="1" dirty="0" smtClean="0">
                <a:latin typeface="Arial" pitchFamily="34" charset="0"/>
                <a:cs typeface="Arial" pitchFamily="34" charset="0"/>
              </a:rPr>
              <a:t>nebo </a:t>
            </a:r>
            <a:r>
              <a:rPr lang="cs-CZ" sz="2400" b="1" dirty="0" smtClean="0">
                <a:solidFill>
                  <a:srgbClr val="C00000"/>
                </a:solidFill>
                <a:latin typeface="Arial" pitchFamily="34" charset="0"/>
                <a:cs typeface="Arial" pitchFamily="34" charset="0"/>
              </a:rPr>
              <a:t>subletální</a:t>
            </a:r>
            <a:r>
              <a:rPr lang="cs-CZ" sz="2400" b="1" dirty="0" smtClean="0">
                <a:latin typeface="Arial" pitchFamily="34" charset="0"/>
                <a:cs typeface="Arial" pitchFamily="34" charset="0"/>
              </a:rPr>
              <a:t>, tj. účinek projevuje </a:t>
            </a:r>
            <a:r>
              <a:rPr lang="cs-CZ" sz="2400" b="1" dirty="0" smtClean="0">
                <a:solidFill>
                  <a:srgbClr val="00FFFF"/>
                </a:solidFill>
                <a:latin typeface="Arial" pitchFamily="34" charset="0"/>
                <a:cs typeface="Arial" pitchFamily="34" charset="0"/>
              </a:rPr>
              <a:t>až po několika měsících či rocích působení </a:t>
            </a:r>
            <a:r>
              <a:rPr lang="cs-CZ" sz="2400" b="1" dirty="0" smtClean="0">
                <a:latin typeface="Arial" pitchFamily="34" charset="0"/>
                <a:cs typeface="Arial" pitchFamily="34" charset="0"/>
              </a:rPr>
              <a:t>a kde často dochází k hromadění </a:t>
            </a:r>
            <a:r>
              <a:rPr lang="cs-CZ" sz="2400" b="1" dirty="0" smtClean="0">
                <a:solidFill>
                  <a:srgbClr val="00FFFF"/>
                </a:solidFill>
                <a:latin typeface="Arial" pitchFamily="34" charset="0"/>
                <a:cs typeface="Arial" pitchFamily="34" charset="0"/>
              </a:rPr>
              <a:t>(kumulaci) </a:t>
            </a:r>
            <a:r>
              <a:rPr lang="cs-CZ" sz="2400" b="1" dirty="0" smtClean="0">
                <a:latin typeface="Arial" pitchFamily="34" charset="0"/>
                <a:cs typeface="Arial" pitchFamily="34" charset="0"/>
              </a:rPr>
              <a:t>jedovatých látek v tělech organismů (a může a nemusí způsobit smrt).</a:t>
            </a:r>
          </a:p>
          <a:p>
            <a:pPr>
              <a:buFont typeface="Wingdings" pitchFamily="2" charset="2"/>
              <a:buBlip>
                <a:blip r:embed="rId2"/>
              </a:buBlip>
              <a:defRPr/>
            </a:pPr>
            <a:r>
              <a:rPr lang="cs-CZ" sz="2400" b="1" dirty="0" smtClean="0">
                <a:solidFill>
                  <a:schemeClr val="accent2">
                    <a:lumMod val="60000"/>
                    <a:lumOff val="40000"/>
                  </a:schemeClr>
                </a:solidFill>
                <a:latin typeface="Arial" pitchFamily="34" charset="0"/>
                <a:cs typeface="Arial" pitchFamily="34" charset="0"/>
              </a:rPr>
              <a:t>Pozn.: Zatímco při akutní toxicitě je ovlivněn přímo jí vystavený organismus, u chronické toxicity se její projevy zjišťují zpravidla až na dalších vývojových generacích (</a:t>
            </a:r>
            <a:r>
              <a:rPr lang="cs-CZ" sz="2400" b="1" dirty="0" err="1" smtClean="0">
                <a:solidFill>
                  <a:schemeClr val="accent2">
                    <a:lumMod val="60000"/>
                    <a:lumOff val="40000"/>
                  </a:schemeClr>
                </a:solidFill>
                <a:latin typeface="Arial" pitchFamily="34" charset="0"/>
                <a:cs typeface="Arial" pitchFamily="34" charset="0"/>
              </a:rPr>
              <a:t>např</a:t>
            </a:r>
            <a:r>
              <a:rPr lang="cs-CZ" sz="2400" b="1" dirty="0" smtClean="0">
                <a:solidFill>
                  <a:schemeClr val="accent2">
                    <a:lumMod val="60000"/>
                    <a:lumOff val="40000"/>
                  </a:schemeClr>
                </a:solidFill>
                <a:latin typeface="Arial" pitchFamily="34" charset="0"/>
                <a:cs typeface="Arial" pitchFamily="34" charset="0"/>
              </a:rPr>
              <a:t> problémy s plodností, degenerace na potomcích, atd.). </a:t>
            </a:r>
            <a:endParaRPr lang="cs-CZ" sz="2400" b="1" dirty="0">
              <a:solidFill>
                <a:schemeClr val="accent2">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85225" cy="6553200"/>
          </a:xfrm>
        </p:spPr>
        <p:txBody>
          <a:bodyPr/>
          <a:lstStyle/>
          <a:p>
            <a:pPr>
              <a:buFont typeface="Wingdings" pitchFamily="2" charset="2"/>
              <a:buBlip>
                <a:blip r:embed="rId2"/>
              </a:buBlip>
              <a:defRPr/>
            </a:pPr>
            <a:r>
              <a:rPr lang="cs-CZ" sz="2400" b="1" u="sng" dirty="0" smtClean="0">
                <a:solidFill>
                  <a:srgbClr val="FFFF00"/>
                </a:solidFill>
                <a:latin typeface="Arial" pitchFamily="34" charset="0"/>
                <a:cs typeface="Arial" pitchFamily="34" charset="0"/>
              </a:rPr>
              <a:t>Z časového </a:t>
            </a:r>
            <a:r>
              <a:rPr lang="cs-CZ" sz="2400" b="1" dirty="0" smtClean="0">
                <a:latin typeface="Arial" pitchFamily="34" charset="0"/>
                <a:cs typeface="Arial" pitchFamily="34" charset="0"/>
              </a:rPr>
              <a:t> hlediska hodnocení </a:t>
            </a:r>
            <a:r>
              <a:rPr lang="cs-CZ" sz="2400" b="1" dirty="0" smtClean="0">
                <a:solidFill>
                  <a:srgbClr val="FFFF00"/>
                </a:solidFill>
                <a:latin typeface="Arial" pitchFamily="34" charset="0"/>
                <a:cs typeface="Arial" pitchFamily="34" charset="0"/>
              </a:rPr>
              <a:t>možného poškození organismu</a:t>
            </a:r>
            <a:r>
              <a:rPr lang="cs-CZ" sz="2400" b="1" dirty="0" smtClean="0">
                <a:latin typeface="Arial" pitchFamily="34" charset="0"/>
                <a:cs typeface="Arial" pitchFamily="34" charset="0"/>
              </a:rPr>
              <a:t> vyvolaného účinkem toxických látek se dnes zavádějí dva nové pojmy, které charakterizují </a:t>
            </a:r>
            <a:r>
              <a:rPr lang="cs-CZ" sz="2400" b="1" dirty="0" smtClean="0">
                <a:solidFill>
                  <a:srgbClr val="FFFF00"/>
                </a:solidFill>
                <a:latin typeface="Arial" pitchFamily="34" charset="0"/>
                <a:cs typeface="Arial" pitchFamily="34" charset="0"/>
              </a:rPr>
              <a:t>dlouhodobé škodlivé účinky </a:t>
            </a:r>
            <a:r>
              <a:rPr lang="cs-CZ" sz="2400" b="1" dirty="0" smtClean="0">
                <a:latin typeface="Arial" pitchFamily="34" charset="0"/>
                <a:cs typeface="Arial" pitchFamily="34" charset="0"/>
              </a:rPr>
              <a:t>chemických látek, a to </a:t>
            </a:r>
            <a:r>
              <a:rPr lang="cs-CZ" sz="2400" b="1" dirty="0" smtClean="0">
                <a:solidFill>
                  <a:srgbClr val="C00000"/>
                </a:solidFill>
                <a:latin typeface="Arial" pitchFamily="34" charset="0"/>
                <a:cs typeface="Arial" pitchFamily="34" charset="0"/>
              </a:rPr>
              <a:t>terminální</a:t>
            </a:r>
            <a:r>
              <a:rPr lang="cs-CZ" sz="2400" b="1" dirty="0" smtClean="0">
                <a:latin typeface="Arial" pitchFamily="34" charset="0"/>
                <a:cs typeface="Arial" pitchFamily="34" charset="0"/>
              </a:rPr>
              <a:t> a </a:t>
            </a:r>
            <a:r>
              <a:rPr lang="cs-CZ" sz="2400" b="1" dirty="0" smtClean="0">
                <a:solidFill>
                  <a:srgbClr val="C00000"/>
                </a:solidFill>
                <a:latin typeface="Arial" pitchFamily="34" charset="0"/>
                <a:cs typeface="Arial" pitchFamily="34" charset="0"/>
              </a:rPr>
              <a:t>replikující</a:t>
            </a:r>
            <a:r>
              <a:rPr lang="cs-CZ" sz="2400" b="1" dirty="0" smtClean="0">
                <a:latin typeface="Arial" pitchFamily="34" charset="0"/>
                <a:cs typeface="Arial" pitchFamily="34" charset="0"/>
              </a:rPr>
              <a:t> toxicita.</a:t>
            </a:r>
          </a:p>
          <a:p>
            <a:pPr>
              <a:buNone/>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solidFill>
                  <a:srgbClr val="C00000"/>
                </a:solidFill>
                <a:latin typeface="Arial" pitchFamily="34" charset="0"/>
                <a:cs typeface="Arial" pitchFamily="34" charset="0"/>
              </a:rPr>
              <a:t>Terminální toxicita </a:t>
            </a:r>
            <a:r>
              <a:rPr lang="cs-CZ" sz="2400" b="1" dirty="0" smtClean="0">
                <a:latin typeface="Arial" pitchFamily="34" charset="0"/>
                <a:cs typeface="Arial" pitchFamily="34" charset="0"/>
              </a:rPr>
              <a:t>označuje stav, kdy v důsledku vysoké expozice toxické látky </a:t>
            </a:r>
            <a:r>
              <a:rPr lang="cs-CZ" sz="2400" b="1" dirty="0" smtClean="0">
                <a:solidFill>
                  <a:srgbClr val="00FFFF"/>
                </a:solidFill>
                <a:latin typeface="Arial" pitchFamily="34" charset="0"/>
                <a:cs typeface="Arial" pitchFamily="34" charset="0"/>
              </a:rPr>
              <a:t>dochází ke smrti organismu,</a:t>
            </a:r>
            <a:r>
              <a:rPr lang="cs-CZ" sz="2400" b="1" dirty="0" smtClean="0">
                <a:latin typeface="Arial" pitchFamily="34" charset="0"/>
                <a:cs typeface="Arial" pitchFamily="34" charset="0"/>
              </a:rPr>
              <a:t> protože počet poškozených buněk je větší než počet buněk schopných reparace.</a:t>
            </a:r>
          </a:p>
          <a:p>
            <a:pPr>
              <a:buNone/>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solidFill>
                  <a:srgbClr val="C00000"/>
                </a:solidFill>
                <a:latin typeface="Arial" pitchFamily="34" charset="0"/>
                <a:cs typeface="Arial" pitchFamily="34" charset="0"/>
              </a:rPr>
              <a:t>Replikující toxicita </a:t>
            </a:r>
            <a:r>
              <a:rPr lang="cs-CZ" sz="2400" b="1" dirty="0" smtClean="0">
                <a:latin typeface="Arial" pitchFamily="34" charset="0"/>
                <a:cs typeface="Arial" pitchFamily="34" charset="0"/>
              </a:rPr>
              <a:t>označuje stav, </a:t>
            </a:r>
            <a:r>
              <a:rPr lang="cs-CZ" sz="2400" b="1" dirty="0" smtClean="0">
                <a:solidFill>
                  <a:srgbClr val="00FFFF"/>
                </a:solidFill>
                <a:latin typeface="Arial" pitchFamily="34" charset="0"/>
                <a:cs typeface="Arial" pitchFamily="34" charset="0"/>
              </a:rPr>
              <a:t>kdy se </a:t>
            </a:r>
            <a:r>
              <a:rPr lang="cs-CZ" sz="2400" b="1" dirty="0" err="1" smtClean="0">
                <a:solidFill>
                  <a:srgbClr val="00FFFF"/>
                </a:solidFill>
                <a:latin typeface="Arial" pitchFamily="34" charset="0"/>
                <a:cs typeface="Arial" pitchFamily="34" charset="0"/>
              </a:rPr>
              <a:t>genotoxické</a:t>
            </a:r>
            <a:r>
              <a:rPr lang="cs-CZ" sz="2400" b="1" dirty="0" smtClean="0">
                <a:solidFill>
                  <a:srgbClr val="00FFFF"/>
                </a:solidFill>
                <a:latin typeface="Arial" pitchFamily="34" charset="0"/>
                <a:cs typeface="Arial" pitchFamily="34" charset="0"/>
              </a:rPr>
              <a:t> účinky látek mohou projevit v zasažené populaci i po delším čase</a:t>
            </a:r>
            <a:r>
              <a:rPr lang="cs-CZ" sz="2400" b="1" dirty="0" smtClean="0">
                <a:latin typeface="Arial" pitchFamily="34" charset="0"/>
                <a:cs typeface="Arial" pitchFamily="34" charset="0"/>
              </a:rPr>
              <a:t>, dokonce až v následující generaci </a:t>
            </a:r>
            <a:r>
              <a:rPr lang="cs-CZ" sz="2400" b="1" dirty="0" smtClean="0">
                <a:solidFill>
                  <a:srgbClr val="FFFF00"/>
                </a:solidFill>
                <a:latin typeface="Arial" pitchFamily="34" charset="0"/>
                <a:cs typeface="Arial" pitchFamily="34" charset="0"/>
                <a:sym typeface="Symbol"/>
              </a:rPr>
              <a:t></a:t>
            </a:r>
            <a:r>
              <a:rPr lang="cs-CZ" sz="2400" b="1" dirty="0" smtClean="0">
                <a:latin typeface="Arial" pitchFamily="34" charset="0"/>
                <a:cs typeface="Arial" pitchFamily="34" charset="0"/>
              </a:rPr>
              <a:t> (poškození se tedy přenáší). </a:t>
            </a:r>
          </a:p>
          <a:p>
            <a:pPr>
              <a:buFont typeface="Wingdings" pitchFamily="2" charset="2"/>
              <a:buBlip>
                <a:blip r:embed="rId2"/>
              </a:buBlip>
              <a:defRPr/>
            </a:pPr>
            <a:endParaRPr lang="cs-CZ"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713788" cy="6481763"/>
          </a:xfrm>
        </p:spPr>
        <p:txBody>
          <a:bodyPr/>
          <a:lstStyle/>
          <a:p>
            <a:pPr algn="ctr">
              <a:buFont typeface="Wingdings" pitchFamily="2" charset="2"/>
              <a:buNone/>
              <a:defRPr/>
            </a:pPr>
            <a:r>
              <a:rPr lang="cs-CZ" b="1" dirty="0" smtClean="0">
                <a:solidFill>
                  <a:srgbClr val="C00000"/>
                </a:solidFill>
                <a:latin typeface="Arial" pitchFamily="34" charset="0"/>
                <a:cs typeface="Arial" pitchFamily="34" charset="0"/>
              </a:rPr>
              <a:t>Persistentní organické polutanty (tzv. </a:t>
            </a:r>
            <a:r>
              <a:rPr lang="cs-CZ" b="1" dirty="0" err="1" smtClean="0">
                <a:solidFill>
                  <a:srgbClr val="C00000"/>
                </a:solidFill>
                <a:latin typeface="Arial" pitchFamily="34" charset="0"/>
                <a:cs typeface="Arial" pitchFamily="34" charset="0"/>
              </a:rPr>
              <a:t>POPs</a:t>
            </a:r>
            <a:r>
              <a:rPr lang="cs-CZ" b="1" dirty="0" smtClean="0">
                <a:solidFill>
                  <a:srgbClr val="C00000"/>
                </a:solidFill>
                <a:latin typeface="Arial" pitchFamily="34" charset="0"/>
                <a:cs typeface="Arial" pitchFamily="34" charset="0"/>
              </a:rPr>
              <a:t>)</a:t>
            </a:r>
          </a:p>
          <a:p>
            <a:pPr>
              <a:buFont typeface="Wingdings" pitchFamily="2" charset="2"/>
              <a:buNone/>
              <a:defRPr/>
            </a:pPr>
            <a:r>
              <a:rPr lang="cs-CZ" sz="2400" b="1" smtClean="0">
                <a:solidFill>
                  <a:srgbClr val="FFFF00"/>
                </a:solidFill>
                <a:latin typeface="Arial" pitchFamily="34" charset="0"/>
                <a:cs typeface="Arial" pitchFamily="34" charset="0"/>
              </a:rPr>
              <a:t> jsou </a:t>
            </a:r>
            <a:r>
              <a:rPr lang="cs-CZ" sz="2400" b="1" dirty="0" smtClean="0">
                <a:solidFill>
                  <a:srgbClr val="FFFF00"/>
                </a:solidFill>
                <a:latin typeface="Arial" pitchFamily="34" charset="0"/>
                <a:cs typeface="Arial" pitchFamily="34" charset="0"/>
              </a:rPr>
              <a:t>to organické látky, které:</a:t>
            </a:r>
          </a:p>
          <a:p>
            <a:pPr>
              <a:buFont typeface="Wingdings" pitchFamily="2" charset="2"/>
              <a:buBlip>
                <a:blip r:embed="rId2"/>
              </a:buBlip>
              <a:defRPr/>
            </a:pPr>
            <a:r>
              <a:rPr lang="cs-CZ" sz="2400" b="1" dirty="0" smtClean="0">
                <a:latin typeface="Arial" pitchFamily="34" charset="0"/>
                <a:cs typeface="Arial" pitchFamily="34" charset="0"/>
              </a:rPr>
              <a:t>vykazují </a:t>
            </a:r>
            <a:r>
              <a:rPr lang="cs-CZ" sz="2400" b="1" dirty="0" smtClean="0">
                <a:solidFill>
                  <a:srgbClr val="FFFF00"/>
                </a:solidFill>
                <a:latin typeface="Arial" pitchFamily="34" charset="0"/>
                <a:cs typeface="Arial" pitchFamily="34" charset="0"/>
              </a:rPr>
              <a:t>toxické vlastnosti</a:t>
            </a:r>
          </a:p>
          <a:p>
            <a:pPr>
              <a:buFont typeface="Wingdings" pitchFamily="2" charset="2"/>
              <a:buBlip>
                <a:blip r:embed="rId2"/>
              </a:buBlip>
              <a:defRPr/>
            </a:pPr>
            <a:r>
              <a:rPr lang="cs-CZ" sz="2400" b="1" dirty="0" smtClean="0">
                <a:latin typeface="Arial" pitchFamily="34" charset="0"/>
                <a:cs typeface="Arial" pitchFamily="34" charset="0"/>
              </a:rPr>
              <a:t>jsou </a:t>
            </a:r>
            <a:r>
              <a:rPr lang="cs-CZ" sz="2400" b="1" dirty="0" smtClean="0">
                <a:solidFill>
                  <a:srgbClr val="FFFF00"/>
                </a:solidFill>
                <a:latin typeface="Arial" pitchFamily="34" charset="0"/>
                <a:cs typeface="Arial" pitchFamily="34" charset="0"/>
              </a:rPr>
              <a:t>persistentní</a:t>
            </a:r>
          </a:p>
          <a:p>
            <a:pPr>
              <a:buFont typeface="Wingdings" pitchFamily="2" charset="2"/>
              <a:buBlip>
                <a:blip r:embed="rId2"/>
              </a:buBlip>
              <a:defRPr/>
            </a:pPr>
            <a:r>
              <a:rPr lang="cs-CZ" sz="2400" b="1" dirty="0" smtClean="0">
                <a:latin typeface="Arial" pitchFamily="34" charset="0"/>
                <a:cs typeface="Arial" pitchFamily="34" charset="0"/>
              </a:rPr>
              <a:t>mají  </a:t>
            </a:r>
            <a:r>
              <a:rPr lang="cs-CZ" sz="2400" b="1" dirty="0" smtClean="0">
                <a:solidFill>
                  <a:srgbClr val="FFFF00"/>
                </a:solidFill>
                <a:latin typeface="Arial" pitchFamily="34" charset="0"/>
                <a:cs typeface="Arial" pitchFamily="34" charset="0"/>
              </a:rPr>
              <a:t>kumulativní charakter</a:t>
            </a:r>
            <a:endParaRPr lang="cs-CZ" sz="2400" b="1" dirty="0" smtClean="0">
              <a:latin typeface="Arial" pitchFamily="34" charset="0"/>
              <a:cs typeface="Arial" pitchFamily="34" charset="0"/>
            </a:endParaRP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Dochází u nich k </a:t>
            </a:r>
            <a:r>
              <a:rPr lang="cs-CZ" sz="2400" b="1" dirty="0" smtClean="0">
                <a:solidFill>
                  <a:srgbClr val="FFFF00"/>
                </a:solidFill>
                <a:latin typeface="Arial" pitchFamily="34" charset="0"/>
                <a:cs typeface="Arial" pitchFamily="34" charset="0"/>
              </a:rPr>
              <a:t>dálkovému přenosu </a:t>
            </a:r>
            <a:r>
              <a:rPr lang="cs-CZ" sz="2400" b="1" dirty="0" smtClean="0">
                <a:latin typeface="Arial" pitchFamily="34" charset="0"/>
                <a:cs typeface="Arial" pitchFamily="34" charset="0"/>
              </a:rPr>
              <a:t>v ovzduší přesahujícímu hranice státu a k depozicím u nichž je pravděpodobný významný škodlivý vliv na </a:t>
            </a:r>
            <a:r>
              <a:rPr lang="cs-CZ" sz="2400" b="1" dirty="0" smtClean="0">
                <a:solidFill>
                  <a:srgbClr val="FFFF00"/>
                </a:solidFill>
                <a:latin typeface="Arial" pitchFamily="34" charset="0"/>
                <a:cs typeface="Arial" pitchFamily="34" charset="0"/>
              </a:rPr>
              <a:t>lidské zdraví </a:t>
            </a:r>
            <a:r>
              <a:rPr lang="cs-CZ" sz="2400" b="1" dirty="0" smtClean="0">
                <a:latin typeface="Arial" pitchFamily="34" charset="0"/>
                <a:cs typeface="Arial" pitchFamily="34" charset="0"/>
              </a:rPr>
              <a:t>nebo škodlivé účinky na </a:t>
            </a:r>
            <a:r>
              <a:rPr lang="cs-CZ" sz="2400" b="1" dirty="0" smtClean="0">
                <a:solidFill>
                  <a:srgbClr val="FFFF00"/>
                </a:solidFill>
                <a:latin typeface="Arial" pitchFamily="34" charset="0"/>
                <a:cs typeface="Arial" pitchFamily="34" charset="0"/>
              </a:rPr>
              <a:t>životní prostředí.</a:t>
            </a:r>
          </a:p>
          <a:p>
            <a:pPr>
              <a:buFont typeface="Wingdings" pitchFamily="2" charset="2"/>
              <a:buBlip>
                <a:blip r:embed="rId2"/>
              </a:buBlip>
              <a:defRPr/>
            </a:pPr>
            <a:r>
              <a:rPr lang="cs-CZ" sz="2400" b="1" dirty="0" smtClean="0">
                <a:latin typeface="Arial" pitchFamily="34" charset="0"/>
                <a:cs typeface="Arial" pitchFamily="34" charset="0"/>
              </a:rPr>
              <a:t>Mohou se vyskytovat jako jediná chemická látka nebo jako směs chemických látek.</a:t>
            </a:r>
          </a:p>
          <a:p>
            <a:pPr>
              <a:buFont typeface="Wingdings" pitchFamily="2" charset="2"/>
              <a:buBlip>
                <a:blip r:embed="rId2"/>
              </a:buBlip>
              <a:defRPr/>
            </a:pPr>
            <a:r>
              <a:rPr lang="cs-CZ" sz="2400" b="1" dirty="0" smtClean="0">
                <a:latin typeface="Arial" pitchFamily="34" charset="0"/>
                <a:cs typeface="Arial" pitchFamily="34" charset="0"/>
              </a:rPr>
              <a:t>Mají podobné chemické vlastnosti a dostávají se do životního prostředí většinou společně.</a:t>
            </a:r>
          </a:p>
          <a:p>
            <a:pPr>
              <a:buFont typeface="Wingdings" pitchFamily="2" charset="2"/>
              <a:buBlip>
                <a:blip r:embed="rId2"/>
              </a:buBlip>
              <a:defRPr/>
            </a:pPr>
            <a:endParaRPr lang="cs-CZ" sz="2400" b="1" dirty="0" smtClean="0">
              <a:solidFill>
                <a:srgbClr val="FFFF00"/>
              </a:solidFill>
              <a:latin typeface="Arial" pitchFamily="34" charset="0"/>
              <a:cs typeface="Arial" pitchFamily="34" charset="0"/>
            </a:endParaRPr>
          </a:p>
          <a:p>
            <a:pPr>
              <a:buFont typeface="Wingdings" pitchFamily="2" charset="2"/>
              <a:buNone/>
              <a:defRPr/>
            </a:pPr>
            <a:endParaRPr lang="cs-CZ" sz="2400" b="1" dirty="0">
              <a:solidFill>
                <a:srgbClr val="FFFF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260350"/>
            <a:ext cx="8713787" cy="6481763"/>
          </a:xfrm>
        </p:spPr>
        <p:txBody>
          <a:bodyPr/>
          <a:lstStyle/>
          <a:p>
            <a:pPr>
              <a:buFont typeface="Wingdings" pitchFamily="2" charset="2"/>
              <a:buBlip>
                <a:blip r:embed="rId2"/>
              </a:buBlip>
              <a:defRPr/>
            </a:pPr>
            <a:r>
              <a:rPr lang="cs-CZ" sz="2400" b="1" dirty="0" err="1" smtClean="0">
                <a:latin typeface="Arial" pitchFamily="34" charset="0"/>
                <a:cs typeface="Arial" pitchFamily="34" charset="0"/>
              </a:rPr>
              <a:t>POPs</a:t>
            </a:r>
            <a:r>
              <a:rPr lang="cs-CZ" sz="2400" b="1" dirty="0" smtClean="0">
                <a:latin typeface="Arial" pitchFamily="34" charset="0"/>
                <a:cs typeface="Arial" pitchFamily="34" charset="0"/>
              </a:rPr>
              <a:t> jsou toxické pro různé organismy.</a:t>
            </a:r>
          </a:p>
          <a:p>
            <a:pPr>
              <a:buFont typeface="Wingdings" pitchFamily="2" charset="2"/>
              <a:buBlip>
                <a:blip r:embed="rId2"/>
              </a:buBlip>
              <a:defRPr/>
            </a:pPr>
            <a:r>
              <a:rPr lang="pl-PL" sz="2400" b="1" dirty="0" smtClean="0">
                <a:latin typeface="Arial" pitchFamily="34" charset="0"/>
                <a:cs typeface="Arial" pitchFamily="34" charset="0"/>
              </a:rPr>
              <a:t>některé z nich mohou zpusobovat </a:t>
            </a:r>
            <a:r>
              <a:rPr lang="pl-PL" sz="2400" b="1" dirty="0" smtClean="0">
                <a:solidFill>
                  <a:srgbClr val="C00000"/>
                </a:solidFill>
                <a:latin typeface="Arial" pitchFamily="34" charset="0"/>
                <a:cs typeface="Arial" pitchFamily="34" charset="0"/>
              </a:rPr>
              <a:t>vznik </a:t>
            </a:r>
            <a:r>
              <a:rPr lang="cs-CZ" sz="2400" b="1" dirty="0" smtClean="0">
                <a:solidFill>
                  <a:srgbClr val="C00000"/>
                </a:solidFill>
                <a:latin typeface="Arial" pitchFamily="34" charset="0"/>
                <a:cs typeface="Arial" pitchFamily="34" charset="0"/>
              </a:rPr>
              <a:t>rakoviny</a:t>
            </a:r>
            <a:r>
              <a:rPr lang="cs-CZ" sz="2400" b="1" dirty="0" smtClean="0">
                <a:latin typeface="Arial" pitchFamily="34" charset="0"/>
                <a:cs typeface="Arial" pitchFamily="34" charset="0"/>
              </a:rPr>
              <a:t>, jiné podporují její průběh.</a:t>
            </a:r>
          </a:p>
          <a:p>
            <a:pPr>
              <a:buFont typeface="Wingdings" pitchFamily="2" charset="2"/>
              <a:buBlip>
                <a:blip r:embed="rId2"/>
              </a:buBlip>
              <a:defRPr/>
            </a:pPr>
            <a:r>
              <a:rPr lang="cs-CZ" sz="2400" b="1" dirty="0" smtClean="0">
                <a:latin typeface="Arial" pitchFamily="34" charset="0"/>
                <a:cs typeface="Arial" pitchFamily="34" charset="0"/>
              </a:rPr>
              <a:t>řada </a:t>
            </a:r>
            <a:r>
              <a:rPr lang="pl-PL" sz="2400" b="1" dirty="0" smtClean="0">
                <a:latin typeface="Arial" pitchFamily="34" charset="0"/>
                <a:cs typeface="Arial" pitchFamily="34" charset="0"/>
              </a:rPr>
              <a:t>z nich zpusobuje vznik </a:t>
            </a:r>
            <a:r>
              <a:rPr lang="pl-PL" sz="2400" b="1" dirty="0" smtClean="0">
                <a:solidFill>
                  <a:srgbClr val="C00000"/>
                </a:solidFill>
                <a:latin typeface="Arial" pitchFamily="34" charset="0"/>
                <a:cs typeface="Arial" pitchFamily="34" charset="0"/>
              </a:rPr>
              <a:t>imunologických,</a:t>
            </a:r>
          </a:p>
          <a:p>
            <a:pPr>
              <a:buFont typeface="Wingdings" pitchFamily="2" charset="2"/>
              <a:buNone/>
              <a:defRPr/>
            </a:pPr>
            <a:r>
              <a:rPr lang="cs-CZ" sz="2400" b="1" dirty="0" smtClean="0">
                <a:solidFill>
                  <a:srgbClr val="C00000"/>
                </a:solidFill>
                <a:latin typeface="Arial" pitchFamily="34" charset="0"/>
                <a:cs typeface="Arial" pitchFamily="34" charset="0"/>
              </a:rPr>
              <a:t>   reprodukčních, vývojových</a:t>
            </a:r>
            <a:r>
              <a:rPr lang="cs-CZ" sz="2400" b="1" dirty="0" smtClean="0">
                <a:latin typeface="Arial" pitchFamily="34" charset="0"/>
                <a:cs typeface="Arial" pitchFamily="34" charset="0"/>
              </a:rPr>
              <a:t> a dalších poruch.</a:t>
            </a:r>
          </a:p>
          <a:p>
            <a:pPr>
              <a:buFont typeface="Wingdings" pitchFamily="2" charset="2"/>
              <a:buNone/>
              <a:defRPr/>
            </a:pPr>
            <a:endParaRPr lang="cs-CZ" sz="2400" b="1" dirty="0" smtClean="0">
              <a:solidFill>
                <a:srgbClr val="FFFF00"/>
              </a:solidFill>
              <a:latin typeface="Arial" pitchFamily="34" charset="0"/>
              <a:cs typeface="Arial" pitchFamily="34" charset="0"/>
            </a:endParaRPr>
          </a:p>
          <a:p>
            <a:pPr>
              <a:buFont typeface="Wingdings" pitchFamily="2" charset="2"/>
              <a:buNone/>
              <a:defRPr/>
            </a:pPr>
            <a:r>
              <a:rPr lang="cs-CZ" b="1" dirty="0" smtClean="0">
                <a:solidFill>
                  <a:srgbClr val="FFFF00"/>
                </a:solidFill>
                <a:latin typeface="Arial" pitchFamily="34" charset="0"/>
                <a:cs typeface="Arial" pitchFamily="34" charset="0"/>
              </a:rPr>
              <a:t>Persistence</a:t>
            </a:r>
          </a:p>
          <a:p>
            <a:pPr>
              <a:buFont typeface="Wingdings" pitchFamily="2" charset="2"/>
              <a:buBlip>
                <a:blip r:embed="rId2"/>
              </a:buBlip>
              <a:defRPr/>
            </a:pPr>
            <a:r>
              <a:rPr lang="cs-CZ" sz="2400" b="1" dirty="0" smtClean="0">
                <a:latin typeface="Arial" pitchFamily="34" charset="0"/>
                <a:cs typeface="Arial" pitchFamily="34" charset="0"/>
              </a:rPr>
              <a:t>persistence je schopnost látky zůstávat </a:t>
            </a:r>
            <a:r>
              <a:rPr lang="pl-PL" sz="2400" b="1" dirty="0" smtClean="0">
                <a:latin typeface="Arial" pitchFamily="34" charset="0"/>
                <a:cs typeface="Arial" pitchFamily="34" charset="0"/>
              </a:rPr>
              <a:t>v prostředí po dlouhou dobu </a:t>
            </a:r>
            <a:r>
              <a:rPr lang="pl-PL" sz="2400" b="1" dirty="0" smtClean="0">
                <a:solidFill>
                  <a:srgbClr val="FFFF00"/>
                </a:solidFill>
                <a:latin typeface="Arial" pitchFamily="34" charset="0"/>
                <a:cs typeface="Arial" pitchFamily="34" charset="0"/>
              </a:rPr>
              <a:t>beze změny.</a:t>
            </a:r>
          </a:p>
          <a:p>
            <a:pPr>
              <a:buFont typeface="Wingdings" pitchFamily="2" charset="2"/>
              <a:buBlip>
                <a:blip r:embed="rId2"/>
              </a:buBlip>
              <a:defRPr/>
            </a:pPr>
            <a:r>
              <a:rPr lang="cs-CZ" sz="2400" b="1" dirty="0" smtClean="0">
                <a:latin typeface="Arial" pitchFamily="34" charset="0"/>
                <a:cs typeface="Arial" pitchFamily="34" charset="0"/>
              </a:rPr>
              <a:t>persistentní látky </a:t>
            </a:r>
            <a:r>
              <a:rPr lang="cs-CZ" sz="2400" b="1" dirty="0" smtClean="0">
                <a:solidFill>
                  <a:srgbClr val="FFFF00"/>
                </a:solidFill>
                <a:latin typeface="Arial" pitchFamily="34" charset="0"/>
                <a:cs typeface="Arial" pitchFamily="34" charset="0"/>
              </a:rPr>
              <a:t>jsou odolné </a:t>
            </a:r>
            <a:r>
              <a:rPr lang="cs-CZ" sz="2400" b="1" dirty="0" smtClean="0">
                <a:latin typeface="Arial" pitchFamily="34" charset="0"/>
                <a:cs typeface="Arial" pitchFamily="34" charset="0"/>
              </a:rPr>
              <a:t>vůči chemickému fotochemickému, termickému i biochemickému rozkladu.</a:t>
            </a:r>
          </a:p>
          <a:p>
            <a:pPr>
              <a:buFont typeface="Wingdings" pitchFamily="2" charset="2"/>
              <a:buBlip>
                <a:blip r:embed="rId2"/>
              </a:buBlip>
              <a:defRPr/>
            </a:pPr>
            <a:r>
              <a:rPr lang="pl-PL" sz="2400" b="1" dirty="0" smtClean="0">
                <a:latin typeface="Arial" pitchFamily="34" charset="0"/>
                <a:cs typeface="Arial" pitchFamily="34" charset="0"/>
              </a:rPr>
              <a:t>to umožňuje jejich </a:t>
            </a:r>
            <a:r>
              <a:rPr lang="pl-PL" sz="2400" b="1" dirty="0" smtClean="0">
                <a:solidFill>
                  <a:srgbClr val="FFFF00"/>
                </a:solidFill>
                <a:latin typeface="Arial" pitchFamily="34" charset="0"/>
                <a:cs typeface="Arial" pitchFamily="34" charset="0"/>
              </a:rPr>
              <a:t>koloběh</a:t>
            </a:r>
            <a:r>
              <a:rPr lang="pl-PL" sz="2400" b="1" dirty="0" smtClean="0">
                <a:latin typeface="Arial" pitchFamily="34" charset="0"/>
                <a:cs typeface="Arial" pitchFamily="34" charset="0"/>
              </a:rPr>
              <a:t> v prostředí </a:t>
            </a:r>
            <a:r>
              <a:rPr lang="cs-CZ" sz="2400" b="1" dirty="0" smtClean="0">
                <a:latin typeface="Arial" pitchFamily="34" charset="0"/>
                <a:cs typeface="Arial" pitchFamily="34" charset="0"/>
              </a:rPr>
              <a:t>a </a:t>
            </a:r>
            <a:r>
              <a:rPr lang="cs-CZ" sz="2400" b="1" dirty="0" smtClean="0">
                <a:solidFill>
                  <a:srgbClr val="FFFF00"/>
                </a:solidFill>
                <a:latin typeface="Arial" pitchFamily="34" charset="0"/>
                <a:cs typeface="Arial" pitchFamily="34" charset="0"/>
              </a:rPr>
              <a:t>kumulaci</a:t>
            </a:r>
            <a:r>
              <a:rPr lang="cs-CZ" sz="2400" b="1" dirty="0" smtClean="0">
                <a:latin typeface="Arial" pitchFamily="34" charset="0"/>
                <a:cs typeface="Arial" pitchFamily="34" charset="0"/>
              </a:rPr>
              <a:t> v půdách, sedimentech i v živých organismech.</a:t>
            </a:r>
            <a:endParaRPr lang="cs-CZ" sz="2400" b="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15888"/>
            <a:ext cx="8642350" cy="6553200"/>
          </a:xfrm>
        </p:spPr>
        <p:txBody>
          <a:bodyPr>
            <a:normAutofit/>
          </a:bodyPr>
          <a:lstStyle/>
          <a:p>
            <a:pPr>
              <a:buFont typeface="Wingdings" pitchFamily="2" charset="2"/>
              <a:buNone/>
              <a:defRPr/>
            </a:pPr>
            <a:r>
              <a:rPr lang="cs-CZ" b="1" dirty="0" smtClean="0">
                <a:solidFill>
                  <a:srgbClr val="FFFF00"/>
                </a:solidFill>
                <a:latin typeface="Arial" pitchFamily="34" charset="0"/>
                <a:cs typeface="Arial" pitchFamily="34" charset="0"/>
              </a:rPr>
              <a:t>Polutanty v atmosféře</a:t>
            </a:r>
          </a:p>
          <a:p>
            <a:pPr>
              <a:buFont typeface="Wingdings" pitchFamily="2" charset="2"/>
              <a:buBlip>
                <a:blip r:embed="rId2"/>
              </a:buBlip>
              <a:defRPr/>
            </a:pPr>
            <a:r>
              <a:rPr lang="cs-CZ" sz="2400" b="1" dirty="0" smtClean="0">
                <a:solidFill>
                  <a:srgbClr val="FF0066"/>
                </a:solidFill>
                <a:latin typeface="Arial" pitchFamily="34" charset="0"/>
                <a:cs typeface="Arial" pitchFamily="34" charset="0"/>
              </a:rPr>
              <a:t>Emise</a:t>
            </a:r>
            <a:r>
              <a:rPr lang="cs-CZ" sz="2400" b="1" dirty="0" smtClean="0">
                <a:solidFill>
                  <a:srgbClr val="FFFF00"/>
                </a:solidFill>
                <a:latin typeface="Arial" pitchFamily="34" charset="0"/>
                <a:cs typeface="Arial" pitchFamily="34" charset="0"/>
              </a:rPr>
              <a:t> </a:t>
            </a:r>
            <a:r>
              <a:rPr lang="cs-CZ" sz="2400" b="1" dirty="0" smtClean="0">
                <a:latin typeface="Arial" pitchFamily="34" charset="0"/>
                <a:cs typeface="Arial" pitchFamily="34" charset="0"/>
              </a:rPr>
              <a:t>(úlety) jsou znečišťující látky unikající přímo ze zdroje znečištění. Lze je dělit podle skupenství na tuhé – </a:t>
            </a:r>
            <a:r>
              <a:rPr lang="cs-CZ" sz="2400" b="1" dirty="0" smtClean="0">
                <a:solidFill>
                  <a:schemeClr val="accent4">
                    <a:lumMod val="60000"/>
                    <a:lumOff val="40000"/>
                  </a:schemeClr>
                </a:solidFill>
                <a:latin typeface="Arial" pitchFamily="34" charset="0"/>
                <a:cs typeface="Arial" pitchFamily="34" charset="0"/>
              </a:rPr>
              <a:t>prach, popílek, saze, kapalné a plynné (sloučeniny S, C, N, Cl, F…).</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Kapalné emise </a:t>
            </a:r>
            <a:r>
              <a:rPr lang="cs-CZ" sz="2400" b="1" dirty="0" smtClean="0">
                <a:latin typeface="Arial" pitchFamily="34" charset="0"/>
                <a:cs typeface="Arial" pitchFamily="34" charset="0"/>
              </a:rPr>
              <a:t>jsou tvořeny aerosoly škodlivých látek, zejména oxidů síry, oxidů dusíku, amoniak a další anorganické nebo organické sloučeniny.</a:t>
            </a:r>
          </a:p>
          <a:p>
            <a:pPr>
              <a:buFont typeface="Wingdings" pitchFamily="2" charset="2"/>
              <a:buBlip>
                <a:blip r:embed="rId3"/>
              </a:buBlip>
              <a:defRPr/>
            </a:pPr>
            <a:r>
              <a:rPr lang="cs-CZ" sz="2400" b="1" dirty="0" smtClean="0">
                <a:latin typeface="Arial" pitchFamily="34" charset="0"/>
                <a:cs typeface="Arial" pitchFamily="34" charset="0"/>
              </a:rPr>
              <a:t>Významné jsou jako faktory ovlivňující vznik kyselých dešťů. Nejčastěji se na jejich vzniku podílejí oxidy síry a oxidy dusíku, které v kontaktu s vodní parou tvoří zředěné, silné kyseliny, jež pak snižují pH dešťové vody.</a:t>
            </a:r>
          </a:p>
          <a:p>
            <a:pPr>
              <a:buFont typeface="Wingdings" pitchFamily="2" charset="2"/>
              <a:buBlip>
                <a:blip r:embed="rId3"/>
              </a:buBlip>
              <a:defRPr/>
            </a:pPr>
            <a:r>
              <a:rPr lang="cs-CZ" sz="2400" b="1" dirty="0" smtClean="0">
                <a:latin typeface="Arial" pitchFamily="34" charset="0"/>
                <a:cs typeface="Arial" pitchFamily="34" charset="0"/>
              </a:rPr>
              <a:t>Kyselé deště působí na rostlinu při dopadu na nadzemní části. </a:t>
            </a:r>
          </a:p>
          <a:p>
            <a:pPr>
              <a:buNone/>
              <a:defRPr/>
            </a:pPr>
            <a:endParaRPr lang="cs-CZ" sz="2400" b="1" dirty="0" smtClean="0">
              <a:solidFill>
                <a:schemeClr val="accent4">
                  <a:lumMod val="60000"/>
                  <a:lumOff val="40000"/>
                </a:schemeClr>
              </a:solidFill>
            </a:endParaRPr>
          </a:p>
          <a:p>
            <a:pPr>
              <a:buFont typeface="Wingdings" pitchFamily="2" charset="2"/>
              <a:buNone/>
              <a:defRPr/>
            </a:pPr>
            <a:endParaRPr lang="cs-CZ" b="1" dirty="0">
              <a:solidFill>
                <a:srgbClr val="FFFF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260350"/>
            <a:ext cx="8785225" cy="6481763"/>
          </a:xfrm>
        </p:spPr>
        <p:txBody>
          <a:bodyPr/>
          <a:lstStyle/>
          <a:p>
            <a:pPr algn="ctr">
              <a:buFont typeface="Wingdings" pitchFamily="2" charset="2"/>
              <a:buNone/>
              <a:defRPr/>
            </a:pPr>
            <a:r>
              <a:rPr lang="cs-CZ" b="1" dirty="0" err="1" smtClean="0">
                <a:solidFill>
                  <a:srgbClr val="FFFF00"/>
                </a:solidFill>
                <a:latin typeface="Arial" pitchFamily="34" charset="0"/>
                <a:cs typeface="Arial" pitchFamily="34" charset="0"/>
              </a:rPr>
              <a:t>Bioakumulace</a:t>
            </a:r>
            <a:endParaRPr lang="cs-CZ"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hromadění v živých organismech je proces, během kterého živé organismy mohou </a:t>
            </a:r>
            <a:r>
              <a:rPr lang="cs-CZ" sz="2400" b="1" dirty="0" smtClean="0">
                <a:solidFill>
                  <a:srgbClr val="FFFF00"/>
                </a:solidFill>
                <a:latin typeface="Arial" pitchFamily="34" charset="0"/>
                <a:cs typeface="Arial" pitchFamily="34" charset="0"/>
              </a:rPr>
              <a:t>zachytávat a koncentrovat </a:t>
            </a:r>
            <a:r>
              <a:rPr lang="cs-CZ" sz="2400" b="1" dirty="0" smtClean="0">
                <a:latin typeface="Arial" pitchFamily="34" charset="0"/>
                <a:cs typeface="Arial" pitchFamily="34" charset="0"/>
              </a:rPr>
              <a:t>chemické látky buď přímo z okolního prostředí, ve kterém žijí, nebo nepřímo z jejich potravy.</a:t>
            </a:r>
          </a:p>
          <a:p>
            <a:pPr>
              <a:buFont typeface="Wingdings" pitchFamily="2" charset="2"/>
              <a:buBlip>
                <a:blip r:embed="rId2"/>
              </a:buBlip>
              <a:defRPr/>
            </a:pPr>
            <a:endParaRPr lang="cs-CZ" sz="2400" b="1" dirty="0" smtClean="0">
              <a:latin typeface="Arial" pitchFamily="34" charset="0"/>
              <a:cs typeface="Arial" pitchFamily="34" charset="0"/>
            </a:endParaRPr>
          </a:p>
          <a:p>
            <a:pPr algn="ctr">
              <a:buFont typeface="Wingdings" pitchFamily="2" charset="2"/>
              <a:buNone/>
              <a:defRPr/>
            </a:pPr>
            <a:r>
              <a:rPr lang="cs-CZ" b="1" dirty="0" smtClean="0">
                <a:solidFill>
                  <a:srgbClr val="FFFF00"/>
                </a:solidFill>
                <a:latin typeface="Arial" pitchFamily="34" charset="0"/>
                <a:cs typeface="Arial" pitchFamily="34" charset="0"/>
              </a:rPr>
              <a:t>Dálkový transport</a:t>
            </a:r>
          </a:p>
          <a:p>
            <a:pPr>
              <a:buFont typeface="Wingdings" pitchFamily="2" charset="2"/>
              <a:buBlip>
                <a:blip r:embed="rId2"/>
              </a:buBlip>
              <a:defRPr/>
            </a:pPr>
            <a:r>
              <a:rPr lang="pl-PL" sz="2400" b="1" dirty="0" smtClean="0">
                <a:latin typeface="Arial" pitchFamily="34" charset="0"/>
                <a:cs typeface="Arial" pitchFamily="34" charset="0"/>
              </a:rPr>
              <a:t>je to potenciál látky cestovat od původního zdroje do oblastí vzdálených </a:t>
            </a:r>
            <a:r>
              <a:rPr lang="pl-PL" sz="2400" b="1" dirty="0" smtClean="0">
                <a:solidFill>
                  <a:srgbClr val="FFFF00"/>
                </a:solidFill>
                <a:latin typeface="Arial" pitchFamily="34" charset="0"/>
                <a:cs typeface="Arial" pitchFamily="34" charset="0"/>
              </a:rPr>
              <a:t>stovky až </a:t>
            </a:r>
            <a:r>
              <a:rPr lang="cs-CZ" sz="2400" b="1" dirty="0" smtClean="0">
                <a:solidFill>
                  <a:srgbClr val="FFFF00"/>
                </a:solidFill>
                <a:latin typeface="Arial" pitchFamily="34" charset="0"/>
                <a:cs typeface="Arial" pitchFamily="34" charset="0"/>
              </a:rPr>
              <a:t>tisíce kilometrů</a:t>
            </a:r>
            <a:r>
              <a:rPr lang="cs-CZ" sz="2400" b="1" dirty="0" smtClean="0">
                <a:latin typeface="Arial" pitchFamily="34" charset="0"/>
                <a:cs typeface="Arial" pitchFamily="34" charset="0"/>
              </a:rPr>
              <a:t>, kde se nikdy nevyráběly a nepoužívaly (například Arktidy a Antarktidy).</a:t>
            </a:r>
            <a:endParaRPr lang="cs-CZ"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856662" cy="6480175"/>
          </a:xfrm>
        </p:spPr>
        <p:txBody>
          <a:bodyPr>
            <a:normAutofit/>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Pesticidy</a:t>
            </a:r>
          </a:p>
          <a:p>
            <a:pPr>
              <a:buBlip>
                <a:blip r:embed="rId2"/>
              </a:buBlip>
              <a:defRPr/>
            </a:pPr>
            <a:r>
              <a:rPr lang="cs-CZ" sz="2400" b="1" dirty="0" smtClean="0">
                <a:latin typeface="Arial" pitchFamily="34" charset="0"/>
                <a:cs typeface="Arial" pitchFamily="34" charset="0"/>
              </a:rPr>
              <a:t>Pesticidy </a:t>
            </a:r>
            <a:r>
              <a:rPr lang="cs-CZ" sz="2400" b="1" dirty="0" smtClean="0">
                <a:solidFill>
                  <a:schemeClr val="accent2">
                    <a:lumMod val="75000"/>
                  </a:schemeClr>
                </a:solidFill>
                <a:latin typeface="Arial" pitchFamily="34" charset="0"/>
                <a:cs typeface="Arial" pitchFamily="34" charset="0"/>
              </a:rPr>
              <a:t>(konkrétně – insekticidy, fungicidy, herbicidy, </a:t>
            </a:r>
            <a:r>
              <a:rPr lang="cs-CZ" sz="2400" b="1" dirty="0" err="1" smtClean="0">
                <a:solidFill>
                  <a:schemeClr val="accent2">
                    <a:lumMod val="75000"/>
                  </a:schemeClr>
                </a:solidFill>
                <a:latin typeface="Arial" pitchFamily="34" charset="0"/>
                <a:cs typeface="Arial" pitchFamily="34" charset="0"/>
              </a:rPr>
              <a:t>moluskocidy</a:t>
            </a:r>
            <a:r>
              <a:rPr lang="cs-CZ" sz="2400" b="1" dirty="0" smtClean="0">
                <a:solidFill>
                  <a:schemeClr val="accent2">
                    <a:lumMod val="75000"/>
                  </a:schemeClr>
                </a:solidFill>
                <a:latin typeface="Arial" pitchFamily="34" charset="0"/>
                <a:cs typeface="Arial" pitchFamily="34" charset="0"/>
              </a:rPr>
              <a:t>, </a:t>
            </a:r>
            <a:r>
              <a:rPr lang="cs-CZ" sz="2400" b="1" dirty="0" err="1" smtClean="0">
                <a:solidFill>
                  <a:schemeClr val="accent2">
                    <a:lumMod val="75000"/>
                  </a:schemeClr>
                </a:solidFill>
                <a:latin typeface="Arial" pitchFamily="34" charset="0"/>
                <a:cs typeface="Arial" pitchFamily="34" charset="0"/>
              </a:rPr>
              <a:t>piscicidy</a:t>
            </a:r>
            <a:r>
              <a:rPr lang="cs-CZ" sz="2400" b="1" dirty="0" smtClean="0">
                <a:solidFill>
                  <a:schemeClr val="accent2">
                    <a:lumMod val="75000"/>
                  </a:schemeClr>
                </a:solidFill>
                <a:latin typeface="Arial" pitchFamily="34" charset="0"/>
                <a:cs typeface="Arial" pitchFamily="34" charset="0"/>
              </a:rPr>
              <a:t>)</a:t>
            </a:r>
            <a:r>
              <a:rPr lang="cs-CZ" sz="2400" b="1" dirty="0" smtClean="0">
                <a:latin typeface="Arial" pitchFamily="34" charset="0"/>
                <a:cs typeface="Arial" pitchFamily="34" charset="0"/>
              </a:rPr>
              <a:t> jsou do přírodního prostředí aplikovány s cílem usmrtit </a:t>
            </a:r>
            <a:r>
              <a:rPr lang="cs-CZ" sz="2400" b="1" dirty="0" smtClean="0">
                <a:solidFill>
                  <a:srgbClr val="FFFF00"/>
                </a:solidFill>
                <a:latin typeface="Arial" pitchFamily="34" charset="0"/>
                <a:cs typeface="Arial" pitchFamily="34" charset="0"/>
              </a:rPr>
              <a:t>konkrétní druhy</a:t>
            </a:r>
            <a:r>
              <a:rPr lang="cs-CZ" sz="2400" b="1" dirty="0" smtClean="0">
                <a:latin typeface="Arial" pitchFamily="34" charset="0"/>
                <a:cs typeface="Arial" pitchFamily="34" charset="0"/>
              </a:rPr>
              <a:t>, ale tyto jedy vstřebávají </a:t>
            </a:r>
            <a:r>
              <a:rPr lang="cs-CZ" sz="2400" b="1" dirty="0" smtClean="0">
                <a:solidFill>
                  <a:srgbClr val="FFFF00"/>
                </a:solidFill>
                <a:latin typeface="Arial" pitchFamily="34" charset="0"/>
                <a:cs typeface="Arial" pitchFamily="34" charset="0"/>
              </a:rPr>
              <a:t>i ostatní organismy.</a:t>
            </a:r>
            <a:endParaRPr lang="cs-CZ" sz="2400" b="1" dirty="0" smtClean="0">
              <a:solidFill>
                <a:srgbClr val="C000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Jsou aplikovány na více než 90 % zemědělsky využívané půdy ve světě.</a:t>
            </a:r>
          </a:p>
          <a:p>
            <a:pPr>
              <a:buFont typeface="Wingdings" pitchFamily="2" charset="2"/>
              <a:buBlip>
                <a:blip r:embed="rId2"/>
              </a:buBlip>
              <a:defRPr/>
            </a:pPr>
            <a:r>
              <a:rPr lang="cs-CZ" sz="2400" b="1" dirty="0" smtClean="0">
                <a:latin typeface="Arial" pitchFamily="34" charset="0"/>
                <a:cs typeface="Arial" pitchFamily="34" charset="0"/>
              </a:rPr>
              <a:t>Pronikají do všech složek životního prostředí. </a:t>
            </a:r>
            <a:endParaRPr lang="cs-CZ" sz="2400" b="1" dirty="0" smtClean="0">
              <a:solidFill>
                <a:schemeClr val="accent2">
                  <a:lumMod val="75000"/>
                </a:schemeClr>
              </a:solidFill>
              <a:latin typeface="Arial" pitchFamily="34" charset="0"/>
              <a:cs typeface="Arial" pitchFamily="34" charset="0"/>
            </a:endParaRPr>
          </a:p>
          <a:p>
            <a:pPr>
              <a:buNone/>
              <a:defRPr/>
            </a:pPr>
            <a:endParaRPr lang="cs-CZ" sz="2400" b="1" dirty="0" smtClean="0">
              <a:solidFill>
                <a:schemeClr val="accent2">
                  <a:lumMod val="75000"/>
                </a:schemeClr>
              </a:solidFill>
              <a:latin typeface="Arial" pitchFamily="34" charset="0"/>
              <a:cs typeface="Arial" pitchFamily="34" charset="0"/>
            </a:endParaRPr>
          </a:p>
          <a:p>
            <a:pPr>
              <a:buNone/>
              <a:defRPr/>
            </a:pPr>
            <a:r>
              <a:rPr lang="cs-CZ" sz="2400" b="1" dirty="0" smtClean="0">
                <a:solidFill>
                  <a:schemeClr val="accent2">
                    <a:lumMod val="75000"/>
                  </a:schemeClr>
                </a:solidFill>
                <a:latin typeface="Arial" pitchFamily="34" charset="0"/>
                <a:cs typeface="Arial" pitchFamily="34" charset="0"/>
              </a:rPr>
              <a:t>  </a:t>
            </a:r>
            <a:r>
              <a:rPr lang="cs-CZ" sz="2400" b="1" u="sng" dirty="0" smtClean="0">
                <a:solidFill>
                  <a:srgbClr val="FF0000"/>
                </a:solidFill>
                <a:latin typeface="Arial" pitchFamily="34" charset="0"/>
                <a:cs typeface="Arial" pitchFamily="34" charset="0"/>
              </a:rPr>
              <a:t>RIZIKA: </a:t>
            </a:r>
          </a:p>
          <a:p>
            <a:pPr marL="525780" indent="-457200">
              <a:buFont typeface="+mj-lt"/>
              <a:buAutoNum type="arabicParenR"/>
              <a:defRPr/>
            </a:pPr>
            <a:r>
              <a:rPr lang="cs-CZ" sz="2400" b="1" dirty="0" smtClean="0">
                <a:latin typeface="Arial" pitchFamily="34" charset="0"/>
                <a:cs typeface="Arial" pitchFamily="34" charset="0"/>
              </a:rPr>
              <a:t>Nespecifický účinek – intoxikují, až usmrcují i jiné druhy organismů, zejména půdní mikroflóru. </a:t>
            </a:r>
          </a:p>
          <a:p>
            <a:pPr marL="525780" indent="-457200">
              <a:buFont typeface="+mj-lt"/>
              <a:buAutoNum type="arabicParenR"/>
              <a:defRPr/>
            </a:pPr>
            <a:r>
              <a:rPr lang="cs-CZ" sz="2400" b="1" dirty="0" smtClean="0">
                <a:latin typeface="Arial" pitchFamily="34" charset="0"/>
                <a:cs typeface="Arial" pitchFamily="34" charset="0"/>
              </a:rPr>
              <a:t> Rezidua se potravními řetězci dostávají do lidského organismu.</a:t>
            </a:r>
          </a:p>
          <a:p>
            <a:pPr marL="525780" indent="-457200">
              <a:buFont typeface="+mj-lt"/>
              <a:buAutoNum type="arabicParenR"/>
              <a:defRPr/>
            </a:pPr>
            <a:r>
              <a:rPr lang="cs-CZ" sz="2400" b="1" dirty="0" smtClean="0">
                <a:latin typeface="Arial" pitchFamily="34" charset="0"/>
                <a:cs typeface="Arial" pitchFamily="34" charset="0"/>
              </a:rPr>
              <a:t>Vznik rezistence.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856662" cy="6480175"/>
          </a:xfrm>
        </p:spPr>
        <p:txBody>
          <a:bodyPr>
            <a:normAutofit/>
          </a:bodyPr>
          <a:lstStyle/>
          <a:p>
            <a:pPr>
              <a:buNone/>
              <a:defRPr/>
            </a:pPr>
            <a:endParaRPr lang="cs-CZ" sz="2400" b="1" dirty="0" smtClean="0">
              <a:solidFill>
                <a:schemeClr val="accent2">
                  <a:lumMod val="75000"/>
                </a:schemeClr>
              </a:solidFill>
              <a:latin typeface="Arial" pitchFamily="34" charset="0"/>
              <a:cs typeface="Arial" pitchFamily="34" charset="0"/>
            </a:endParaRPr>
          </a:p>
          <a:p>
            <a:pPr>
              <a:buNone/>
              <a:defRPr/>
            </a:pPr>
            <a:r>
              <a:rPr lang="cs-CZ" sz="2400" b="1" dirty="0" smtClean="0">
                <a:solidFill>
                  <a:schemeClr val="accent2">
                    <a:lumMod val="75000"/>
                  </a:schemeClr>
                </a:solidFill>
                <a:latin typeface="Arial" pitchFamily="34" charset="0"/>
                <a:cs typeface="Arial" pitchFamily="34" charset="0"/>
              </a:rPr>
              <a:t>  </a:t>
            </a:r>
            <a:r>
              <a:rPr lang="cs-CZ" sz="2400" b="1" u="sng" dirty="0" smtClean="0">
                <a:solidFill>
                  <a:srgbClr val="FF0000"/>
                </a:solidFill>
                <a:latin typeface="Arial" pitchFamily="34" charset="0"/>
                <a:cs typeface="Arial" pitchFamily="34" charset="0"/>
              </a:rPr>
              <a:t>FYZIOLOGICKÉ ÚČINKY PESTICIDŮ: </a:t>
            </a:r>
          </a:p>
          <a:p>
            <a:pPr marL="525780" indent="-457200">
              <a:buBlip>
                <a:blip r:embed="rId2"/>
              </a:buBlip>
              <a:defRPr/>
            </a:pPr>
            <a:r>
              <a:rPr lang="cs-CZ" sz="2400" b="1" dirty="0" smtClean="0">
                <a:latin typeface="Arial" pitchFamily="34" charset="0"/>
                <a:cs typeface="Arial" pitchFamily="34" charset="0"/>
              </a:rPr>
              <a:t>Působí na </a:t>
            </a:r>
            <a:r>
              <a:rPr lang="cs-CZ" sz="2400" b="1" dirty="0" smtClean="0">
                <a:solidFill>
                  <a:srgbClr val="FFFF00"/>
                </a:solidFill>
                <a:latin typeface="Arial" pitchFamily="34" charset="0"/>
                <a:cs typeface="Arial" pitchFamily="34" charset="0"/>
              </a:rPr>
              <a:t>žlázy s vnitřní sekrecí </a:t>
            </a:r>
            <a:r>
              <a:rPr lang="cs-CZ" sz="2400" b="1" dirty="0" smtClean="0">
                <a:latin typeface="Arial" pitchFamily="34" charset="0"/>
                <a:cs typeface="Arial" pitchFamily="34" charset="0"/>
              </a:rPr>
              <a:t>a negativně ovlivňují normální funkci hormonů. </a:t>
            </a:r>
          </a:p>
          <a:p>
            <a:pPr marL="525780" indent="-457200">
              <a:buBlip>
                <a:blip r:embed="rId2"/>
              </a:buBlip>
              <a:defRPr/>
            </a:pPr>
            <a:r>
              <a:rPr lang="cs-CZ" sz="2400" b="1" dirty="0" smtClean="0">
                <a:latin typeface="Arial" pitchFamily="34" charset="0"/>
                <a:cs typeface="Arial" pitchFamily="34" charset="0"/>
              </a:rPr>
              <a:t>Vyvolávají </a:t>
            </a:r>
            <a:r>
              <a:rPr lang="cs-CZ" sz="2400" b="1" dirty="0" smtClean="0">
                <a:solidFill>
                  <a:srgbClr val="FFFF00"/>
                </a:solidFill>
                <a:latin typeface="Arial" pitchFamily="34" charset="0"/>
                <a:cs typeface="Arial" pitchFamily="34" charset="0"/>
              </a:rPr>
              <a:t>poruchy reprodukčních schopností </a:t>
            </a:r>
            <a:r>
              <a:rPr lang="cs-CZ" sz="2400" b="1" dirty="0" smtClean="0">
                <a:latin typeface="Arial" pitchFamily="34" charset="0"/>
                <a:cs typeface="Arial" pitchFamily="34" charset="0"/>
              </a:rPr>
              <a:t>a snižují reprodukční potenciál organismů.</a:t>
            </a:r>
          </a:p>
          <a:p>
            <a:pPr marL="525780" indent="-457200">
              <a:buBlip>
                <a:blip r:embed="rId2"/>
              </a:buBlip>
              <a:defRPr/>
            </a:pPr>
            <a:r>
              <a:rPr lang="cs-CZ" sz="2400" b="1" dirty="0" smtClean="0">
                <a:latin typeface="Arial" pitchFamily="34" charset="0"/>
                <a:cs typeface="Arial" pitchFamily="34" charset="0"/>
              </a:rPr>
              <a:t> Svými </a:t>
            </a:r>
            <a:r>
              <a:rPr lang="cs-CZ" sz="2400" b="1" dirty="0" smtClean="0">
                <a:solidFill>
                  <a:srgbClr val="FFFF00"/>
                </a:solidFill>
                <a:latin typeface="Arial" pitchFamily="34" charset="0"/>
                <a:cs typeface="Arial" pitchFamily="34" charset="0"/>
              </a:rPr>
              <a:t>kumulativními vlastnostmi </a:t>
            </a:r>
            <a:r>
              <a:rPr lang="cs-CZ" sz="2400" b="1" dirty="0" smtClean="0">
                <a:latin typeface="Arial" pitchFamily="34" charset="0"/>
                <a:cs typeface="Arial" pitchFamily="34" charset="0"/>
              </a:rPr>
              <a:t>nejvíce působí na organismy na horních příčkách potravní pyramidy.</a:t>
            </a:r>
          </a:p>
          <a:p>
            <a:pPr marL="525780" indent="-457200">
              <a:buBlip>
                <a:blip r:embed="rId2"/>
              </a:buBlip>
              <a:defRPr/>
            </a:pPr>
            <a:r>
              <a:rPr lang="cs-CZ" sz="2400" b="1" dirty="0" smtClean="0">
                <a:latin typeface="Arial" pitchFamily="34" charset="0"/>
                <a:cs typeface="Arial" pitchFamily="34" charset="0"/>
              </a:rPr>
              <a:t>Při metabolické detoxikaci v organismu vyšších živočichů mohou vznikat </a:t>
            </a:r>
            <a:r>
              <a:rPr lang="cs-CZ" sz="2400" b="1" dirty="0" smtClean="0">
                <a:solidFill>
                  <a:srgbClr val="FFFF00"/>
                </a:solidFill>
                <a:latin typeface="Arial" pitchFamily="34" charset="0"/>
                <a:cs typeface="Arial" pitchFamily="34" charset="0"/>
              </a:rPr>
              <a:t>látky toxičtější než byl primární pesticid </a:t>
            </a:r>
            <a:r>
              <a:rPr lang="cs-CZ" sz="2400" b="1" dirty="0" smtClean="0">
                <a:latin typeface="Arial" pitchFamily="34" charset="0"/>
                <a:cs typeface="Arial" pitchFamily="34" charset="0"/>
              </a:rPr>
              <a:t>(mutagenní účinky, karcinogenní účinky, </a:t>
            </a:r>
            <a:r>
              <a:rPr lang="cs-CZ" sz="2400" b="1" dirty="0" err="1" smtClean="0">
                <a:latin typeface="Arial" pitchFamily="34" charset="0"/>
                <a:cs typeface="Arial" pitchFamily="34" charset="0"/>
              </a:rPr>
              <a:t>imunomodulační</a:t>
            </a:r>
            <a:r>
              <a:rPr lang="cs-CZ" sz="2400" b="1" dirty="0" smtClean="0">
                <a:latin typeface="Arial" pitchFamily="34" charset="0"/>
                <a:cs typeface="Arial" pitchFamily="34" charset="0"/>
              </a:rPr>
              <a:t> účinky, změny metabolismu…).   </a:t>
            </a:r>
          </a:p>
          <a:p>
            <a:pPr marL="525780" indent="-457200">
              <a:buNone/>
              <a:defRPr/>
            </a:pPr>
            <a:endParaRPr lang="cs-CZ" sz="2400" b="1" dirty="0" smtClean="0">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856662" cy="6480175"/>
          </a:xfrm>
        </p:spPr>
        <p:txBody>
          <a:bodyPr/>
          <a:lstStyle/>
          <a:p>
            <a:pPr>
              <a:buFont typeface="Wingdings" pitchFamily="2" charset="2"/>
              <a:buNone/>
              <a:defRPr/>
            </a:pPr>
            <a:endParaRPr lang="cs-CZ" sz="2400" b="1" dirty="0" smtClean="0">
              <a:solidFill>
                <a:srgbClr val="C00000"/>
              </a:solidFill>
            </a:endParaRPr>
          </a:p>
          <a:p>
            <a:pPr>
              <a:buFont typeface="Wingdings" pitchFamily="2" charset="2"/>
              <a:buNone/>
              <a:defRPr/>
            </a:pPr>
            <a:r>
              <a:rPr lang="cs-CZ" sz="2400" b="1" dirty="0" smtClean="0">
                <a:solidFill>
                  <a:srgbClr val="C00000"/>
                </a:solidFill>
              </a:rPr>
              <a:t>  </a:t>
            </a:r>
            <a:r>
              <a:rPr lang="cs-CZ" sz="2400" b="1" dirty="0" smtClean="0">
                <a:solidFill>
                  <a:srgbClr val="00FFFF"/>
                </a:solidFill>
                <a:latin typeface="Arial" pitchFamily="34" charset="0"/>
                <a:cs typeface="Arial" pitchFamily="34" charset="0"/>
              </a:rPr>
              <a:t>DDT - plným názvem: 1,1,1-</a:t>
            </a:r>
            <a:r>
              <a:rPr lang="cs-CZ" sz="2400" b="1" dirty="0" err="1" smtClean="0">
                <a:solidFill>
                  <a:srgbClr val="00FFFF"/>
                </a:solidFill>
                <a:latin typeface="Arial" pitchFamily="34" charset="0"/>
                <a:cs typeface="Arial" pitchFamily="34" charset="0"/>
              </a:rPr>
              <a:t>trichlor</a:t>
            </a:r>
            <a:r>
              <a:rPr lang="cs-CZ" sz="2400" b="1" dirty="0" smtClean="0">
                <a:solidFill>
                  <a:srgbClr val="00FFFF"/>
                </a:solidFill>
                <a:latin typeface="Arial" pitchFamily="34" charset="0"/>
                <a:cs typeface="Arial" pitchFamily="34" charset="0"/>
              </a:rPr>
              <a:t>-2,2-bis(4-</a:t>
            </a:r>
            <a:r>
              <a:rPr lang="cs-CZ" sz="2400" b="1" dirty="0" err="1" smtClean="0">
                <a:solidFill>
                  <a:srgbClr val="00FFFF"/>
                </a:solidFill>
                <a:latin typeface="Arial" pitchFamily="34" charset="0"/>
                <a:cs typeface="Arial" pitchFamily="34" charset="0"/>
              </a:rPr>
              <a:t>chlorfenyl</a:t>
            </a:r>
            <a:r>
              <a:rPr lang="cs-CZ" sz="2400" b="1" dirty="0" smtClean="0">
                <a:solidFill>
                  <a:srgbClr val="00FFFF"/>
                </a:solidFill>
                <a:latin typeface="Arial" pitchFamily="34" charset="0"/>
                <a:cs typeface="Arial" pitchFamily="34" charset="0"/>
              </a:rPr>
              <a:t>)</a:t>
            </a:r>
            <a:r>
              <a:rPr lang="cs-CZ" sz="2400" b="1" dirty="0" err="1" smtClean="0">
                <a:solidFill>
                  <a:srgbClr val="00FFFF"/>
                </a:solidFill>
                <a:latin typeface="Arial" pitchFamily="34" charset="0"/>
                <a:cs typeface="Arial" pitchFamily="34" charset="0"/>
              </a:rPr>
              <a:t>ethan</a:t>
            </a:r>
            <a:endParaRPr lang="cs-CZ" sz="2400" b="1" dirty="0" smtClean="0">
              <a:solidFill>
                <a:srgbClr val="00FFFF"/>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insekticid používaný </a:t>
            </a:r>
            <a:r>
              <a:rPr lang="cs-CZ" sz="2400" b="1" dirty="0" smtClean="0">
                <a:solidFill>
                  <a:schemeClr val="accent2">
                    <a:lumMod val="75000"/>
                  </a:schemeClr>
                </a:solidFill>
                <a:latin typeface="Arial" pitchFamily="34" charset="0"/>
                <a:cs typeface="Arial" pitchFamily="34" charset="0"/>
              </a:rPr>
              <a:t>na ošetřování zemědělských plodin a na likvidaci přenašečů infekčních chorob </a:t>
            </a:r>
            <a:r>
              <a:rPr lang="cs-CZ" sz="2400" b="1" i="1" dirty="0" smtClean="0">
                <a:solidFill>
                  <a:schemeClr val="accent2">
                    <a:lumMod val="75000"/>
                  </a:schemeClr>
                </a:solidFill>
                <a:latin typeface="Arial" pitchFamily="34" charset="0"/>
                <a:cs typeface="Arial" pitchFamily="34" charset="0"/>
              </a:rPr>
              <a:t>(</a:t>
            </a:r>
            <a:r>
              <a:rPr lang="cs-CZ" sz="2400" b="1" i="1" dirty="0" err="1" smtClean="0">
                <a:solidFill>
                  <a:schemeClr val="accent2">
                    <a:lumMod val="75000"/>
                  </a:schemeClr>
                </a:solidFill>
                <a:latin typeface="Arial" pitchFamily="34" charset="0"/>
                <a:cs typeface="Arial" pitchFamily="34" charset="0"/>
              </a:rPr>
              <a:t>Anopheles</a:t>
            </a:r>
            <a:r>
              <a:rPr lang="cs-CZ" sz="2400" b="1" i="1" dirty="0" smtClean="0">
                <a:solidFill>
                  <a:schemeClr val="accent2">
                    <a:lumMod val="75000"/>
                  </a:schemeClr>
                </a:solidFill>
                <a:latin typeface="Arial" pitchFamily="34" charset="0"/>
                <a:cs typeface="Arial" pitchFamily="34" charset="0"/>
              </a:rPr>
              <a:t>).</a:t>
            </a:r>
          </a:p>
          <a:p>
            <a:pPr>
              <a:buFont typeface="Wingdings" pitchFamily="2" charset="2"/>
              <a:buBlip>
                <a:blip r:embed="rId2"/>
              </a:buBlip>
              <a:defRPr/>
            </a:pPr>
            <a:r>
              <a:rPr lang="cs-CZ" sz="2400" b="1" dirty="0" smtClean="0">
                <a:latin typeface="Arial" pitchFamily="34" charset="0"/>
                <a:cs typeface="Arial" pitchFamily="34" charset="0"/>
              </a:rPr>
              <a:t>v EU není vyráběn a používán, v bývalém Československu bylo používání jako pesticidu zakázáno </a:t>
            </a:r>
            <a:r>
              <a:rPr lang="cs-CZ" sz="2400" b="1" dirty="0" smtClean="0">
                <a:solidFill>
                  <a:srgbClr val="FFFF00"/>
                </a:solidFill>
                <a:latin typeface="Arial" pitchFamily="34" charset="0"/>
                <a:cs typeface="Arial" pitchFamily="34" charset="0"/>
              </a:rPr>
              <a:t>v roce </a:t>
            </a:r>
            <a:r>
              <a:rPr lang="it-IT" sz="2400" b="1" dirty="0" smtClean="0">
                <a:solidFill>
                  <a:srgbClr val="FFFF00"/>
                </a:solidFill>
                <a:latin typeface="Arial" pitchFamily="34" charset="0"/>
                <a:cs typeface="Arial" pitchFamily="34" charset="0"/>
              </a:rPr>
              <a:t>1974</a:t>
            </a:r>
            <a:r>
              <a:rPr lang="cs-CZ" sz="2400" b="1" dirty="0" smtClean="0">
                <a:solidFill>
                  <a:srgbClr val="FFFF00"/>
                </a:solidFill>
                <a:latin typeface="Arial" pitchFamily="34" charset="0"/>
                <a:cs typeface="Arial" pitchFamily="34" charset="0"/>
              </a:rPr>
              <a:t>.</a:t>
            </a:r>
            <a:r>
              <a:rPr lang="it-IT" sz="2400" b="1" dirty="0" smtClean="0">
                <a:solidFill>
                  <a:srgbClr val="FFFF00"/>
                </a:solidFill>
                <a:latin typeface="Arial" pitchFamily="34" charset="0"/>
                <a:cs typeface="Arial" pitchFamily="34" charset="0"/>
              </a:rPr>
              <a:t> </a:t>
            </a: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it-IT" sz="2400" b="1" dirty="0" smtClean="0">
                <a:latin typeface="Arial" pitchFamily="34" charset="0"/>
                <a:cs typeface="Arial" pitchFamily="34" charset="0"/>
              </a:rPr>
              <a:t>Byl vyráb</a:t>
            </a:r>
            <a:r>
              <a:rPr lang="cs-CZ" sz="2400" b="1" dirty="0" smtClean="0">
                <a:latin typeface="Arial" pitchFamily="34" charset="0"/>
                <a:cs typeface="Arial" pitchFamily="34" charset="0"/>
              </a:rPr>
              <a:t>ě</a:t>
            </a:r>
            <a:r>
              <a:rPr lang="it-IT" sz="2400" b="1" dirty="0" smtClean="0">
                <a:latin typeface="Arial" pitchFamily="34" charset="0"/>
                <a:cs typeface="Arial" pitchFamily="34" charset="0"/>
              </a:rPr>
              <a:t>n ve Spolan</a:t>
            </a:r>
            <a:r>
              <a:rPr lang="cs-CZ" sz="2400" b="1" dirty="0" smtClean="0">
                <a:latin typeface="Arial" pitchFamily="34" charset="0"/>
                <a:cs typeface="Arial" pitchFamily="34" charset="0"/>
              </a:rPr>
              <a:t>ě</a:t>
            </a:r>
            <a:r>
              <a:rPr lang="it-IT" sz="2400" b="1" dirty="0" smtClean="0">
                <a:latin typeface="Arial" pitchFamily="34" charset="0"/>
                <a:cs typeface="Arial" pitchFamily="34" charset="0"/>
              </a:rPr>
              <a:t> Neratovice</a:t>
            </a:r>
            <a:r>
              <a:rPr lang="cs-CZ" sz="2400" b="1" dirty="0" smtClean="0">
                <a:latin typeface="Arial" pitchFamily="34" charset="0"/>
                <a:cs typeface="Arial" pitchFamily="34" charset="0"/>
              </a:rPr>
              <a:t> jako surovina pro výrobu </a:t>
            </a:r>
            <a:r>
              <a:rPr lang="cs-CZ" sz="2400" b="1" dirty="0" err="1" smtClean="0">
                <a:solidFill>
                  <a:srgbClr val="FF0000"/>
                </a:solidFill>
                <a:latin typeface="Arial" pitchFamily="34" charset="0"/>
                <a:cs typeface="Arial" pitchFamily="34" charset="0"/>
              </a:rPr>
              <a:t>Neratidinu</a:t>
            </a:r>
            <a:r>
              <a:rPr lang="cs-CZ" sz="2400" b="1" dirty="0" smtClean="0">
                <a:solidFill>
                  <a:srgbClr val="FF0000"/>
                </a:solidFill>
                <a:latin typeface="Arial" pitchFamily="34" charset="0"/>
                <a:cs typeface="Arial" pitchFamily="34" charset="0"/>
              </a:rPr>
              <a:t>, </a:t>
            </a:r>
            <a:r>
              <a:rPr lang="cs-CZ" sz="2400" b="1" dirty="0" err="1" smtClean="0">
                <a:solidFill>
                  <a:srgbClr val="FF0000"/>
                </a:solidFill>
                <a:latin typeface="Arial" pitchFamily="34" charset="0"/>
                <a:cs typeface="Arial" pitchFamily="34" charset="0"/>
              </a:rPr>
              <a:t>Nerakainu</a:t>
            </a:r>
            <a:r>
              <a:rPr lang="cs-CZ" sz="2400" b="1" dirty="0" smtClean="0">
                <a:solidFill>
                  <a:srgbClr val="FF0000"/>
                </a:solidFill>
                <a:latin typeface="Arial" pitchFamily="34" charset="0"/>
                <a:cs typeface="Arial" pitchFamily="34" charset="0"/>
              </a:rPr>
              <a:t> a</a:t>
            </a:r>
            <a:r>
              <a:rPr lang="pl-PL" sz="2400" b="1" dirty="0" smtClean="0">
                <a:solidFill>
                  <a:srgbClr val="FF0000"/>
                </a:solidFill>
                <a:latin typeface="Arial" pitchFamily="34" charset="0"/>
                <a:cs typeface="Arial" pitchFamily="34" charset="0"/>
              </a:rPr>
              <a:t> Pentalidolu.</a:t>
            </a:r>
          </a:p>
          <a:p>
            <a:pPr>
              <a:buFont typeface="Wingdings" pitchFamily="2" charset="2"/>
              <a:buBlip>
                <a:blip r:embed="rId2"/>
              </a:buBlip>
              <a:defRPr/>
            </a:pPr>
            <a:r>
              <a:rPr lang="pl-PL" sz="2400" b="1" dirty="0" smtClean="0">
                <a:latin typeface="Arial" pitchFamily="34" charset="0"/>
                <a:cs typeface="Arial" pitchFamily="34" charset="0"/>
              </a:rPr>
              <a:t>všechny výroby byly </a:t>
            </a:r>
            <a:r>
              <a:rPr lang="cs-CZ" sz="2400" b="1" dirty="0" smtClean="0">
                <a:latin typeface="Arial" pitchFamily="34" charset="0"/>
                <a:cs typeface="Arial" pitchFamily="34" charset="0"/>
              </a:rPr>
              <a:t>ukončeny v letech 1978-83.</a:t>
            </a: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Mutagenní a karcinogenní účinky.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Toxické pro reprodukci, teratogenní účinky.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Endokrinní </a:t>
            </a:r>
            <a:r>
              <a:rPr lang="cs-CZ" sz="2400" b="1" dirty="0" err="1" smtClean="0">
                <a:solidFill>
                  <a:srgbClr val="FFFF00"/>
                </a:solidFill>
                <a:latin typeface="Arial" pitchFamily="34" charset="0"/>
                <a:cs typeface="Arial" pitchFamily="34" charset="0"/>
              </a:rPr>
              <a:t>disruptor</a:t>
            </a:r>
            <a:r>
              <a:rPr lang="cs-CZ" sz="2400" b="1" dirty="0" smtClean="0">
                <a:solidFill>
                  <a:srgbClr val="FFFF00"/>
                </a:solidFill>
                <a:latin typeface="Arial" pitchFamily="34" charset="0"/>
                <a:cs typeface="Arial" pitchFamily="34" charset="0"/>
              </a:rPr>
              <a:t>. </a:t>
            </a:r>
          </a:p>
          <a:p>
            <a:pPr>
              <a:buFont typeface="Wingdings" pitchFamily="2" charset="2"/>
              <a:buBlip>
                <a:blip r:embed="rId2"/>
              </a:buBlip>
              <a:defRPr/>
            </a:pPr>
            <a:endParaRPr lang="cs-CZ" sz="24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0.gstatic.com/images?q=tbn:ANd9GcTO9d5EoCceDgMXqyCBnMavo85f1TsGMfjPmslHQKzX5bjJt21Duw"/>
          <p:cNvPicPr>
            <a:picLocks noChangeAspect="1" noChangeArrowheads="1"/>
          </p:cNvPicPr>
          <p:nvPr/>
        </p:nvPicPr>
        <p:blipFill>
          <a:blip r:embed="rId2" cstate="print"/>
          <a:srcRect/>
          <a:stretch>
            <a:fillRect/>
          </a:stretch>
        </p:blipFill>
        <p:spPr bwMode="auto">
          <a:xfrm>
            <a:off x="0" y="0"/>
            <a:ext cx="9144000" cy="6669360"/>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13787" cy="6553200"/>
          </a:xfrm>
        </p:spPr>
        <p:txBody>
          <a:bodyPr>
            <a:normAutofit lnSpcReduction="10000"/>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Polychlorované bifenyly (</a:t>
            </a:r>
            <a:r>
              <a:rPr lang="cs-CZ" sz="2800" b="1" dirty="0" err="1" smtClean="0">
                <a:solidFill>
                  <a:srgbClr val="C00000"/>
                </a:solidFill>
                <a:latin typeface="Arial" pitchFamily="34" charset="0"/>
                <a:cs typeface="Arial" pitchFamily="34" charset="0"/>
              </a:rPr>
              <a:t>PCBs</a:t>
            </a:r>
            <a:r>
              <a:rPr lang="cs-CZ" sz="2800" b="1" dirty="0" smtClean="0">
                <a:solidFill>
                  <a:srgbClr val="C00000"/>
                </a:solidFill>
                <a:latin typeface="Arial" pitchFamily="34" charset="0"/>
                <a:cs typeface="Arial" pitchFamily="34" charset="0"/>
              </a:rPr>
              <a:t>) </a:t>
            </a:r>
          </a:p>
          <a:p>
            <a:pPr>
              <a:buFont typeface="Wingdings" pitchFamily="2" charset="2"/>
              <a:buBlip>
                <a:blip r:embed="rId2"/>
              </a:buBlip>
              <a:defRPr/>
            </a:pPr>
            <a:r>
              <a:rPr lang="cs-CZ" sz="2400" b="1" dirty="0" smtClean="0">
                <a:latin typeface="Arial" pitchFamily="34" charset="0"/>
                <a:cs typeface="Arial" pitchFamily="34" charset="0"/>
              </a:rPr>
              <a:t>technická směs 210 </a:t>
            </a:r>
            <a:r>
              <a:rPr lang="cs-CZ" sz="2400" b="1" dirty="0" err="1" smtClean="0">
                <a:latin typeface="Arial" pitchFamily="34" charset="0"/>
                <a:cs typeface="Arial" pitchFamily="34" charset="0"/>
              </a:rPr>
              <a:t>kongenerů</a:t>
            </a:r>
            <a:r>
              <a:rPr lang="cs-CZ" sz="2400" b="1" dirty="0" smtClean="0">
                <a:latin typeface="Arial" pitchFamily="34" charset="0"/>
                <a:cs typeface="Arial" pitchFamily="34" charset="0"/>
              </a:rPr>
              <a:t> široce využívaná </a:t>
            </a:r>
            <a:r>
              <a:rPr lang="cs-CZ" sz="2400" b="1" dirty="0" smtClean="0">
                <a:solidFill>
                  <a:srgbClr val="FFFF00"/>
                </a:solidFill>
                <a:latin typeface="Arial" pitchFamily="34" charset="0"/>
                <a:cs typeface="Arial" pitchFamily="34" charset="0"/>
              </a:rPr>
              <a:t>v průmyslu </a:t>
            </a:r>
            <a:r>
              <a:rPr lang="cs-CZ" sz="2400" b="1" dirty="0" smtClean="0">
                <a:latin typeface="Arial" pitchFamily="34" charset="0"/>
                <a:cs typeface="Arial" pitchFamily="34" charset="0"/>
              </a:rPr>
              <a:t>pro své výjimečné vlastnosti. </a:t>
            </a:r>
          </a:p>
          <a:p>
            <a:pPr>
              <a:buNone/>
              <a:defRPr/>
            </a:pPr>
            <a:r>
              <a:rPr lang="cs-CZ" sz="2400" b="1" u="sng" dirty="0" smtClean="0">
                <a:solidFill>
                  <a:schemeClr val="accent3">
                    <a:lumMod val="60000"/>
                    <a:lumOff val="40000"/>
                  </a:schemeClr>
                </a:solidFill>
                <a:latin typeface="Arial" pitchFamily="34" charset="0"/>
                <a:cs typeface="Arial" pitchFamily="34" charset="0"/>
              </a:rPr>
              <a:t>  V uzavřených zařízeních : </a:t>
            </a:r>
            <a:r>
              <a:rPr lang="cs-CZ" sz="2400" b="1" dirty="0" smtClean="0">
                <a:latin typeface="Arial" pitchFamily="34" charset="0"/>
                <a:cs typeface="Arial" pitchFamily="34" charset="0"/>
              </a:rPr>
              <a:t>jako chladicí náplně </a:t>
            </a:r>
            <a:r>
              <a:rPr lang="cs-CZ" sz="2400" b="1" dirty="0" smtClean="0">
                <a:solidFill>
                  <a:srgbClr val="00FFFF"/>
                </a:solidFill>
                <a:latin typeface="Arial" pitchFamily="34" charset="0"/>
                <a:cs typeface="Arial" pitchFamily="34" charset="0"/>
              </a:rPr>
              <a:t>elektrických transformátorů, dielektrické kapaliny v kondenzátorech, </a:t>
            </a:r>
            <a:r>
              <a:rPr lang="cs-CZ" sz="2400" b="1" dirty="0" err="1" smtClean="0">
                <a:solidFill>
                  <a:srgbClr val="00FFFF"/>
                </a:solidFill>
                <a:latin typeface="Arial" pitchFamily="34" charset="0"/>
                <a:cs typeface="Arial" pitchFamily="34" charset="0"/>
              </a:rPr>
              <a:t>teplosměnné</a:t>
            </a:r>
            <a:r>
              <a:rPr lang="cs-CZ" sz="2400" b="1" dirty="0" smtClean="0">
                <a:solidFill>
                  <a:srgbClr val="00FFFF"/>
                </a:solidFill>
                <a:latin typeface="Arial" pitchFamily="34" charset="0"/>
                <a:cs typeface="Arial" pitchFamily="34" charset="0"/>
              </a:rPr>
              <a:t> kapaliny, antikorozní hydraulické kapaliny a mazadla.</a:t>
            </a:r>
            <a:endParaRPr lang="pl-PL" sz="2400" b="1" dirty="0" smtClean="0">
              <a:solidFill>
                <a:srgbClr val="00FFFF"/>
              </a:solidFill>
              <a:latin typeface="Arial" pitchFamily="34" charset="0"/>
              <a:cs typeface="Arial" pitchFamily="34" charset="0"/>
            </a:endParaRPr>
          </a:p>
          <a:p>
            <a:pPr>
              <a:buNone/>
              <a:defRPr/>
            </a:pPr>
            <a:r>
              <a:rPr lang="pl-PL" sz="2400" b="1" u="sng" dirty="0" smtClean="0">
                <a:solidFill>
                  <a:srgbClr val="FFFF00"/>
                </a:solidFill>
                <a:latin typeface="Arial" pitchFamily="34" charset="0"/>
                <a:cs typeface="Arial" pitchFamily="34" charset="0"/>
              </a:rPr>
              <a:t>  V otevřených systémech:</a:t>
            </a:r>
            <a:r>
              <a:rPr lang="pl-PL" sz="2400" b="1" dirty="0" smtClean="0">
                <a:solidFill>
                  <a:srgbClr val="FFFF00"/>
                </a:solidFill>
                <a:latin typeface="Arial" pitchFamily="34" charset="0"/>
                <a:cs typeface="Arial" pitchFamily="34" charset="0"/>
              </a:rPr>
              <a:t>  </a:t>
            </a:r>
            <a:r>
              <a:rPr lang="pl-PL" sz="2400" b="1" dirty="0" smtClean="0">
                <a:latin typeface="Arial" pitchFamily="34" charset="0"/>
                <a:cs typeface="Arial" pitchFamily="34" charset="0"/>
              </a:rPr>
              <a:t>na výrobu </a:t>
            </a:r>
            <a:r>
              <a:rPr lang="pl-PL" sz="2400" b="1" dirty="0" smtClean="0">
                <a:solidFill>
                  <a:srgbClr val="00FFFF"/>
                </a:solidFill>
                <a:latin typeface="Arial" pitchFamily="34" charset="0"/>
                <a:cs typeface="Arial" pitchFamily="34" charset="0"/>
              </a:rPr>
              <a:t>impregnačních materiálů a barviv, lepidel, aditiva do stavebních hmot, dále těsnicí kapaliny, na výrobu pesticidů...</a:t>
            </a:r>
          </a:p>
          <a:p>
            <a:pPr>
              <a:buFont typeface="Wingdings" pitchFamily="2" charset="2"/>
              <a:buBlip>
                <a:blip r:embed="rId2"/>
              </a:buBlip>
              <a:defRPr/>
            </a:pPr>
            <a:r>
              <a:rPr lang="pl-PL" sz="2400" b="1" dirty="0" smtClean="0">
                <a:latin typeface="Arial" pitchFamily="34" charset="0"/>
                <a:cs typeface="Arial" pitchFamily="34" charset="0"/>
              </a:rPr>
              <a:t>výroba byla </a:t>
            </a:r>
            <a:r>
              <a:rPr lang="cs-CZ" sz="2400" b="1" dirty="0" smtClean="0">
                <a:latin typeface="Arial" pitchFamily="34" charset="0"/>
                <a:cs typeface="Arial" pitchFamily="34" charset="0"/>
              </a:rPr>
              <a:t>v bývalém Československu zakázána v roce </a:t>
            </a:r>
            <a:r>
              <a:rPr lang="pt-BR" sz="2400" b="1" dirty="0" smtClean="0">
                <a:solidFill>
                  <a:srgbClr val="FFFF00"/>
                </a:solidFill>
                <a:latin typeface="Arial" pitchFamily="34" charset="0"/>
                <a:cs typeface="Arial" pitchFamily="34" charset="0"/>
              </a:rPr>
              <a:t>1984</a:t>
            </a:r>
            <a:r>
              <a:rPr lang="pt-BR" sz="2400" b="1" dirty="0" smtClean="0">
                <a:latin typeface="Arial" pitchFamily="34" charset="0"/>
                <a:cs typeface="Arial" pitchFamily="34" charset="0"/>
              </a:rPr>
              <a:t>, úhrnná produkce se uvádí </a:t>
            </a:r>
            <a:r>
              <a:rPr lang="pt-BR" sz="2400" b="1" dirty="0" smtClean="0">
                <a:solidFill>
                  <a:srgbClr val="FFFF00"/>
                </a:solidFill>
                <a:latin typeface="Arial" pitchFamily="34" charset="0"/>
                <a:cs typeface="Arial" pitchFamily="34" charset="0"/>
              </a:rPr>
              <a:t>24 000 t</a:t>
            </a:r>
            <a:r>
              <a:rPr lang="pt-BR" sz="2400" b="1" dirty="0" smtClean="0">
                <a:latin typeface="Arial" pitchFamily="34" charset="0"/>
                <a:cs typeface="Arial" pitchFamily="34" charset="0"/>
              </a:rPr>
              <a:t>.</a:t>
            </a:r>
          </a:p>
          <a:p>
            <a:pPr>
              <a:buFont typeface="Wingdings" pitchFamily="2" charset="2"/>
              <a:buBlip>
                <a:blip r:embed="rId2"/>
              </a:buBlip>
              <a:defRPr/>
            </a:pPr>
            <a:r>
              <a:rPr lang="cs-CZ" sz="2400" b="1" dirty="0" smtClean="0">
                <a:latin typeface="Arial" pitchFamily="34" charset="0"/>
                <a:cs typeface="Arial" pitchFamily="34" charset="0"/>
              </a:rPr>
              <a:t>v současné době se používají pouze v uzavřených systémech, značná množství jsou uložena a čekají na likvidaci přijatelným </a:t>
            </a:r>
            <a:r>
              <a:rPr lang="cs-CZ" sz="2400" b="1" dirty="0" err="1" smtClean="0">
                <a:latin typeface="Arial" pitchFamily="34" charset="0"/>
                <a:cs typeface="Arial" pitchFamily="34" charset="0"/>
              </a:rPr>
              <a:t>způ</a:t>
            </a:r>
            <a:r>
              <a:rPr lang="pl-PL" sz="2400" b="1" dirty="0" smtClean="0">
                <a:latin typeface="Arial" pitchFamily="34" charset="0"/>
                <a:cs typeface="Arial" pitchFamily="34" charset="0"/>
              </a:rPr>
              <a:t>sobem. Nezanedbatelná část produkce byla </a:t>
            </a:r>
            <a:r>
              <a:rPr lang="cs-CZ" sz="2400" b="1" dirty="0" smtClean="0">
                <a:latin typeface="Arial" pitchFamily="34" charset="0"/>
                <a:cs typeface="Arial" pitchFamily="34" charset="0"/>
              </a:rPr>
              <a:t>pravděpodobně v minulých letech likvidována nelegálně.</a:t>
            </a:r>
          </a:p>
          <a:p>
            <a:pPr>
              <a:buFont typeface="Wingdings" pitchFamily="2" charset="2"/>
              <a:buBlip>
                <a:blip r:embed="rId2"/>
              </a:buBlip>
              <a:defRPr/>
            </a:pPr>
            <a:endParaRPr lang="cs-CZ" sz="2400"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13787" cy="6553200"/>
          </a:xfrm>
        </p:spPr>
        <p:txBody>
          <a:bodyPr/>
          <a:lstStyle/>
          <a:p>
            <a:pPr>
              <a:buFont typeface="Wingdings" pitchFamily="2" charset="2"/>
              <a:buNone/>
              <a:defRPr/>
            </a:pPr>
            <a:r>
              <a:rPr lang="cs-CZ" sz="2400" b="1" dirty="0" smtClean="0">
                <a:solidFill>
                  <a:srgbClr val="C00000"/>
                </a:solidFill>
              </a:rPr>
              <a:t>  </a:t>
            </a:r>
          </a:p>
          <a:p>
            <a:pPr>
              <a:buFont typeface="Wingdings" pitchFamily="2" charset="2"/>
              <a:buNone/>
              <a:defRPr/>
            </a:pPr>
            <a:r>
              <a:rPr lang="cs-CZ" sz="2400" b="1" dirty="0" smtClean="0">
                <a:solidFill>
                  <a:srgbClr val="C00000"/>
                </a:solidFill>
              </a:rPr>
              <a:t>     </a:t>
            </a:r>
            <a:r>
              <a:rPr lang="cs-CZ" sz="2400" b="1" dirty="0" smtClean="0">
                <a:solidFill>
                  <a:srgbClr val="C00000"/>
                </a:solidFill>
                <a:latin typeface="Arial" pitchFamily="34" charset="0"/>
                <a:cs typeface="Arial" pitchFamily="34" charset="0"/>
              </a:rPr>
              <a:t>Účinky </a:t>
            </a:r>
            <a:r>
              <a:rPr lang="cs-CZ" sz="2400" b="1" dirty="0" err="1" smtClean="0">
                <a:solidFill>
                  <a:srgbClr val="C00000"/>
                </a:solidFill>
                <a:latin typeface="Arial" pitchFamily="34" charset="0"/>
                <a:cs typeface="Arial" pitchFamily="34" charset="0"/>
              </a:rPr>
              <a:t>PCBs</a:t>
            </a:r>
            <a:r>
              <a:rPr lang="cs-CZ" sz="2400" b="1" dirty="0" smtClean="0">
                <a:solidFill>
                  <a:srgbClr val="C00000"/>
                </a:solidFill>
                <a:latin typeface="Arial" pitchFamily="34" charset="0"/>
                <a:cs typeface="Arial" pitchFamily="34" charset="0"/>
              </a:rPr>
              <a:t> na živé organismy:  </a:t>
            </a: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Kumulace v tukových tkáních.</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Poškození jater.</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Poškození krvetvorné tkáně. </a:t>
            </a:r>
          </a:p>
          <a:p>
            <a:pPr>
              <a:buFont typeface="Wingdings" pitchFamily="2" charset="2"/>
              <a:buBlip>
                <a:blip r:embed="rId2"/>
              </a:buBlip>
              <a:defRPr/>
            </a:pPr>
            <a:r>
              <a:rPr lang="pl-PL" sz="2400" b="1" dirty="0" smtClean="0">
                <a:solidFill>
                  <a:srgbClr val="FFFF00"/>
                </a:solidFill>
                <a:latin typeface="Arial" pitchFamily="34" charset="0"/>
                <a:cs typeface="Arial" pitchFamily="34" charset="0"/>
              </a:rPr>
              <a:t>Poškození reprodukčních schopností organismů.</a:t>
            </a:r>
          </a:p>
          <a:p>
            <a:pPr>
              <a:buFont typeface="Wingdings" pitchFamily="2" charset="2"/>
              <a:buBlip>
                <a:blip r:embed="rId2"/>
              </a:buBlip>
              <a:defRPr/>
            </a:pPr>
            <a:r>
              <a:rPr lang="pl-PL" sz="2400" b="1" dirty="0" smtClean="0">
                <a:solidFill>
                  <a:srgbClr val="FFFF00"/>
                </a:solidFill>
                <a:latin typeface="Arial" pitchFamily="34" charset="0"/>
                <a:cs typeface="Arial" pitchFamily="34" charset="0"/>
              </a:rPr>
              <a:t>Podezřelé z karcinogenních účinků.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pic>
        <p:nvPicPr>
          <p:cNvPr id="72706" name="Picture 2" descr="http://upload.wikimedia.org/wikipedia/commons/thumb/4/49/Polychlorinated_biphenyl_structure.svg/220px-Polychlorinated_biphenyl_structure.svg.png">
            <a:hlinkClick r:id="rId2"/>
          </p:cNvPr>
          <p:cNvPicPr>
            <a:picLocks noChangeAspect="1" noChangeArrowheads="1"/>
          </p:cNvPicPr>
          <p:nvPr/>
        </p:nvPicPr>
        <p:blipFill>
          <a:blip r:embed="rId3" cstate="print"/>
          <a:srcRect/>
          <a:stretch>
            <a:fillRect/>
          </a:stretch>
        </p:blipFill>
        <p:spPr bwMode="auto">
          <a:xfrm>
            <a:off x="1187624" y="1196752"/>
            <a:ext cx="6696744" cy="3168352"/>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7504" y="188913"/>
            <a:ext cx="8857109" cy="6408737"/>
          </a:xfrm>
        </p:spPr>
        <p:txBody>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Dioxiny</a:t>
            </a:r>
          </a:p>
          <a:p>
            <a:pPr>
              <a:buFont typeface="Wingdings" pitchFamily="2" charset="2"/>
              <a:buBlip>
                <a:blip r:embed="rId2"/>
              </a:buBlip>
              <a:defRPr/>
            </a:pPr>
            <a:r>
              <a:rPr lang="cs-CZ" sz="2400" b="1" dirty="0" smtClean="0">
                <a:latin typeface="Arial" pitchFamily="34" charset="0"/>
                <a:cs typeface="Arial" pitchFamily="34" charset="0"/>
              </a:rPr>
              <a:t>Jsou to toxické </a:t>
            </a:r>
            <a:r>
              <a:rPr lang="cs-CZ" sz="2400" b="1" dirty="0" smtClean="0">
                <a:solidFill>
                  <a:schemeClr val="accent2">
                    <a:lumMod val="75000"/>
                  </a:schemeClr>
                </a:solidFill>
                <a:latin typeface="Arial" pitchFamily="34" charset="0"/>
                <a:cs typeface="Arial" pitchFamily="34" charset="0"/>
              </a:rPr>
              <a:t>polychlorované organické heterocyklické sloučeniny. </a:t>
            </a:r>
          </a:p>
          <a:p>
            <a:pPr>
              <a:buFont typeface="Wingdings" pitchFamily="2" charset="2"/>
              <a:buBlip>
                <a:blip r:embed="rId2"/>
              </a:buBlip>
              <a:defRPr/>
            </a:pPr>
            <a:r>
              <a:rPr lang="cs-CZ" sz="2400" b="1" dirty="0" smtClean="0">
                <a:latin typeface="Arial" pitchFamily="34" charset="0"/>
                <a:cs typeface="Arial" pitchFamily="34" charset="0"/>
              </a:rPr>
              <a:t>vznikají při </a:t>
            </a:r>
            <a:r>
              <a:rPr lang="cs-CZ" sz="2400" b="1" dirty="0" smtClean="0">
                <a:solidFill>
                  <a:srgbClr val="00FFFF"/>
                </a:solidFill>
                <a:latin typeface="Arial" pitchFamily="34" charset="0"/>
                <a:cs typeface="Arial" pitchFamily="34" charset="0"/>
              </a:rPr>
              <a:t>spalování organických látek obsahujících chlor (např. odpadů z PVC).</a:t>
            </a:r>
          </a:p>
          <a:p>
            <a:pPr>
              <a:buFont typeface="Wingdings" pitchFamily="2" charset="2"/>
              <a:buBlip>
                <a:blip r:embed="rId2"/>
              </a:buBlip>
              <a:defRPr/>
            </a:pPr>
            <a:r>
              <a:rPr lang="cs-CZ" sz="2400" b="1" dirty="0" smtClean="0">
                <a:latin typeface="Arial" pitchFamily="34" charset="0"/>
                <a:cs typeface="Arial" pitchFamily="34" charset="0"/>
              </a:rPr>
              <a:t>vznikají také </a:t>
            </a:r>
            <a:r>
              <a:rPr lang="cs-CZ" sz="2400" b="1" dirty="0" smtClean="0">
                <a:solidFill>
                  <a:srgbClr val="00FFFF"/>
                </a:solidFill>
                <a:latin typeface="Arial" pitchFamily="34" charset="0"/>
                <a:cs typeface="Arial" pitchFamily="34" charset="0"/>
              </a:rPr>
              <a:t>v metalurgii, při výrobě cementu, bělení buničiny chlórem nebo při nejrůznějších požárech, při chemických výrobách , kde se k syntézám používá chlor (např. výroba pesticidů – agent </a:t>
            </a:r>
            <a:r>
              <a:rPr lang="cs-CZ" sz="2400" b="1" dirty="0" err="1" smtClean="0">
                <a:solidFill>
                  <a:srgbClr val="00FFFF"/>
                </a:solidFill>
                <a:latin typeface="Arial" pitchFamily="34" charset="0"/>
                <a:cs typeface="Arial" pitchFamily="34" charset="0"/>
              </a:rPr>
              <a:t>orange</a:t>
            </a:r>
            <a:r>
              <a:rPr lang="cs-CZ" sz="2400" b="1" dirty="0" smtClean="0">
                <a:solidFill>
                  <a:srgbClr val="00FFFF"/>
                </a:solidFill>
                <a:latin typeface="Arial" pitchFamily="34" charset="0"/>
                <a:cs typeface="Arial" pitchFamily="34" charset="0"/>
              </a:rPr>
              <a:t>). </a:t>
            </a:r>
          </a:p>
          <a:p>
            <a:pPr>
              <a:buFont typeface="Wingdings" pitchFamily="2" charset="2"/>
              <a:buBlip>
                <a:blip r:embed="rId2"/>
              </a:buBlip>
              <a:defRPr/>
            </a:pPr>
            <a:endParaRPr lang="cs-CZ" sz="2400" b="1" dirty="0" smtClean="0">
              <a:solidFill>
                <a:srgbClr val="00FFFF"/>
              </a:solidFill>
              <a:latin typeface="Arial" pitchFamily="34" charset="0"/>
              <a:cs typeface="Arial" pitchFamily="34" charset="0"/>
            </a:endParaRP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Mimořádně toxické látky.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Způsobují poškození reprodukčních funkcí živočichů i člověka.</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Poškozují hormonální soustavu a imunitní systém. </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Mají prokázané karcinogenní účinky. </a:t>
            </a:r>
          </a:p>
          <a:p>
            <a:pPr>
              <a:buFont typeface="Wingdings" pitchFamily="2" charset="2"/>
              <a:buBlip>
                <a:blip r:embed="rId2"/>
              </a:buBlip>
              <a:defRPr/>
            </a:pP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endParaRPr lang="cs-CZ" sz="2400" b="1" dirty="0" smtClean="0">
              <a:solidFill>
                <a:srgbClr val="FFFF00"/>
              </a:solidFill>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76802" name="AutoShape 2" descr="data:image/jpeg;base64,/9j/4AAQSkZJRgABAQAAAQABAAD/2wCEAAkGBg8PEBQPEBQUDxAVFBUUFRQQEBYVFRUWFBQVFRYVFRYXHCYfFxwjGRQVHy8hJCc1OCwsFR8yNTAqNSYrLyoBCQoKDgwOGg8PGjIkHyQ1MiwvNDQyLywyMCwsNCwsLDIsKiwvLCwyNS0sMCosNC4tLCwsLCwsLDQsLC0sKSwsLP/AABEIAKgBKwMBIgACEQEDEQH/xAAcAAEAAQUBAQAAAAAAAAAAAAAABwEEBQYIAwL/xABCEAACAQIEAwYDBQUGBQUAAAABAgADEQQSITEFBkEHEyJRYXGBkaEUMkJysSMzUmLBc4KSstHwFTRTdKIkQ8LD8f/EABsBAQADAQEBAQAAAAAAAAAAAAADBAUGAgEH/8QALxEAAgICAQMDAQYHAQAAAAAAAQIAAwQRMQUSIRNBUWEUInGBkdEGMqGxwfDxI//aAAwDAQACEQMRAD8Am6IiIiIiIiIiIiIiIiIiIiJjOP8AG0wdE1W1N8qi9rsdflYE/CaK/PmJLAh7XvZVpixA3tcEnY9ekq3ZSVHR2T9Jn5XUKsZgrAk/QbknSkwPKvMwxiEEAVFtcA6EHZh5e0z0nR1sXuXiW6bluQOnBiIlZ7kspERERERERErKRERERERE1fmjnEYVu6p2NSwJLahb7Cw3PWR2WLWvc0gvvShO9z4m0RI8wHaDVzePLUW+oC5T8COvvN9wmKWqi1EN1YAj4yOnIS7+WQ4udVlb7OR7HxPaIiWJdiIiIiIiIiIiIiIiIiIiIiIiIiIiIiIiIiIiImn9pPD3q4dGW9kY3t0zAAH5i3xkZ4YGm1BSqtkFUM7B8yZmqFctjY/eG4O8nqpTDAqwBB0IIuCD5zWa3KmFOJVMhCmm7kBzurIBbyHiMo202d/fXrz8zIycW/1TbTrzrYP0mv8AZXw6orvUa+UUwh9WYg2+AX6iSRPHC4RKShKahFGwAntLFFXpp2y7iUehUEJ2eT+cRESaWoiIiIiIiIiIiIiIiIkN8/0KlPiBdjZTVpvc7ZLrr8LEfCTJMdxngOHxi5ay5rbMDZh7H+kgvqNgGuR5lPMxzco7eQdyCqHFFYOEGQ/aibd4XzLlfxi+wuRt5ybeT6Trg6WfQkFrHcBmJH0P1mE4ByBgUqPUKtUKVWRQ7Ar4bEEgAXOvWboBI6qSH72+NSLHxmW03OADrWhEREtzRiIiIiIiIiIiIiIiIiWuNxeTQfeP09ZdTAcdqMuYjyFvlMXreVZjY26/BJ1v43JalDN5nzU4gL+Jzf8ANLzB8RPU5l8+okS8Qx9bvqelUqz0szgr3Qz1chQg63A8iT6W1m4cqYp3p+LzI+s5R68vp4XJ9TZPtve/xlnav93U3+J50L5VvvYfpPSfoVbdyhvmUTERE9xEREREwlXiuH+2ove0gRRqKR3qXzF6ZAtffQ/KaL2rc4VVqfYaLGmiqDWKmxYuLhLjUKFIJ883prHJwdTJnslsneZDUTvDT/6gp3zZet7ba7So+QQxVRvU6HF6Mr0rbfZ2d3AnTd4kPdlXOlQV1wNVi9GpcU8xv3bgEhQf4SARbobW3MmGT1WCxdiZWbhtiW+mx37g/IiIiSSnERMHzhx44LDl1t3jHIl9gSCSx9gCfe09ohsYKvJniywVqXbgTL18VTpi7uqD+dgv6z7RwwuCCPMG4kBV+JVK9Qmz4ipuxsXNvMnoOkvOXua6mEq3TMtmtUpNcBrbgqdm9ek1W6YNaVwW+Jjr1Q721ZC/MnOJ5YXELURai6q6hl9mFx9DPWY82gd+RERET7ERIU7RefatatUw9JzTw1MlDkJBqsujMxGpW9wBtpc3vpFbaKxsy/g4L5lnYp0B5J+BJa4Swz4gX179j80pzIzmRBiaGWuFqURcWqC6kE6rqNVuNRfeTH2Z85PjabUK5zV6QBD9XQ6XP8wNgfPMPWR15Hc3aw0ZczOkGio3VOHUc/T+83iIiWZiRERERPitVCgkz7mM41VygeWp/T/WUOo5JxcZrVHkcfifE9ovcwE+KvEmOxC/79Z9UOJt+LxD03kTc0c2VqZLiolJbuEFQsM5pqGYAgEDcAZiLk2mb5e47UeqaRJIATU/zIr/APynHMep1IMo2H8Pb9OJa1Wfu6koqwIuOsrLThjXT2J/1/rLudviX+vQlvyNyow0dRLLiOA7wab/AKiXsRlY1eTWarODCsVOxI/xnJVN3zFbG99psHC+BlFsoyC2lx1tpp5XmwWiYtfQEDg2uWA4H7yU3HXgTGrxRqXhxK930FVLmkfc7p/e+cyKsCLjUHUEdZUi+h2mNbhRpnNhm7rqabC9Jv7u6H1X5To5BMlKFwNCQCdrneR/2hc+VsHSWgi9ziXuS1wwVBpmpnqSbgXGljptIkarXr5q+WrXsTnqWZ7Hc3bXprK1mR2ntA2Zt4XSDfX6tjhFPG/f+06cnxXrqilnYIo3LEAfMyFOQOf8RTqJhnqZqNQhFNW790zEBSNblb6WvYXB0sby/R4QgYPUJr1Bs1SxC/kT7q/AfGSVWCwbEpZ2E+HZ2Mdg+QR7iQj2o4ZvttSsuY06wV0YqReyqjWuOhX5Eec1HG4ihVUPUp1TiBRWiAGApXRQiVSfvXCgeHYkbzpfj/LeHx9LusQuYDVWBs6HzVun6HqJoj9iFMvpiWyeRoAt7XzW+kgNToxKDYM1q83FyKUTIYqyDX0I/KaF2acPdsbRYKzik3fPkFyFTyHXUqLes6GwuKSquemwdfMfoR0PoZjeW+VcNw+madBTdtXdzd3I2zHy1Og01lziuGAsatJu5q9WA8L+lRdmHruPOTU1lB595mdRy1ybAUH3QNCX8GQdzn2jYnEOadKoaOHXw/sWK95bQuW+9lJ2Hla+s1vC8dxmFqBlevh3PiGbOuYedm0Ye4MiOUAfA2Jo19BsZAXcKx4B/wA/6Z0rNE7U1D0UyNdqbEuo1Kq4yhmtt4so1/ilxybzHV4rROZxRanZaopCzuTchgT9xSB01uD6TaU4XRWmaQRe7YEMpF81981/vX9Zfxr+xltWc5nYjDvos8HiczYimKlKrhqjmiWq06ofIzqciupRwuv48wNtx0l2lQ1cRmTMy5aVNSws793TSnnI82K3t6yWOKdklGo5ajVNMHXLUTOB7MCDb3v7zJ8t9nOGwbiqxNeqpupZQqKfMLrr6k6dLTU9ehGNoJJ+JjmnIdPRZQB8zMcr5VwlKkGDNTpojjqrAC4IOo1vvMrLPGcLSoc4Jp1QNKiaN7How9DNI5855xOCAwqFPtDDMaqj7qG4ByHQOSD5gAeomLbYFBdp0GHiPkWLTUPP7fMkOJzVW5hxRY1WrVywOr97U0J/mvp7SQeQe0PE1XGDrEVqj6UalRspuBcrUIHi0BIO+luotWTKVjojU2croVtFZsVw2uQPaSjWrqil3IVRuWNgJy/zPhXpValM6lXbf8QvcH2IIPsZ0nR4SCwqV27+oNswsifkTYe5ufWYPnHs9w/Ev2lzRxAFu8UXDAbB1/Fbobg/pPd9ZfRHtKvTMxMculn8rjW/iQLj61CrUrYhKlU1K9QP3WTKqXOZhUa5FQA6Lb302khdjVA/a3qE2AolNTbMzMhsPOwQn5S4wnYfUD/tMRTCX3p02LEezWA+skXhvKuFw+HGGRPADmuT4y/8ZYa5ttRtawsJEtbtYGYa1L9+Zj0YjY9Ldxb9AJl4mHxGMqYNGeqTWw6gsamneIAL+MbOPUa+kiDmTtLxmJc5KjYajfw06TZTb+dxqx+NvST23LXzMzA6bbmk9mgByTxJ3ic/8C7RcfhnBFVqyg6067FwR5XbxKfUfWTJwzjVTHUkq4Yd1ScXNSpZmB2ZVQdQQRc+Wxiq5bPA5n3O6Zbh6ZiCp4ImUxmPp0QC5tfYDVmPkqjUn2lhWpVsQLsgpJY5VfWo1+ptog9NfhLzCcMp0jmF3qHepUOZz8eg9BpLuL6EvrNb8GZoJB2JGPGOUHYsFOW+bTKLjMuVspIut10JG4mQ5e5aKNc+Jza5sOgCi9ttAJvj0lO4B9xeFQDYW9pz56Lc3/m920+NeZN6o5A8z4w1HIoXy/WesROjrrWtQi8DxISdxEStp7nyUiVtKREREREhXtxwVQYqlW1yPRCg9M1N2LD5Op+Mj6liKT08PnrVMM+H70EU0Yu+d2cNSYaKxzZTmI0Ub7Tpjj/L9DH0TQrrmU6gjRkYbMp6HX43sZFuO7FnWslOnXRlfMQXpsGAUAm4FwTY+nwlVlZWJUb3N6i+i+larX7Sv9R+Uj/lLAVa1ejRW+d6iKLdPELn4AE/CdSzU+TezzD8N/aXNbEEW7xlsFB3CLra/Ukk+202ye6ayuyeTK3UstL2VK/KqNb+ZWJSJPMqVnhjaZem6qbMyMoPkSpAP1ntEGfQdHc5bXFDD4mk1VTlpVVLrbUZGGYWPUWOnpLTEkhQv2o4omq75VFTKoIAzk1ACHbqoB21MnDnXsqpY6ocRQYUKzauGW9Nz/FpqreZF7+V9ZqfBuxitUdu8q0qaI5RjTDOxK2vlBCjruflKArdAUA3OqbLx8mxch7O0jkftMt2IYZ74mrqEtTT0LXZvoCP8UlaY/gnBaOCorh6AyovnqzE7sx6k/70l/LdSdiBZg5+T9qyGtHB/wAeJWJSJJKUrII7W6FROI1GN7OlNk/KECED+8rfOTtNf5v5Oo8SphXJp1Fv3dRRcrfcEfiU2GnppaQX1l00JqdKzFxMjvfgjR+m/eQFVxTtTQ08StCkuGam9EklmqeLMO62fOSDn6emUS95BwtR8dhVW+bvkb2CHOx/wqZsNXsgxi1hSDUGzBmDZ3AyqQCSMlwfENJIfJXIFLh16jN32IYZS+WyqOqoPgLk726bSsEd2GxoCbbZWLiVWGuzvZt6H4/M2wRETQnIRERETWe0ik7cMxATcKrG38K1FZvoCfhOf8DjAmI8TCmTTqrTqP8AdSq1NhTcnpZjv0vfpOpKtIMpVgGUgggi4IOhBHlaQ/zV2MVMzVMGyvS1Pd1Gyug3sGOjD3sffeVbkPeHA3N7p2Un2d8V27dnYP8AgyNMTia2akK1dcTUCEEo4qZBnJCNVH7w633Nr2k79kNNxw67Xs1aoUv/AA+FTb+8rTR+WuxivVKVMQy0aJAbwMHqMDrZbaLcdSdPKTPgcFToU0o0lCU0UKqjoALCK0JfvI1PmbkomMMVW7vO9+094iJamFERERERERKiIiIiDEGIlIiIiJj8X/zND8tb9EE1HtN52qYMLhsO2Ss652fqiXIAW/4iQdegHqCIlerXqBq5FWoASWq2drEakl+nzlWzJCN2gbm9hdFbIqF1jhAeN+86YiRB2a8/1e+TB4hzVpVDlps5uyP+Fcx1Knax2JHS8l+TV2CwbEzs3DfDs9N/PuD8iIiJJKUREExEGY/g3/vf9xV/UD+ki3m/tTrvUalg37mipIFRQM9S2hYE/dXytr1vraYDhPaHj6D5krmoL3ZKtnVid79QT5gyo2WgOp0FX8P5L1hyQCeAT5nQMTD8qcx0+IYZa6DKb5XS98ji1xfqNQQfIiZiWgQRsTCsratijjRHgxERPs8RETSu0Dn/AP4fahRCtiGXNdtVprewJHVjY2Hpc9AfDuEGzJ8fHsyLBXWNkzZa3/OU/wCxq/56UyE51qdpHEO9FQ4l84BA0SwBIJGXLa2g6dJJ/Z52if8AECcPXCriAuZWXRaijfT8LDe3Uai1jIkyFc64mjldIux0L7DAc69pvcREsTHiIiIieeJ+435W/Qz5xmLSjTarUIVEUsxPQKLkyHeYe1jF1WYYe2Go6geFWqMPNi1wPYDTzMituWvmaGD067NJFY8DkniS5wb/AJaj/ZU/8gl5IV5b7V8TQKpXy4igLLYKq1FUaeErYNYdCNfMSZMHi0rU1q0yGR1DKR1DC4MV3LZxPmb0+7DIFnB4I8ie0REllCIiIiIiIiIifFWsFFzoJ5d1RSzHQET0lJYnig6Kbe896GLV9tD5GUKOqYl79lbgn/eJ7NbAbInvE8MXjadIZqjBRsOpJ8lA1J9BLPNiK+18NS8zY1mHoNqfxufaaM8SI+2TDOmOz7q9JCp/LdSP0P8AeE0h8VTdaLGu+HajRekadNHzsxaoQabDw2fOA2YjY76TojjPJeExdDuHUjXMKgN6ge1s2Y3zXGhB3+Ujyv2H18/gr0il/vMrq1vyi4+sptWyOSo3udLVl4+RjpVa/YU8fQzRuRcDUq4zDIt8xrUzp0CMHY/AKT8J01NS5X7OMLgkOb9vVYWZ2GWwuDamAfDqAb3vpv0mayYjD7XxNLyJ/bKPQ7VB6HX1MlorKg795n9Ty0yHUV/yqNb+Zk7z5FQXsCL+V9flIk7Ruf6rVDhcM7UqSC1RhdHdiLlSd1AvYjqb9JoB76mor5KlNSQVq5WXU7EP69D1kb5Wm0o3qXcboRsqFltgTu4H+kTpy8sOPI5wtcU/vmjVC2/iNNrfWaJ2c8/1KwbDYkvWqKuakyqWqOL2KNbci4OY9L32ud37jEV/3h+z0/4KbXqH81TZfZfnJ0cWLsTIycazDu9N+R5+hnNdHEIuIomt+4FRC9xcZMwvcdRbf4xxHEYrKv2itSrHvHyim9Oo4Ww8QancLTJ2UkbbST+dOyF6jtVwWUqxuaLtlKk75GOhB8ja3n5a3wjsZ4i7gVETDJfVqjq3yVCSfp7ymEZVKds6WzJpvtXJFoA9weR+X7TbexBX7vEsfuZqQH5grlvoU+kk+a9wbgD8OoijhrVqQ1ZXslQsfvMHGhJ8jtoLzy5i5wXD0SUUiuTlCVVIKm1yzDqAPI6kiX8alj21rzOX6nmJZa+QfC/t4/rNmi8gvHcxVqjZqlaozb/fIA9lXRfgJsPKfPVWnUWnWc1aDEAlzdkvoGDHUjzB6bTXs6VYq7DAke05+vq1bMAVIB95Kc527WHqLxPEZr7pb8vdJlt8P6ydzxN6umGXONu9e4pD26v8NPWatzv2bHiCCoKt8WotmdQEdeiWUeEA3IOu5ve+mHchZfE6vpmStFp7joEa38SGGNY0ENDuPsv2Ymsaop/vvHnDH94Kl8uQD+W2l5kuyzvDxHC5d+81/LkbP/43nqeyHimfL9nv/N3lLL/izSTeRuzFcCpqVnJxLCwNFiBSHkp/ET1JFult7w6LkeNamh314tdhNgYsCAB55+ZvwiYz7RXofvR39P8A6lNbOPz0xv7r8pEfO/aXXr1Wp4eo1HDKSo7tirVLaZ2YagHoB03vJ7bRWNmZeDg2ZjlU8Ack8CTfE5o4XzfiqL56NeojXv8AvCwP5la4b4iTXylz1TxmGD1BbEKcjU6alixtcMi72I89iCLzxXeHPbrRljO6VZip6oYMvGx7T57VGccMqZdi9IN+XvB/XLIJwNMvVqDJ3zJRqPSpG5FSouWy5Rq1gWbKN8s6MxmBq4xGpVgKNBwQyaNUYHoW+6nwufWRFzD2VY2g5NJDiad7q9K2ceWZL3De15HepDh9bEu9MuR8V8Uv2MTsHjfA5miYjvhVQ1KIwzNTViqXAa5YBzTJ/Zkgfd02vbWdBdljOeGUs22aqFv/AA9439c0jjgHZVjcRUDVkbDU73Z6v3z+Vb3J97f0ku4TB1MEi06S99h0FlQWFVAP4TtU+Nj7z7SCzl9anjqNiVYy4wcO29kjyBz7zMRPDCY6nWF0N7aEbMp8mU6qfee8tznoieL4tF0LC/8Avyn3TrK2xB9pCuRUzdisCfjY3+k+6M+4iJNPkqJg+L4qxJOy6f6zOTBcbwhN/Jv1nO/xGHOKO3jY3+H/AGTU67pqNTmlhUC5TlY2BO17Ej2uAbe02LhnEO8UOvuJp1flZ+/FUKM4KnMSdlUqBbYaH6dJtnAuGFFWmN9pyeTXjj0/sp2+/wDksgnz3TYMFw1EPeG9SqR+8qG7ew6KPQCXsoq2FpWfpi70N8yhERE9REGIiJzj2g4R6ONxKNuaruCeq1CXU/JvoZheLYqjVeriErVA9YU7UFRly2y5lqsfCyLl8Nr/AIdBadB84ciYfiagvelWUWWqgBNt8rA/eW+vprYi5kfYbsVc12pHEUwqBSWFJiSHzWspNr+E9ZS9NkJ0N7nT/baMpKza/aUGuD518alh2O4N3x6OL5aVN2Y9PEpQA+5b/wATJ1mH5Z5Ww/DqXdUQbk3d21dztc26DoBoPnMxJ6a+xdGZPUssZV3evAAA/KIiJNM6JHXaxSYGg+uTLUX0DXVvqP8ALJFllxjhFLF0mo1RdTqCN1I2ZT0IlnFu9G0OZVy6TfUUE5zbHVjSVKFdMLVWuzVDUq91mQqgpsG/GFIe6fzbG8u8JW76vVNEHu3qN3YC2uGbw2Xpe+3rN04h2O1s96b0qi30LEo3xFiPkZsvKXZymDYVqzCpUXVVUeBT/Fc6sfLa001vqqY2h979pmNTbcgpKa17zccMhVFU6kKAfcAAz0iJhzcA1ERET7LfiFJnpVEQ2ZkdVPkSpA+pnMOHZExVI1xamtRe8DC4AB1zDqAdx6GdTSPOdOydMZUbEYZlo1WN3Rwe7djuwI1QnroQd9NZXuQkhh7TY6blV1q9Nh0G9/jX/ZD+L+0sqfaK9PENncqFqLVYKQvizrfKhOyX0tewko9iuGcfaamuT9knoWGdj8gR/iEw3BOx7E1GPeVKVKmrsjFCztdTY5VsB8zJc4HwWjgqK4eiLIvUm7Mx3Zj1J/3tIq63azvYal/My6KcM41Tdxbk+wA8y/iIl2cxERERLTF8MSoc4vTqjapT0b2PRh6GWlXEVkBSoVJ6OlxmHqv4T7GZaYrjKG9/MW+X/wCzG65bZXhsa+fA/I8yWoAsNzA47mGlRNmIEvOHcTFSzIdZHHM+FqFmAKKSzX7yiahKlLKEsPCc19bjcG+lps/KNFwLm9stMa+a00B+oM4u3CSjHXIR/vS0HJbRHiSJRqZlDec+54YJLIL+/wA9Z7z9GxmZ6UZ+SBv8dSi3MT5qUwwsdRPqVtJmUMNHifJZNwpPM/Se9HDKn3R8es9pSU6cDGpbvrQAz0XY+CYiIl2eYiIiIiIiImOwp/8AVV/7Oh/9kx3NvMv2RVRLCowJudcqjS9upvNIpc14gVCwqPnyqzXsbrplJG1vF9ZTtzFrbt0T+EysnqldFnp9pYjnXtJZiYnlzjYxdHObB1OVgNr2uCPQj+sy0so4dQw4M0arVtQOnBiIie5JEREREREREREREREREGJrfNPNX2Y91TsalrktqFB206kyO21al7m4kGRkJjobLD4mU4NtV/7it/mmQkacO50r02bUMC5Z1ZbeJjrqB4Tp9NpIXDcetektVPusOu4OxB9QZFTkpd4XmV8TPqyiQmwR7GXMREsy/ERERE+K1EOLHafcTy6K6lWGwYHiYLE8thjeyt76S7wfCFTe2nQbTJRMhOiYiP39vHsTsfpJTaxGoiImzIpUREREQYlIiIiIiIiIiIiIiRn2v4CqAmIS5TL3bEfhIJK398x+Ujr/AI/d6iBQAcNTpqwogOaiijmDPvl8L/ITo6tQV1KOAykWKsAQQehB3mDpch8MV+8GGp5t9QSoPohOX6Sq1J7iV95nviHvZk197ncxnZjgqi4U1agK94QVB6qosG+JJt6CblKAWlZNWgrUKJaopWmsVr7RERJJNEREREREREREREREREibtKp1KeKLa5XyMp9AApHwI+oksyz4lwmjiU7usgddxfQg+YI1Egvq9VdfnKeZjfaECjkHYkEvxVXauECqTiFKlS96iA1bucxsN12t97aTHyPh3TBJnuCxZwD0DHT5gX+M8cH2ecPpP3ndlyDcCo2ZR8Nj8ZsoFpHVSwfvbniQ4+Ky2+s+gda8RERLc0oiIiIiIiIiIiIiIiJURERERKRERERERERERERERERERERERERERERERERERERERERERERERERERERERERERERERERERERET//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76804" name="AutoShape 4" descr="data:image/jpeg;base64,/9j/4AAQSkZJRgABAQAAAQABAAD/2wCEAAkGBg8PEBQPEBQUDxAVFBUUFRQQEBYVFRUWFBQVFRYVFRYXHCYfFxwjGRQVHy8hJCc1OCwsFR8yNTAqNSYrLyoBCQoKDgwOGg8PGjIkHyQ1MiwvNDQyLywyMCwsNCwsLDIsKiwvLCwyNS0sMCosNC4tLCwsLCwsLDQsLC0sKSwsLP/AABEIAKgBKwMBIgACEQEDEQH/xAAcAAEAAQUBAQAAAAAAAAAAAAAABwEEBQYIAwL/xABCEAACAQIEAwYDBQUGBQUAAAABAgADEQQSITEFBkEHEyJRYXGBkaEUMkJysSMzUmLBc4KSstHwFTRTdKIkQ8LD8f/EABsBAQADAQEBAQAAAAAAAAAAAAADBAUGAgEH/8QALxEAAgICAQMDAQYHAQAAAAAAAQIAAwQRMQUSIRNBUWEUInGBkdEGMqGxwfDxI//aAAwDAQACEQMRAD8Am6IiIiIiIiIiIiIiIiIiIiJjOP8AG0wdE1W1N8qi9rsdflYE/CaK/PmJLAh7XvZVpixA3tcEnY9ekq3ZSVHR2T9Jn5XUKsZgrAk/QbknSkwPKvMwxiEEAVFtcA6EHZh5e0z0nR1sXuXiW6bluQOnBiIlZ7kspERERERERErKRERERERE1fmjnEYVu6p2NSwJLahb7Cw3PWR2WLWvc0gvvShO9z4m0RI8wHaDVzePLUW+oC5T8COvvN9wmKWqi1EN1YAj4yOnIS7+WQ4udVlb7OR7HxPaIiWJdiIiIiIiIiIiIiIiIiIiIiIiIiIiIiIiIiIiImn9pPD3q4dGW9kY3t0zAAH5i3xkZ4YGm1BSqtkFUM7B8yZmqFctjY/eG4O8nqpTDAqwBB0IIuCD5zWa3KmFOJVMhCmm7kBzurIBbyHiMo202d/fXrz8zIycW/1TbTrzrYP0mv8AZXw6orvUa+UUwh9WYg2+AX6iSRPHC4RKShKahFGwAntLFFXpp2y7iUehUEJ2eT+cRESaWoiIiIiIiIiIiIiIiIkN8/0KlPiBdjZTVpvc7ZLrr8LEfCTJMdxngOHxi5ay5rbMDZh7H+kgvqNgGuR5lPMxzco7eQdyCqHFFYOEGQ/aibd4XzLlfxi+wuRt5ybeT6Trg6WfQkFrHcBmJH0P1mE4ByBgUqPUKtUKVWRQ7Ar4bEEgAXOvWboBI6qSH72+NSLHxmW03OADrWhEREtzRiIiIiIiIiIiIiIiIiWuNxeTQfeP09ZdTAcdqMuYjyFvlMXreVZjY26/BJ1v43JalDN5nzU4gL+Jzf8ANLzB8RPU5l8+okS8Qx9bvqelUqz0szgr3Qz1chQg63A8iT6W1m4cqYp3p+LzI+s5R68vp4XJ9TZPtve/xlnav93U3+J50L5VvvYfpPSfoVbdyhvmUTERE9xEREREwlXiuH+2ove0gRRqKR3qXzF6ZAtffQ/KaL2rc4VVqfYaLGmiqDWKmxYuLhLjUKFIJ883prHJwdTJnslsneZDUTvDT/6gp3zZet7ba7So+QQxVRvU6HF6Mr0rbfZ2d3AnTd4kPdlXOlQV1wNVi9GpcU8xv3bgEhQf4SARbobW3MmGT1WCxdiZWbhtiW+mx37g/IiIiSSnERMHzhx44LDl1t3jHIl9gSCSx9gCfe09ohsYKvJniywVqXbgTL18VTpi7uqD+dgv6z7RwwuCCPMG4kBV+JVK9Qmz4ipuxsXNvMnoOkvOXua6mEq3TMtmtUpNcBrbgqdm9ek1W6YNaVwW+Jjr1Q721ZC/MnOJ5YXELURai6q6hl9mFx9DPWY82gd+RERET7ERIU7RefatatUw9JzTw1MlDkJBqsujMxGpW9wBtpc3vpFbaKxsy/g4L5lnYp0B5J+BJa4Swz4gX179j80pzIzmRBiaGWuFqURcWqC6kE6rqNVuNRfeTH2Z85PjabUK5zV6QBD9XQ6XP8wNgfPMPWR15Hc3aw0ZczOkGio3VOHUc/T+83iIiWZiRERERPitVCgkz7mM41VygeWp/T/WUOo5JxcZrVHkcfifE9ovcwE+KvEmOxC/79Z9UOJt+LxD03kTc0c2VqZLiolJbuEFQsM5pqGYAgEDcAZiLk2mb5e47UeqaRJIATU/zIr/APynHMep1IMo2H8Pb9OJa1Wfu6koqwIuOsrLThjXT2J/1/rLudviX+vQlvyNyow0dRLLiOA7wab/AKiXsRlY1eTWarODCsVOxI/xnJVN3zFbG99psHC+BlFsoyC2lx1tpp5XmwWiYtfQEDg2uWA4H7yU3HXgTGrxRqXhxK930FVLmkfc7p/e+cyKsCLjUHUEdZUi+h2mNbhRpnNhm7rqabC9Jv7u6H1X5To5BMlKFwNCQCdrneR/2hc+VsHSWgi9ziXuS1wwVBpmpnqSbgXGljptIkarXr5q+WrXsTnqWZ7Hc3bXprK1mR2ntA2Zt4XSDfX6tjhFPG/f+06cnxXrqilnYIo3LEAfMyFOQOf8RTqJhnqZqNQhFNW790zEBSNblb6WvYXB0sby/R4QgYPUJr1Bs1SxC/kT7q/AfGSVWCwbEpZ2E+HZ2Mdg+QR7iQj2o4ZvttSsuY06wV0YqReyqjWuOhX5Eec1HG4ihVUPUp1TiBRWiAGApXRQiVSfvXCgeHYkbzpfj/LeHx9LusQuYDVWBs6HzVun6HqJoj9iFMvpiWyeRoAt7XzW+kgNToxKDYM1q83FyKUTIYqyDX0I/KaF2acPdsbRYKzik3fPkFyFTyHXUqLes6GwuKSquemwdfMfoR0PoZjeW+VcNw+madBTdtXdzd3I2zHy1Og01lziuGAsatJu5q9WA8L+lRdmHruPOTU1lB595mdRy1ybAUH3QNCX8GQdzn2jYnEOadKoaOHXw/sWK95bQuW+9lJ2Hla+s1vC8dxmFqBlevh3PiGbOuYedm0Ye4MiOUAfA2Jo19BsZAXcKx4B/wA/6Z0rNE7U1D0UyNdqbEuo1Kq4yhmtt4so1/ilxybzHV4rROZxRanZaopCzuTchgT9xSB01uD6TaU4XRWmaQRe7YEMpF81981/vX9Zfxr+xltWc5nYjDvos8HiczYimKlKrhqjmiWq06ofIzqciupRwuv48wNtx0l2lQ1cRmTMy5aVNSws793TSnnI82K3t6yWOKdklGo5ajVNMHXLUTOB7MCDb3v7zJ8t9nOGwbiqxNeqpupZQqKfMLrr6k6dLTU9ehGNoJJ+JjmnIdPRZQB8zMcr5VwlKkGDNTpojjqrAC4IOo1vvMrLPGcLSoc4Jp1QNKiaN7How9DNI5855xOCAwqFPtDDMaqj7qG4ByHQOSD5gAeomLbYFBdp0GHiPkWLTUPP7fMkOJzVW5hxRY1WrVywOr97U0J/mvp7SQeQe0PE1XGDrEVqj6UalRspuBcrUIHi0BIO+luotWTKVjojU2croVtFZsVw2uQPaSjWrqil3IVRuWNgJy/zPhXpValM6lXbf8QvcH2IIPsZ0nR4SCwqV27+oNswsifkTYe5ufWYPnHs9w/Ev2lzRxAFu8UXDAbB1/Fbobg/pPd9ZfRHtKvTMxMculn8rjW/iQLj61CrUrYhKlU1K9QP3WTKqXOZhUa5FQA6Lb302khdjVA/a3qE2AolNTbMzMhsPOwQn5S4wnYfUD/tMRTCX3p02LEezWA+skXhvKuFw+HGGRPADmuT4y/8ZYa5ttRtawsJEtbtYGYa1L9+Zj0YjY9Ldxb9AJl4mHxGMqYNGeqTWw6gsamneIAL+MbOPUa+kiDmTtLxmJc5KjYajfw06TZTb+dxqx+NvST23LXzMzA6bbmk9mgByTxJ3ic/8C7RcfhnBFVqyg6067FwR5XbxKfUfWTJwzjVTHUkq4Yd1ScXNSpZmB2ZVQdQQRc+Wxiq5bPA5n3O6Zbh6ZiCp4ImUxmPp0QC5tfYDVmPkqjUn2lhWpVsQLsgpJY5VfWo1+ptog9NfhLzCcMp0jmF3qHepUOZz8eg9BpLuL6EvrNb8GZoJB2JGPGOUHYsFOW+bTKLjMuVspIut10JG4mQ5e5aKNc+Jza5sOgCi9ttAJvj0lO4B9xeFQDYW9pz56Lc3/m920+NeZN6o5A8z4w1HIoXy/WesROjrrWtQi8DxISdxEStp7nyUiVtKREREREhXtxwVQYqlW1yPRCg9M1N2LD5Op+Mj6liKT08PnrVMM+H70EU0Yu+d2cNSYaKxzZTmI0Ub7Tpjj/L9DH0TQrrmU6gjRkYbMp6HX43sZFuO7FnWslOnXRlfMQXpsGAUAm4FwTY+nwlVlZWJUb3N6i+i+larX7Sv9R+Uj/lLAVa1ejRW+d6iKLdPELn4AE/CdSzU+TezzD8N/aXNbEEW7xlsFB3CLra/Ukk+202ye6ayuyeTK3UstL2VK/KqNb+ZWJSJPMqVnhjaZem6qbMyMoPkSpAP1ntEGfQdHc5bXFDD4mk1VTlpVVLrbUZGGYWPUWOnpLTEkhQv2o4omq75VFTKoIAzk1ACHbqoB21MnDnXsqpY6ocRQYUKzauGW9Nz/FpqreZF7+V9ZqfBuxitUdu8q0qaI5RjTDOxK2vlBCjruflKArdAUA3OqbLx8mxch7O0jkftMt2IYZ74mrqEtTT0LXZvoCP8UlaY/gnBaOCorh6AyovnqzE7sx6k/70l/LdSdiBZg5+T9qyGtHB/wAeJWJSJJKUrII7W6FROI1GN7OlNk/KECED+8rfOTtNf5v5Oo8SphXJp1Fv3dRRcrfcEfiU2GnppaQX1l00JqdKzFxMjvfgjR+m/eQFVxTtTQ08StCkuGam9EklmqeLMO62fOSDn6emUS95BwtR8dhVW+bvkb2CHOx/wqZsNXsgxi1hSDUGzBmDZ3AyqQCSMlwfENJIfJXIFLh16jN32IYZS+WyqOqoPgLk726bSsEd2GxoCbbZWLiVWGuzvZt6H4/M2wRETQnIRERETWe0ik7cMxATcKrG38K1FZvoCfhOf8DjAmI8TCmTTqrTqP8AdSq1NhTcnpZjv0vfpOpKtIMpVgGUgggi4IOhBHlaQ/zV2MVMzVMGyvS1Pd1Gyug3sGOjD3sffeVbkPeHA3N7p2Un2d8V27dnYP8AgyNMTia2akK1dcTUCEEo4qZBnJCNVH7w633Nr2k79kNNxw67Xs1aoUv/AA+FTb+8rTR+WuxivVKVMQy0aJAbwMHqMDrZbaLcdSdPKTPgcFToU0o0lCU0UKqjoALCK0JfvI1PmbkomMMVW7vO9+094iJamFERERERERKiIiIiDEGIlIiIiJj8X/zND8tb9EE1HtN52qYMLhsO2Ss652fqiXIAW/4iQdegHqCIlerXqBq5FWoASWq2drEakl+nzlWzJCN2gbm9hdFbIqF1jhAeN+86YiRB2a8/1e+TB4hzVpVDlps5uyP+Fcx1Knax2JHS8l+TV2CwbEzs3DfDs9N/PuD8iIiJJKUREExEGY/g3/vf9xV/UD+ki3m/tTrvUalg37mipIFRQM9S2hYE/dXytr1vraYDhPaHj6D5krmoL3ZKtnVid79QT5gyo2WgOp0FX8P5L1hyQCeAT5nQMTD8qcx0+IYZa6DKb5XS98ji1xfqNQQfIiZiWgQRsTCsratijjRHgxERPs8RETSu0Dn/AP4fahRCtiGXNdtVprewJHVjY2Hpc9AfDuEGzJ8fHsyLBXWNkzZa3/OU/wCxq/56UyE51qdpHEO9FQ4l84BA0SwBIJGXLa2g6dJJ/Z52if8AECcPXCriAuZWXRaijfT8LDe3Uai1jIkyFc64mjldIux0L7DAc69pvcREsTHiIiIieeJ+435W/Qz5xmLSjTarUIVEUsxPQKLkyHeYe1jF1WYYe2Go6geFWqMPNi1wPYDTzMituWvmaGD067NJFY8DkniS5wb/AJaj/ZU/8gl5IV5b7V8TQKpXy4igLLYKq1FUaeErYNYdCNfMSZMHi0rU1q0yGR1DKR1DC4MV3LZxPmb0+7DIFnB4I8ie0REllCIiIiIiIiIifFWsFFzoJ5d1RSzHQET0lJYnig6Kbe896GLV9tD5GUKOqYl79lbgn/eJ7NbAbInvE8MXjadIZqjBRsOpJ8lA1J9BLPNiK+18NS8zY1mHoNqfxufaaM8SI+2TDOmOz7q9JCp/LdSP0P8AeE0h8VTdaLGu+HajRekadNHzsxaoQabDw2fOA2YjY76TojjPJeExdDuHUjXMKgN6ge1s2Y3zXGhB3+Ujyv2H18/gr0il/vMrq1vyi4+sptWyOSo3udLVl4+RjpVa/YU8fQzRuRcDUq4zDIt8xrUzp0CMHY/AKT8J01NS5X7OMLgkOb9vVYWZ2GWwuDamAfDqAb3vpv0mayYjD7XxNLyJ/bKPQ7VB6HX1MlorKg795n9Ty0yHUV/yqNb+Zk7z5FQXsCL+V9flIk7Ruf6rVDhcM7UqSC1RhdHdiLlSd1AvYjqb9JoB76mor5KlNSQVq5WXU7EP69D1kb5Wm0o3qXcboRsqFltgTu4H+kTpy8sOPI5wtcU/vmjVC2/iNNrfWaJ2c8/1KwbDYkvWqKuakyqWqOL2KNbci4OY9L32ud37jEV/3h+z0/4KbXqH81TZfZfnJ0cWLsTIycazDu9N+R5+hnNdHEIuIomt+4FRC9xcZMwvcdRbf4xxHEYrKv2itSrHvHyim9Oo4Ww8QancLTJ2UkbbST+dOyF6jtVwWUqxuaLtlKk75GOhB8ja3n5a3wjsZ4i7gVETDJfVqjq3yVCSfp7ymEZVKds6WzJpvtXJFoA9weR+X7TbexBX7vEsfuZqQH5grlvoU+kk+a9wbgD8OoijhrVqQ1ZXslQsfvMHGhJ8jtoLzy5i5wXD0SUUiuTlCVVIKm1yzDqAPI6kiX8alj21rzOX6nmJZa+QfC/t4/rNmi8gvHcxVqjZqlaozb/fIA9lXRfgJsPKfPVWnUWnWc1aDEAlzdkvoGDHUjzB6bTXs6VYq7DAke05+vq1bMAVIB95Kc527WHqLxPEZr7pb8vdJlt8P6ydzxN6umGXONu9e4pD26v8NPWatzv2bHiCCoKt8WotmdQEdeiWUeEA3IOu5ve+mHchZfE6vpmStFp7joEa38SGGNY0ENDuPsv2Ymsaop/vvHnDH94Kl8uQD+W2l5kuyzvDxHC5d+81/LkbP/43nqeyHimfL9nv/N3lLL/izSTeRuzFcCpqVnJxLCwNFiBSHkp/ET1JFult7w6LkeNamh314tdhNgYsCAB55+ZvwiYz7RXofvR39P8A6lNbOPz0xv7r8pEfO/aXXr1Wp4eo1HDKSo7tirVLaZ2YagHoB03vJ7bRWNmZeDg2ZjlU8Ack8CTfE5o4XzfiqL56NeojXv8AvCwP5la4b4iTXylz1TxmGD1BbEKcjU6alixtcMi72I89iCLzxXeHPbrRljO6VZip6oYMvGx7T57VGccMqZdi9IN+XvB/XLIJwNMvVqDJ3zJRqPSpG5FSouWy5Rq1gWbKN8s6MxmBq4xGpVgKNBwQyaNUYHoW+6nwufWRFzD2VY2g5NJDiad7q9K2ceWZL3De15HepDh9bEu9MuR8V8Uv2MTsHjfA5miYjvhVQ1KIwzNTViqXAa5YBzTJ/Zkgfd02vbWdBdljOeGUs22aqFv/AA9439c0jjgHZVjcRUDVkbDU73Z6v3z+Vb3J97f0ku4TB1MEi06S99h0FlQWFVAP4TtU+Nj7z7SCzl9anjqNiVYy4wcO29kjyBz7zMRPDCY6nWF0N7aEbMp8mU6qfee8tznoieL4tF0LC/8Avyn3TrK2xB9pCuRUzdisCfjY3+k+6M+4iJNPkqJg+L4qxJOy6f6zOTBcbwhN/Jv1nO/xGHOKO3jY3+H/AGTU67pqNTmlhUC5TlY2BO17Ej2uAbe02LhnEO8UOvuJp1flZ+/FUKM4KnMSdlUqBbYaH6dJtnAuGFFWmN9pyeTXjj0/sp2+/wDksgnz3TYMFw1EPeG9SqR+8qG7ew6KPQCXsoq2FpWfpi70N8yhERE9REGIiJzj2g4R6ONxKNuaruCeq1CXU/JvoZheLYqjVeriErVA9YU7UFRly2y5lqsfCyLl8Nr/AIdBadB84ciYfiagvelWUWWqgBNt8rA/eW+vprYi5kfYbsVc12pHEUwqBSWFJiSHzWspNr+E9ZS9NkJ0N7nT/baMpKza/aUGuD518alh2O4N3x6OL5aVN2Y9PEpQA+5b/wATJ1mH5Z5Ww/DqXdUQbk3d21dztc26DoBoPnMxJ6a+xdGZPUssZV3evAAA/KIiJNM6JHXaxSYGg+uTLUX0DXVvqP8ALJFllxjhFLF0mo1RdTqCN1I2ZT0IlnFu9G0OZVy6TfUUE5zbHVjSVKFdMLVWuzVDUq91mQqgpsG/GFIe6fzbG8u8JW76vVNEHu3qN3YC2uGbw2Xpe+3rN04h2O1s96b0qi30LEo3xFiPkZsvKXZymDYVqzCpUXVVUeBT/Fc6sfLa001vqqY2h979pmNTbcgpKa17zccMhVFU6kKAfcAAz0iJhzcA1ERET7LfiFJnpVEQ2ZkdVPkSpA+pnMOHZExVI1xamtRe8DC4AB1zDqAdx6GdTSPOdOydMZUbEYZlo1WN3Rwe7djuwI1QnroQd9NZXuQkhh7TY6blV1q9Nh0G9/jX/ZD+L+0sqfaK9PENncqFqLVYKQvizrfKhOyX0tewko9iuGcfaamuT9knoWGdj8gR/iEw3BOx7E1GPeVKVKmrsjFCztdTY5VsB8zJc4HwWjgqK4eiLIvUm7Mx3Zj1J/3tIq63azvYal/My6KcM41Tdxbk+wA8y/iIl2cxERERLTF8MSoc4vTqjapT0b2PRh6GWlXEVkBSoVJ6OlxmHqv4T7GZaYrjKG9/MW+X/wCzG65bZXhsa+fA/I8yWoAsNzA47mGlRNmIEvOHcTFSzIdZHHM+FqFmAKKSzX7yiahKlLKEsPCc19bjcG+lps/KNFwLm9stMa+a00B+oM4u3CSjHXIR/vS0HJbRHiSJRqZlDec+54YJLIL+/wA9Z7z9GxmZ6UZ+SBv8dSi3MT5qUwwsdRPqVtJmUMNHifJZNwpPM/Se9HDKn3R8es9pSU6cDGpbvrQAz0XY+CYiIl2eYiIiIiIiImOwp/8AVV/7Oh/9kx3NvMv2RVRLCowJudcqjS9upvNIpc14gVCwqPnyqzXsbrplJG1vF9ZTtzFrbt0T+EysnqldFnp9pYjnXtJZiYnlzjYxdHObB1OVgNr2uCPQj+sy0so4dQw4M0arVtQOnBiIie5JEREREREREREREREREGJrfNPNX2Y91TsalrktqFB206kyO21al7m4kGRkJjobLD4mU4NtV/7it/mmQkacO50r02bUMC5Z1ZbeJjrqB4Tp9NpIXDcetektVPusOu4OxB9QZFTkpd4XmV8TPqyiQmwR7GXMREsy/ERERE+K1EOLHafcTy6K6lWGwYHiYLE8thjeyt76S7wfCFTe2nQbTJRMhOiYiP39vHsTsfpJTaxGoiImzIpUREREQYlIiIiIiIiIiIiIiRn2v4CqAmIS5TL3bEfhIJK398x+Ujr/AI/d6iBQAcNTpqwogOaiijmDPvl8L/ITo6tQV1KOAykWKsAQQehB3mDpch8MV+8GGp5t9QSoPohOX6Sq1J7iV95nviHvZk197ncxnZjgqi4U1agK94QVB6qosG+JJt6CblKAWlZNWgrUKJaopWmsVr7RERJJNEREREREREREREREREibtKp1KeKLa5XyMp9AApHwI+oksyz4lwmjiU7usgddxfQg+YI1Egvq9VdfnKeZjfaECjkHYkEvxVXauECqTiFKlS96iA1bucxsN12t97aTHyPh3TBJnuCxZwD0DHT5gX+M8cH2ecPpP3ndlyDcCo2ZR8Nj8ZsoFpHVSwfvbniQ4+Ky2+s+gda8RERLc0oiIiIiIiIiIiIiIiJURERERKRERERERERERERERERERERERERERERERERERERERERERERERERERERERERERERERERERERET//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76806" name="Picture 6" descr="http://im.novinky.cz/948/199484-top_foto1-lj3do.jpg">
            <a:hlinkClick r:id="rId2"/>
          </p:cNvPr>
          <p:cNvPicPr>
            <a:picLocks noChangeAspect="1" noChangeArrowheads="1"/>
          </p:cNvPicPr>
          <p:nvPr/>
        </p:nvPicPr>
        <p:blipFill>
          <a:blip r:embed="rId3" cstate="print"/>
          <a:srcRect/>
          <a:stretch>
            <a:fillRect/>
          </a:stretch>
        </p:blipFill>
        <p:spPr bwMode="auto">
          <a:xfrm>
            <a:off x="323528" y="764704"/>
            <a:ext cx="8820472" cy="504056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15888"/>
            <a:ext cx="8642350" cy="6553200"/>
          </a:xfrm>
        </p:spPr>
        <p:txBody>
          <a:bodyPr>
            <a:normAutofit/>
          </a:bodyPr>
          <a:lstStyle/>
          <a:p>
            <a:pPr>
              <a:buFont typeface="Wingdings" pitchFamily="2" charset="2"/>
              <a:buBlip>
                <a:blip r:embed="rId2"/>
              </a:buBlip>
              <a:defRPr/>
            </a:pPr>
            <a:r>
              <a:rPr lang="cs-CZ" sz="2400" b="1" dirty="0" smtClean="0">
                <a:solidFill>
                  <a:srgbClr val="FF0066"/>
                </a:solidFill>
                <a:latin typeface="Arial" pitchFamily="34" charset="0"/>
                <a:cs typeface="Arial" pitchFamily="34" charset="0"/>
              </a:rPr>
              <a:t>Imise</a:t>
            </a:r>
            <a:r>
              <a:rPr lang="cs-CZ" sz="2400" b="1" dirty="0" smtClean="0">
                <a:latin typeface="Arial" pitchFamily="34" charset="0"/>
                <a:cs typeface="Arial" pitchFamily="34" charset="0"/>
              </a:rPr>
              <a:t> je označení pro látky, které vznikají chemickou přeměnou emisí, které již pronikly do prostředí - do půdy, vody nebo do rostlin.</a:t>
            </a:r>
          </a:p>
          <a:p>
            <a:pPr>
              <a:buFont typeface="Wingdings" pitchFamily="2" charset="2"/>
              <a:buBlip>
                <a:blip r:embed="rId3"/>
              </a:buBlip>
              <a:defRPr/>
            </a:pPr>
            <a:r>
              <a:rPr lang="cs-CZ" sz="2400" b="1" dirty="0" smtClean="0">
                <a:latin typeface="Arial" pitchFamily="34" charset="0"/>
                <a:cs typeface="Arial" pitchFamily="34" charset="0"/>
              </a:rPr>
              <a:t>Některé látky získávají </a:t>
            </a:r>
            <a:r>
              <a:rPr lang="cs-CZ" sz="2400" b="1" dirty="0" smtClean="0">
                <a:solidFill>
                  <a:schemeClr val="accent2">
                    <a:lumMod val="75000"/>
                  </a:schemeClr>
                </a:solidFill>
                <a:latin typeface="Arial" pitchFamily="34" charset="0"/>
                <a:cs typeface="Arial" pitchFamily="34" charset="0"/>
              </a:rPr>
              <a:t>nové vlastnosti a může být zvýšena i jejich původní toxicita.</a:t>
            </a:r>
          </a:p>
          <a:p>
            <a:pPr>
              <a:buFont typeface="Wingdings" pitchFamily="2" charset="2"/>
              <a:buBlip>
                <a:blip r:embed="rId3"/>
              </a:buBlip>
              <a:defRPr/>
            </a:pPr>
            <a:r>
              <a:rPr lang="cs-CZ" sz="2400" b="1" dirty="0" smtClean="0">
                <a:latin typeface="Arial" pitchFamily="34" charset="0"/>
                <a:cs typeface="Arial" pitchFamily="34" charset="0"/>
              </a:rPr>
              <a:t>Imise lze rozdělit na tuhé a plynné:</a:t>
            </a:r>
          </a:p>
          <a:p>
            <a:pPr>
              <a:buFont typeface="Wingdings" pitchFamily="2" charset="2"/>
              <a:buBlip>
                <a:blip r:embed="rId3"/>
              </a:buBlip>
              <a:defRPr/>
            </a:pPr>
            <a:endParaRPr lang="cs-CZ" sz="2400" b="1" dirty="0" smtClean="0">
              <a:latin typeface="Arial" pitchFamily="34" charset="0"/>
              <a:cs typeface="Arial" pitchFamily="34" charset="0"/>
            </a:endParaRPr>
          </a:p>
          <a:p>
            <a:pPr>
              <a:buBlip>
                <a:blip r:embed="rId3"/>
              </a:buBlip>
              <a:defRPr/>
            </a:pPr>
            <a:r>
              <a:rPr lang="cs-CZ" sz="2400" b="1" dirty="0" smtClean="0">
                <a:solidFill>
                  <a:srgbClr val="FFFF00"/>
                </a:solidFill>
                <a:latin typeface="Arial" pitchFamily="34" charset="0"/>
                <a:cs typeface="Arial" pitchFamily="34" charset="0"/>
              </a:rPr>
              <a:t>Plynné imise </a:t>
            </a:r>
            <a:r>
              <a:rPr lang="cs-CZ" sz="2400" b="1" dirty="0" smtClean="0">
                <a:latin typeface="Arial" pitchFamily="34" charset="0"/>
                <a:cs typeface="Arial" pitchFamily="34" charset="0"/>
              </a:rPr>
              <a:t>jsou tvořeny zejména </a:t>
            </a:r>
            <a:r>
              <a:rPr lang="cs-CZ" sz="2400" b="1" dirty="0" smtClean="0">
                <a:solidFill>
                  <a:schemeClr val="accent4">
                    <a:lumMod val="60000"/>
                    <a:lumOff val="40000"/>
                  </a:schemeClr>
                </a:solidFill>
                <a:latin typeface="Arial" pitchFamily="34" charset="0"/>
                <a:cs typeface="Arial" pitchFamily="34" charset="0"/>
              </a:rPr>
              <a:t>sloučeninami síry, dusíku, halogenových prvků, oxidů uhlíku a některých dalších. </a:t>
            </a:r>
          </a:p>
          <a:p>
            <a:pPr>
              <a:buFont typeface="Wingdings" pitchFamily="2" charset="2"/>
              <a:buBlip>
                <a:blip r:embed="rId3"/>
              </a:buBlip>
              <a:defRPr/>
            </a:pPr>
            <a:endParaRPr lang="cs-CZ" sz="2400" b="1" dirty="0" smtClean="0">
              <a:solidFill>
                <a:srgbClr val="FFFF00"/>
              </a:solidFill>
              <a:latin typeface="Arial" pitchFamily="34" charset="0"/>
              <a:cs typeface="Arial" pitchFamily="34" charset="0"/>
            </a:endParaRP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Tuhé imise </a:t>
            </a:r>
            <a:r>
              <a:rPr lang="cs-CZ" sz="2400" b="1" dirty="0" smtClean="0">
                <a:latin typeface="Arial" pitchFamily="34" charset="0"/>
                <a:cs typeface="Arial" pitchFamily="34" charset="0"/>
              </a:rPr>
              <a:t>jsou tvořeny hlavně </a:t>
            </a:r>
            <a:r>
              <a:rPr lang="cs-CZ" sz="2400" b="1" dirty="0" smtClean="0">
                <a:solidFill>
                  <a:schemeClr val="accent4">
                    <a:lumMod val="60000"/>
                    <a:lumOff val="40000"/>
                  </a:schemeClr>
                </a:solidFill>
                <a:latin typeface="Arial" pitchFamily="34" charset="0"/>
                <a:cs typeface="Arial" pitchFamily="34" charset="0"/>
              </a:rPr>
              <a:t>prachem a aerosoly anorganického i organického původu, které dopadají na zem a pronikají do půdy. </a:t>
            </a:r>
            <a:r>
              <a:rPr lang="cs-CZ" sz="2400" b="1" dirty="0" smtClean="0">
                <a:latin typeface="Arial" pitchFamily="34" charset="0"/>
                <a:cs typeface="Arial" pitchFamily="34" charset="0"/>
              </a:rPr>
              <a:t>Tuhé imise pokrývají listy, snižují propustnost pro světlo, ucpávají průduchy, po ovlhčení působí agresivně.</a:t>
            </a:r>
          </a:p>
          <a:p>
            <a:pPr>
              <a:buFont typeface="Wingdings" pitchFamily="2" charset="2"/>
              <a:buNone/>
              <a:defRPr/>
            </a:pPr>
            <a:endParaRPr lang="cs-CZ" b="1" dirty="0">
              <a:solidFill>
                <a:srgbClr val="FFFF0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AutoShape 2" descr="data:image/jpeg;base64,/9j/4AAQSkZJRgABAQAAAQABAAD/2wBDAAkGBwgHBgkIBwgKCgkLDRYPDQwMDRsUFRAWIB0iIiAdHx8kKDQsJCYxJx8fLT0tMTU3Ojo6Iys/RD84QzQ5Ojf/2wBDAQoKCg0MDRoPDxo3JR8lNzc3Nzc3Nzc3Nzc3Nzc3Nzc3Nzc3Nzc3Nzc3Nzc3Nzc3Nzc3Nzc3Nzc3Nzc3Nzc3Nzf/wAARCAC3ARMDASIAAhEBAxEB/8QAHAAAAQUBAQEAAAAAAAAAAAAABQADBAYHAgEI/8QATBAAAgEDAgMFAwkFBgMECwAAAQIDAAQRBSESMUEGEyJRYQdxgRQjMjV0kaGxwkJScrLBFTNiZHPRJeHwJqKjswgWJDRERVRlgsPx/8QAGgEAAwEBAQEAAAAAAAAAAAAAAgMEAQAFBv/EACgRAAICAQQCAgIBBQAAAAAAAAABAhEDBBIhMTJBBVETIhQjM0Jhgf/aAAwDAQACEQMRAD8A0kscnevCx86RxxGvCa+SLD3iPnXnEfOm5GKAtzwKinUIwSCdzyFco30cTGk4eZwPOgWsdqbfT27uNllkH0gNwPT30L7Ta0zD5NBJgEeMjpVTkj8h6kmr9Po937SBcizSdt7lj81Cqj13xTtv27GSJrcuf2QhwT/SqXIwxwrj1PSokkvRRk+dVvR4n6B3GrW3aizuEyeOJ+RU4P4iisFwJ0DI2R1xWKxTOFPE4VB8P/7U2z1i5sCslrcS8QH7R8P3VPPQL/FmqRsPEaXEfOs8su39zDHi8gjmbo4PD+FGtF7WnVJ+B7VIVHXvMk1LLS5ILlBbkWuGXgfJJxU9ZOIZB2oUGBAINSrN+YzVOg1DhL8b6YGSNqyZxnzrziPnXleZr2hB3GT3i/xD86pftVONXtQOfyb9TVc4/wC8T+IfnVL9q31va/Zv1NSs3gHj8ilRnc705k+dNRc6exSV0MY5AOIgGjVnajANAEfhbajVlfqkeXOwG9cYwurLCmWbArh76JE45H4V6Z60FvNXRMOTxPg4XHIVW9Q1lnYvxBnH0evDQtmqNlk1PtPHbeCCNi3Rn5fdVcu+192CRHNISf3QFqu3N7JIzEEsx5knNQmLk+InPktEk2dSRaoO3OoW7gyBJUzuG2NWjR+2um6hiOSU28p5rJsPvrJyAWw4NJ4iBkLt586LajLN7SZZFBRuIHqK9LHzrHtA7U3elFY3PHbg7rjcVp+kavZ6pbiW1lD+Y5Ee8UDVHBLiJ60snzrwGlQ0cLJHU1K0rP8Aadp/rLn76jGpOlfWdp/rL+dbHtHPovx50q9pVeTlXb6RpqaXgXOM04/0jQTXrzu8QRkLxDLv5CvlYRcnRZYxqmsPGGQEBh+6RVauNVeNtnLgfvDBFRL64AZgkp4eXCDz+6hFxcszbk4HPIr1sOnjFASZNubvvZi+fh5mo7u8m7cvU4FRUmYKSoX34zSDs/0mbHoRVaVcAilLNsE4h5morqeIAkZ8hUqQoF3DsRucn/aokj9FjUp6GiOsf4YxhixHn5muzJCUI4C2+2TgffUNzhOqqenOnPkzCIY2B3HEOdZRxzI8bnwRr64r23uHt3DwuwYetNkcBPHnHuxUd3hztkfwb1jSZxonZ3tlB3SwaowjxylKnf31b7O/tbsB7O5SQf4GzWErIQcMMqdxtVh7Ja0unaggnkZYGOCeYX3jyqDNpF5Q7DUja7WRnU8XTrT2aiWcqugaJgyMAQQeYqUDkVdpm/xq2Jl2OR/3ifxD86pXtX+uLT7N+o1c4v7xP4h+dUz2rn/jFp9m/UaPL4M3H5FLiGd6dPhBJ6U1Eds9KYvblUXhU70i+BnZ1cXCRANke4UPk1LiYniwo5jqaiXN5lTnHPmDyoXdSEJlAOfPNdRvRNvNUeQ8Kt6NQqWQu3zkm3QCmWbxnma87xQMqoLfhRqCMchwoB4uJVHTO1c95wbcQO3TOKYfvGOSBnyIruBW2G+594plCmyQkIfdjhehG9KNjHlVIYetJxF3YIPjB34TTBVjupOPOuo47lwckEg++lZX91p9wJrSZkcdVPP3004IGx3HQimj4gep8q70aa12M7VprKtbXYEd2g59HHmPWrYN/wDevnqGWWF1eJ2R1OQyncVqvYLtLLqsDWt+3FcR/Rk/fHr60qcK5QSZcKlaV9Z2n+sv51H3qTpf1naf6y/nQR7Rr6L9SrwnelVxOVWVwuSelUXtRcg3uSxZuHkDgCrveHETnyFZVrV18ovZFi5A4J868DRQudlbI88pIwu+etDriJpoyWYnh32H0qJrDhFZuWP+hXiQHu34hg8x6V6/QFMELJtwy24wP3enwrmWxt5vHbzqp/dYEfiNqmyiLvHRlckDbzFRyqKwKxEDnx/9bUQL7Go7V4z4g38SbinCwX9ri9ME12hZzlI8nPMPik8bNs8mNuSmtOIskkjbZUD+HeunlZY/m3cAcx0FessCDOST6timp2jK5jLo3TJyDWHEKWTjfx599c96VOU5DzFcyuSeFgM01g5I3+FYcShIT0AJ9acAOPC/E3LONqhD0O1e8TK24yOm9ccaX7O+1HyW5h0e/OY5DwwyZ+i37p9DWnZx7q+edCuFg1K1nblHIGq7ax2v1K+zFbt8ni6lfpGnYMLm2oisklHlmjXOtafYzxRz3K948iqqA5JJIFVr2sfXFp9m/U1UbTOJtWtGkYuxuI8ljk/SFXj2s/XNp9m/W1FrMKxwo7Tzc5FAvbv5PGFX6bUMficcbyHenLol7os3IbCo/wA5M/Cn0eW1Q0VXQzc4DAjpvmoNycDGDg+XKp0qFp+7U7gb1Hu7Z0yV5EcvOtdWYlashKi4w258qTR7HG2PSvQRkAgD1rzu3LgLkZ5Y5UxC2ciGYDiEZbyNdRuAcSjf+HNc92zbDY+ROxpxbV2AbHpsM0aZlDMqkk8JRv4RSt2KkYLA9akNbspAOcj05U9FAJG2IDL5VzZlESdyMNHy91RnwzErlT1xyopPGkZYbDO5UVBntyDlR/zrrNGQVHPnRHs9qQ0rVYLp1ZkVvEFODihxQofnAfjXO2PDv765qzlwfQlncR3drHPCQUkUMpqfpf1na/6q/nVC9md+ZNCMUrZMUhVc9BV80l1bUrTcf3y/nU9VIN9F/FKvCcUqtJ7KRrchj066cbERnH3VkicTIz4JLHnWs6yC1hdbZ+bbb4VllxHwRKDsB+NeN8euGVSJFopncKCSBv8AdRcWR4Acb+dQ9ChJYkrzH3VZIxgYA6VXOVSKMULiVS8sONCSuHU8xQsrPASpjQ4PMHBrQJYUeM5Xc+nOgtxpsROQOEjlRxmBkxUVfvWdcbnbcZ/rXKgICU4s9R50fTT+7k8KLn3bNUyHT4pRiSBAfdvRb6AWKyjXUveZDJn4bihM2cnHFitMn7OQSKdsHHWgc/ZeZXJiZTjkDXfkRrwP0U4RuxH51IS1YDLfhVqGhIoHeoYm643XP9K9NlDACC2dqzeY8TRVDCN+DO3PpiuGQZ2Pwo1e2yE8cRHEOnKg8yYJIHXcHpRiWjyAskgI6GrEr8Uat5iq1G+JMciOh3zVht5A9sh2xjp0qzRP96J9R4k/SfrSz+0R/wAwq7e1v65sx/lv1tVI0USS6rZrFGzkXEfIcvEKuvteONYtD/lv1tXfItNJHaRfsZzeRd5IvB1ONvOmpwLa2JTZlHPyqTA3945OAvLPQ0Kv5+9CxqThj8TUEK7ZXLl0PaZC3dd5IMsxJOamtEJI+B9seQrq3HAoyOmKkK3CwIU46KBzNK92UVSor99pphYlV4kPl0ppbOThDR54huMCrasKSxkum3UY5D30w1strJwrgcQyAelGpCpQ+gNFZxXaBmykmfEMcz6V0LOWyYsill5HyNFZo2ZQ1uYxMp3Cg4z5jyNTrRJZ4CLgcLciBuKNyoxRbACWkOoK3c5juFHiB5/EeVC7zS762Jm7sgrgnG4I86uK2EYkVyoJX6L9R8akvEOHhIO/ImgeSg1itFVW3TULESuhEnQjmKCGBo5WQEkjzq5S20UCsAhAbOynkaCTWrtcB13HnithIXOIGe3w6+I4O2D0NRri37ps9eo8qIaqB3h4Rg9R5UNd3YguSSORpwpB/sVqclnqRg4iI5xuvTiFaj2evmbWtPQn6VxGP+8Kw+3lMNxHKpwUYEGtd7JzpcaxpUsZyGuYj/3hSpqpJhx5ibjtSr2lVQgpt2MwSj/CfyrI52M122T4EJCjPM1tN/ECrEDB5bVi2pj5JNOGGCHI+Ga8zTYnhk4se5blYf0BQAW/GjK8xgVX+y7tLbMccmxVkACjbFFPsuxP9RxU4lAxUaaAgnw078rVDgryrp7peoG/KsQx8kNbZnX6IGOXpUu3txFHlt2poXqpJwjqOlQr7UkhQlnIA6A0XILSQRlZcsBTLr4OI4qrydpHduC2gY+vPNeS3l8yhpA6dcY5UW37BeT6Ct4cAnmKHXNuJkwvOo51S5ICTgSL54walQSCTdThff1rKaMtMrd7HLbP4gQM9RtUC4USKzLt0xVt1O1E8BGN6qwQJI0ch8wM02ErRNkjtYOC8RAPOrd2H0231aS4huJGxEAwCn6Q5Gq44TgYcnB2NFuxM0lr2jtHV8RysYnHnkf74rMs5wg3B0xKipOmanpdpbWUsMdtEqAOu+NzvQ32vjOr2g/yv62ovD/73F/qL+YoV7Xfri0+zfrao9LOU4TcnbGUlJJGbMeG3kXGSW/pQwYN3HkbA9TRSTAZgfL8aDlmjvlDfRB3qr0b7LNbJkEef4VKaNn4X4uFlGFPIVDtruBxlJFXHmetS++DKW/ZPl0NLUWU7kxwNOoESFSM8R4l50o7SWRiWIL82Y9BT0OJZCzFhtw7eVeQSPHK0LMCR+0eoouTOCdb2iBFLY233606wjG2B8PWhN5evEuEXiJ5uaix3t5O/D3nASdyFzmt2e2cpr6DLpDxZLqGO2eVNSrwtwOd8YBqA1iwUSS8crDoH2rw3RRRG/Fw/slicrQSj9G7/s8vbZ3PEviwKGgleJW8DcvENqPwkSZZipaomq2iTRty4sZ5YooTV0KyQvkpt9A7StkYZeYodJCwOSOdGZXIl4SfGNs026GRSrKMdcdKoTJqBPc43PI+daD7MpmfVNNiJ4lS7jAOP8Qqr2WkmbK/SRhzB5VaPZ5aS6f2ltrSTcC8hZT6FqGTTCUWlZ9FUqQpVUIAEy8QYGsi9o1k9rqKSqnzcxz8a15z4jQHtboMes6PNGCBMnzkbHz8qmyY5b1KIUWkuTOex10sdredTGwb8KfE2oXZZ4eIFjionYqF0u7yCdeabg+YNF9Rjv8Au+4scR5yXccwKVLiRZC2gZNHrFqfnbiPfoz71KsdQm7xI7gLucBgcjNDZtDme4AjuHKtgsZCeJT1onDpMUWGcgqvLI3zXSSoZCw6bXMRY4z5+VVDUFaS+MXjdFO4XrV2lbhs8nyoBDa5maZMcQYnB60CY1rggQR3yq502FEZFJxgHl6nmfQVGXU9buZWVZA6LzWSID4VYiQfCU7skcgN69aCPHEXJ9Sd6ZuSQtxt3YFt4ZpnxNCqMefCMiiken90mSMH1qbp1v4u8K7dB6U9dsApA2FA2FQHmQkMMY2qm6nH3d0zA8m5Vc7hsH4VWtTspri7BVR3fU5oocCsqtAGTLSYUZOat/Y7TBLdxyPkd0RJ8RQyysRHdJxDiJbBBq69n4li+UsBgceBStVNrGzIw2xbYet2/wDaov41/Ohvtd+uLP7N+pqIWu91D/Gv50P9rgzrVn9m/W1T6H+3L/gp+SMxvSQSaGXjZuFkAxkD76NX0Xg4qCyIXHD1zVidM2rQWjsYbiNHifgJGTtsKm2dpPCCsUySgnOxofLZOViiVsRkZI8zRDs8h0lLo3dpBdLMo4BITlCOoYbj4GtT/wBhtP0iZaySG8EUilTjkRzolMvGONQi4GPCaDWwnN/bxyuXwrHfoDViuYQIFCjfnnlS5TpjowtFbuiFnycsmM586iQavKt6lvFBGOLk0j4A67mi09uQhERIz064qJaW0AlDSRr3inIJ6H/ejUk1yC4P0wndSTWkgimRWc7EwtxD/lTZgWffh38zU2JY0BdyNzknmT8a8j4HYCNABnnigcl6D2cDEEZRuAjpzru4HeR+g2BqUyBQCyrkjHEOtNOOEcI5Y2zQN8nVxRSdQgIuGIOCDt61wqvHwk4Knn6VP1RAJiWOamaTphuoAroW71mC+8VSnwiXbyeWloYolkR9mwce+rLoZx2p0jI8Xexgk8/pioS2fBYogb6EgUgnlvT+hvx9t7QKcrHdQxj4MM/nQrsdkVQN1pV7Sq886wA5AJJIGN96zbth2lnvLuSxspCltGcMyndz/tQzXO0V7q140qyvBDjhWNGI29aEjAq/Bptv7SJp5b4QW7Nvi/bzaMjNWSWPKcS54uuKpmnTm2von6FsH3GrmJivLceVeX8hh2ZbXs9PQzU4UyLJKEQlxXEKs8LTSZGdkU+XnU/CybsgzzrycAhR0zvUJeonl4xayAUHOKFW5K5Odx0o1MCbckkDy2oIIWaYkNge+uOCMUSXMQEiht/ur35DbRuCUfboTUSwumjlaKTcDkaIznIBojaOGmIXhjUqvmahXLnh3OTT5kO4qNPkg55ULAbBsjEuRUSYkcRHPpUlsmQ9KiXBAJP30SAkP2lqyQqRg3LHJYnPD61ZNGi7uzCEEksTnqaE2DJL3NvCVMkm3w6mrckcdlbtNLsiLn3Ck5YSytQQvNNRjRI063CTRM30uIfnQT2t/Xln9m/W1S9N7UaRc3sEMVwe8eRVVcczmonta+vLL7N+tqseBYcW2iOE987KNdwccBxVfEYS5UEftVbljDw8qr+owGKcPjkc0iSKIPkJmNjGhiUF16n8qUhkRhxrjHmc4pW0o41C5ORTt/A7WcjAHiwD8OtAk7KG1Q1pczy35mKExovCD8aNTXjuwBHCvoKH6VbqVAUgLj76kzqyqRjcDlXU27OTpUJGQFl+kc8zUdIu9PHtsdwPKvJTwqp4COvF/SnrF1ZsHmOfoabVoWnUiZb2kUkWXy2+2DUqIIWESKVHn8aYCAHiBAzviu+9wxOcdc+dLUUO3HkrcJIGcBtsioMzF2IBwAeYp+6lYyEEbHy6VFgYkk4HI/GukqB3A66tu9lAyMZGdudTrfUvks8Nva25kkRWPoCTzNRZW3I4s422onYTQJa5KhZSPExHSii2Yo8nkbOIm75h3jPxvwnZQKi9iZu/7TWEp3Ml8jZ//MUxruoraWEpj/bHAo9TXXYBSmt6SD/9VF/MKJegMz4o+iBypUqVXnnHzcdq8zzpE715nevdIBVb7SXv7aKQbkqDVP6VYuz83HamPO6N+Brzfksd41L6LdFOp0Go3Y1zeCTuGMWOIDIB60gcHblXkkmQQOQrw0e1v4K7Lf3zRsHjZSDg1A4tSuSQjtEoO5HM1aBBx8RwT51z8nOB4OH1pioW5N9EPR4JIgzXDl3bb4UWV1C8OdumahvwwkZZcVy8xlkXutx6cqxmqTH8+OmLt9uHPSu5Dw7npUWR+LiPOgo7siykD1obeN8xKeoU7fCp077HlQ6duNHUdVIokgZvgl+yyJ7jVJ7mRmZYYsDJzuauHbW7+S6I6KcNMeEVX/ZkYomuLdcB3AbOeeKXtBvBJfw2oPhiXJ99ehgxf1EjzMs+Gcez7Thda/FMVyluQ3xztVj9rA/47ZfZv1tTvs8sfk2mxzuMSTuGPuztTftY+vbP7N+tqHWT3Wbp1RWIP7sUN1eIFCcUThHgFQdVX5s7VE1wUR7BGmznj4CeW1WZJU7g96AR3RAJ3zVNt2KXPlR6ZzJEkKLhjuSPKlplF8EVLsWu3GzKeQC0Wt/lEwZoyrZXbiz+NC0tuOdF543NHtPidSyqvCnVztTU0ckyFMbhgsc0AQjYsG2rrBW5FxCvECPEo6H3USaz4l3wfcQaT2ZSMupUMPvNDdm0eRTK0RYFc5ytcKNmBzjPMV3BGVbIAXJzuKdIWEN3h4sb8qBsJEdgOHhQEjO7E8/SopYKjuCAuOVSGIAygbc7DHSoU4xxEtt6da7swhXDKsbOB0riTW7a2iiW5XglA+8Vxd5YBDkk9KBdooybmI4zhTRwS6Zjm4JtHt/qH9rXScI4YVbYefrVy7EpjXdLP+ai/mFZ9YKxkCY61o/YxOHW9LyP/iov5hWy8kJu02zeqVKlVxIfNp515SJ3NeZr3TzxUV7OpcNPK8UTtCq+NgNh5UPtLS51C4FtZxmSUjlnlWpaVaLp2hxWdwiBynDIF6k1DrssYYmpeyjTp700V2NuNSKizSzBysMJlYdOX411Or2Vw0T5PCds9R0NdRkgGRDzr59NVaPZTshSyazKQsDwxDyBziodzZalO4a7ulRBzKgn86k311PEMxJk+YOKgNLfXD8PhHvJNMTKFKKO7fTLQzBpZZnUdC3P7ulFIVjif5teFPLnUa1tJRvI2TRDu8KemPOhbFydkHUZ/nAobnTRciEEj6W+9MXp45wOmetd3EiqgwcACuBTIN1Lwg779aiwtxtk8qbupO8kwOVOwDFEB2yNo1zPoV2urWeZ7eCTguYG5oCefu9amzTnXdaEsRJFzIOHPMLT/ZS1F1qus2si5gktG4weWTy/Gofs0ngTtIttdsAxDCHPVx0/CrcGbb2efmhbNj06NYBbwp9FOEflVd9rH17Z/Zv1tVhtSVuowf3x+dV72r/X1n9m/W1Iyu4sPH5FZh/uxTN9Hxxnan4R4BSkXiU0ljEU+VDHdD30b0xo3keaXZeHH3UO1eLgcsOhzT0TYgdRgF0yCPxpVc0UJ8D3A91M54u7iB8KqcEjzqZDDG+FlnlYZ/xGlalY4wxAPCMHO9dx3BLZjGfM0aaQalJcIIwaTZHDCVh6qOE/fXt3amLAt5ZccXNjxA05bT5QK6gjbapJQSLn6OOgoN3ITt9obhTjj4mxt0ppmzs2CD0rsxsgJQ5A51EUgnxMScbCsBs9cFABxbDb4+VDLmRRsSNuYFSbyXhPHsAOuaEljM5wfDnPvrUjGzg/OSF+nSourWctw/epGzrEuXKjkPOinAMDhxindPuZLXUlZADxIVZDyYdRRJbnR0uINlc0+BTKCFGfOrz2VULrmmfaov5hQnVLK3tbuK4tcCC6yUX91h9ICjHZgj+3tMH+ai/mFcotSpiJNNWjcaVKlXoUSHzWeZpIjyOI4kLOeQAzSPOp2hz3y3vcacVEkowzFc8I869nJNQi5P0QxVui19kbS2tLcz2qGW75SytssfpR2SRpDlzvQ/S9O/s6ERLcSSKSWYMdsnmamhWY7Cvi/kdZ+edR6PVw49i5B+tW/fW/fquXi3P8PWg8OOHhU4HlRLtH2gsNBt2W4fjuXU93Cm5O3M+Qqn9n9c+WQ95IpEkRCyYG2/Kt0kZuHK4HqSTosZtUY5bcdAa9W0jB8IFNNeLwcaMCDyqLJqY3HKrEOTCmEUgDG3lUS6lWKM4OSaGrqCxsWJ26DNDb3VWnYrGNvOsrk5ySHWn45eLOwNRby7yCAd6jNMccIrmKMyNk0VC7s7iQs3FUpQEjLHYD1r2KPgXxbUa7N6C2rzi5ulKadC2WPLvT+6PT1rqvgK1BWxzToxoXZPUdZuBwzXa+AEYPDjC/fzrLIppI5lmjdkkVgyupwQeeRV79qmvLcXUekW5AjgPFKF5Z6L8KoAOKoSpELduzYexPby21S4trLVgLe+LKqy8kmP6T6UT9q/19Z/Zv1tWN6HvrWnfaov5xWye1f6+svs362ocngbDyK3F9AV0eVcxfQGK6PrSmEgHrMfhJNDLKYMqoxPgyPgaParHxRHbpVTlJil4gcYpT4Y6LtFkhVpE4cnBorZ2/gAAqtaPq8bkxhvEm/wAKsEeohSGjbei2hKYct4iQQFAxsTXMsZiJOQceRoadULhTkg4wcCmmvJmPD06E9aFxD3omtcDJA5NzFQJ2QHduvLPUVw8zBSQ3EeVMFS3NSxPnXJAttjN3IZpMD4Ada6hjHDgDY9aejgLtnGw8qdaMcARNsV3QUUN8BXmKF6wTBbmUEgjqKMsngzz33obcabca3dxWFspCg8Ur9FWsi6lYU/GhjWGnuOxVtdo2HjunnRhzxsp+Gan+z7XYL/XNKhlYR3PyqIcJ5N4hyo5rOnwxab8hjUCGOLuVHoBufvNZn2IUp260JCeWpwD/AMQU/E992R5Fs6PrmlXoG1KqxB82RxmWZIwwUuwXJ5DNXGD/ANXeyoLXGpwvcsviIbjPuAFZXPcySkl3Jz06VFZRnIxTNZP+RH8adIDFj2O2aPqftJtkymk2TzN0kn8K/cN6q2o9sNe1DKyXphj/AHLccA+/nQAkD316u1Qw0eLH0h+9scYs3HJK7O55sxyTV29kD28l3qdldIskc8a5VuuD/wA6o8pxGB50a7CXZs9cjkBxxHhPup7Sqjkm+UW3tRosuiX3BbyO1vLkxk8/cfOq+5dW8TH8q2DWNKi1/RWgbaQjjicc0YciKyd1uIbiSzvVC3MLcMiP1PmPfSJKh+OW5ECRwTu2fjXIBOwGKni3TPjjKeo5UmUIcIoJ++hsZtI0UBOC2TUtVCDO23WvYoLm5lWKKNmdjgIoyT8BV40HsOIVW711gcbrbjkP4vX0rknJmuUYdgLs72fk1Qi7vA0VgvmcGX0Hp60Z7W9oYdC0g/J1VWxwQRjYZxz9wopql8p+bTCQxjAUcgKxjtfqzarqrsrZhiJSMfmabGNdEs5ub5A08sk80k0rF5JGLMx5kmmwM170pDpTBYQ0HbWtP+1Rfzitl9q/19Z/Zf1tWNaF9daf9qi/nFan7bNVj07X7JWQu7WmQM4H02oZq4mxdSBse6Cmbm8trUZuJkjH+Jqo152lv5wVRxCnkgwfvoNLI8jEsxZjzJOTQbPs3cXTVO1FiFKQB5m8wMCqld3slzIScKD+yKiZI2pZ9K3YjVJlx9mtslzq88cqBkaHhIPqavGsdjpILR7/AE0mSJTxSQkZKg9R5jO1VD2Tpxa9Kh5GHJ++t60oEZXHiGcr5/vD+tA1c+Qt1RMXi8JAK4PlUoKki8Ox+NWztl2Yk0+Z7+wjL2T+IqvOEn+n5VWIpELYdRn1FDJUNi7XB4ljLJjgIUD/AKxUhrLugO8Pi571LjEZXMYwTyxtXF0qDHFuaVY2MfsilVVjwgDJptx16D8akqeLbGPhTlppdzqd2lpYoHlbcseSDqTQ030M4StkSxsrrVr5LGxj45nHP9lF/ePpWjR6DZ6DpEVnbDjuGbieQjxSPjGT6DoKKdndCtOztg6x+OZ/FNMw3c/0HkKhXM7TyvcdW8EKn8TTpxUI17JXN5JcdFL7TKqkqOSgrnzPX8ayfskAPaHowA/+aw/+Yta12iTLFRyUFQfPHM/fWT9ltvaNpA/+7Q/+aKLT+xWb0fWY5UqQ5UqrEnyCxyabY4pUq4I8UZOTXa/SpUqxnCuDyFSdGkMV1FKOjg/jSpUE+ijTq5n0RoMveWUJ80Bob227M2mqwC77wW93EuFmwSCOgbHMUqVY+hEXUuDN7iG8sS0V5CAV/aDAj386maLpE17EbyacQ2QfhyoyzEb4A6e8/jSpUpJWWSk9llo7PalaadeiCztOGPGJHc8Tt65/pRrXdUKKyJkUqVHdIkfPLMx7W640Vq0MRIeUlc+nWqAxzSpUZhziuhSpVphP0Mf8a077VF/OKvf/AKQp/wC1WnD/ACP/AOxqVKtO9mVk5Oegrwgj1pUqE5HJ510gB50qVd7OL/7Hh/2ieRvopCSw8xnetzt2KXqqp57A+ZA2+8UqVKn5Bx6DiqrpggFWGcGs+7Z9lVson1DTQBBn5yAnZPVc9PSlSpskmuQYtp8FM02+jDtHIW25egqc5SQkrgL59aVKo5Ivg2O2dlNfX0dnZhTM4zljgKOpP+1aho2k2mg6eViyTjjllI8Uh8z/AEFKlTsKW1sRqZNyr0cajdG4WOGLIEu+T0GN6FOTvIg693EPLpn8PwpUqTJ27Z0VSKzrsYCSsN1iUgH3bmse7Gt3nb7RZDzbVID/AOIKVKnafpi83Z9ajlSpUqqEH//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71684" name="AutoShape 4" descr="data:image/jpeg;base64,/9j/4AAQSkZJRgABAQAAAQABAAD/2wBDAAkGBwgHBgkIBwgKCgkLDRYPDQwMDRsUFRAWIB0iIiAdHx8kKDQsJCYxJx8fLT0tMTU3Ojo6Iys/RD84QzQ5Ojf/2wBDAQoKCg0MDRoPDxo3JR8lNzc3Nzc3Nzc3Nzc3Nzc3Nzc3Nzc3Nzc3Nzc3Nzc3Nzc3Nzc3Nzc3Nzc3Nzc3Nzc3Nzf/wAARCAC3ARMDASIAAhEBAxEB/8QAHAAAAQUBAQEAAAAAAAAAAAAABQADBAYHAgEI/8QATBAAAgEDAgMFAwkFBgMECwAAAQIDAAQRBSESMUEGEyJRYQdxgRQjMjV0kaGxwkJScrLBFTNiZHPRJeHwJqKjswgWJDRERVRlgsPx/8QAGgEAAwEBAQEAAAAAAAAAAAAAAgMEAQAFBv/EACgRAAICAQQCAgIBBQAAAAAAAAABAhEDBBIhMTJBBVETIhQjM0Jhgf/aAAwDAQACEQMRAD8A0kscnevCx86RxxGvCa+SLD3iPnXnEfOm5GKAtzwKinUIwSCdzyFco30cTGk4eZwPOgWsdqbfT27uNllkH0gNwPT30L7Ta0zD5NBJgEeMjpVTkj8h6kmr9Po937SBcizSdt7lj81Cqj13xTtv27GSJrcuf2QhwT/SqXIwxwrj1PSokkvRRk+dVvR4n6B3GrW3aizuEyeOJ+RU4P4iisFwJ0DI2R1xWKxTOFPE4VB8P/7U2z1i5sCslrcS8QH7R8P3VPPQL/FmqRsPEaXEfOs8su39zDHi8gjmbo4PD+FGtF7WnVJ+B7VIVHXvMk1LLS5ILlBbkWuGXgfJJxU9ZOIZB2oUGBAINSrN+YzVOg1DhL8b6YGSNqyZxnzrziPnXleZr2hB3GT3i/xD86pftVONXtQOfyb9TVc4/wC8T+IfnVL9q31va/Zv1NSs3gHj8ilRnc705k+dNRc6exSV0MY5AOIgGjVnajANAEfhbajVlfqkeXOwG9cYwurLCmWbArh76JE45H4V6Z60FvNXRMOTxPg4XHIVW9Q1lnYvxBnH0evDQtmqNlk1PtPHbeCCNi3Rn5fdVcu+192CRHNISf3QFqu3N7JIzEEsx5knNQmLk+InPktEk2dSRaoO3OoW7gyBJUzuG2NWjR+2um6hiOSU28p5rJsPvrJyAWw4NJ4iBkLt586LajLN7SZZFBRuIHqK9LHzrHtA7U3elFY3PHbg7rjcVp+kavZ6pbiW1lD+Y5Ee8UDVHBLiJ60snzrwGlQ0cLJHU1K0rP8Aadp/rLn76jGpOlfWdp/rL+dbHtHPovx50q9pVeTlXb6RpqaXgXOM04/0jQTXrzu8QRkLxDLv5CvlYRcnRZYxqmsPGGQEBh+6RVauNVeNtnLgfvDBFRL64AZgkp4eXCDz+6hFxcszbk4HPIr1sOnjFASZNubvvZi+fh5mo7u8m7cvU4FRUmYKSoX34zSDs/0mbHoRVaVcAilLNsE4h5morqeIAkZ8hUqQoF3DsRucn/aokj9FjUp6GiOsf4YxhixHn5muzJCUI4C2+2TgffUNzhOqqenOnPkzCIY2B3HEOdZRxzI8bnwRr64r23uHt3DwuwYetNkcBPHnHuxUd3hztkfwb1jSZxonZ3tlB3SwaowjxylKnf31b7O/tbsB7O5SQf4GzWErIQcMMqdxtVh7Ja0unaggnkZYGOCeYX3jyqDNpF5Q7DUja7WRnU8XTrT2aiWcqugaJgyMAQQeYqUDkVdpm/xq2Jl2OR/3ifxD86pXtX+uLT7N+o1c4v7xP4h+dUz2rn/jFp9m/UaPL4M3H5FLiGd6dPhBJ6U1Eds9KYvblUXhU70i+BnZ1cXCRANke4UPk1LiYniwo5jqaiXN5lTnHPmDyoXdSEJlAOfPNdRvRNvNUeQ8Kt6NQqWQu3zkm3QCmWbxnma87xQMqoLfhRqCMchwoB4uJVHTO1c95wbcQO3TOKYfvGOSBnyIruBW2G+594plCmyQkIfdjhehG9KNjHlVIYetJxF3YIPjB34TTBVjupOPOuo47lwckEg++lZX91p9wJrSZkcdVPP3004IGx3HQimj4gep8q70aa12M7VprKtbXYEd2g59HHmPWrYN/wDevnqGWWF1eJ2R1OQyncVqvYLtLLqsDWt+3FcR/Rk/fHr60qcK5QSZcKlaV9Z2n+sv51H3qTpf1naf6y/nQR7Rr6L9SrwnelVxOVWVwuSelUXtRcg3uSxZuHkDgCrveHETnyFZVrV18ovZFi5A4J868DRQudlbI88pIwu+etDriJpoyWYnh32H0qJrDhFZuWP+hXiQHu34hg8x6V6/QFMELJtwy24wP3enwrmWxt5vHbzqp/dYEfiNqmyiLvHRlckDbzFRyqKwKxEDnx/9bUQL7Go7V4z4g38SbinCwX9ri9ME12hZzlI8nPMPik8bNs8mNuSmtOIskkjbZUD+HeunlZY/m3cAcx0FessCDOST6timp2jK5jLo3TJyDWHEKWTjfx599c96VOU5DzFcyuSeFgM01g5I3+FYcShIT0AJ9acAOPC/E3LONqhD0O1e8TK24yOm9ccaX7O+1HyW5h0e/OY5DwwyZ+i37p9DWnZx7q+edCuFg1K1nblHIGq7ax2v1K+zFbt8ni6lfpGnYMLm2oisklHlmjXOtafYzxRz3K948iqqA5JJIFVr2sfXFp9m/U1UbTOJtWtGkYuxuI8ljk/SFXj2s/XNp9m/W1FrMKxwo7Tzc5FAvbv5PGFX6bUMficcbyHenLol7os3IbCo/wA5M/Cn0eW1Q0VXQzc4DAjpvmoNycDGDg+XKp0qFp+7U7gb1Hu7Z0yV5EcvOtdWYlashKi4w258qTR7HG2PSvQRkAgD1rzu3LgLkZ5Y5UxC2ciGYDiEZbyNdRuAcSjf+HNc92zbDY+ROxpxbV2AbHpsM0aZlDMqkk8JRv4RSt2KkYLA9akNbspAOcj05U9FAJG2IDL5VzZlESdyMNHy91RnwzErlT1xyopPGkZYbDO5UVBntyDlR/zrrNGQVHPnRHs9qQ0rVYLp1ZkVvEFODihxQofnAfjXO2PDv765qzlwfQlncR3drHPCQUkUMpqfpf1na/6q/nVC9md+ZNCMUrZMUhVc9BV80l1bUrTcf3y/nU9VIN9F/FKvCcUqtJ7KRrchj066cbERnH3VkicTIz4JLHnWs6yC1hdbZ+bbb4VllxHwRKDsB+NeN8euGVSJFopncKCSBv8AdRcWR4Acb+dQ9ChJYkrzH3VZIxgYA6VXOVSKMULiVS8sONCSuHU8xQsrPASpjQ4PMHBrQJYUeM5Xc+nOgtxpsROQOEjlRxmBkxUVfvWdcbnbcZ/rXKgICU4s9R50fTT+7k8KLn3bNUyHT4pRiSBAfdvRb6AWKyjXUveZDJn4bihM2cnHFitMn7OQSKdsHHWgc/ZeZXJiZTjkDXfkRrwP0U4RuxH51IS1YDLfhVqGhIoHeoYm643XP9K9NlDACC2dqzeY8TRVDCN+DO3PpiuGQZ2Pwo1e2yE8cRHEOnKg8yYJIHXcHpRiWjyAskgI6GrEr8Uat5iq1G+JMciOh3zVht5A9sh2xjp0qzRP96J9R4k/SfrSz+0R/wAwq7e1v65sx/lv1tVI0USS6rZrFGzkXEfIcvEKuvteONYtD/lv1tXfItNJHaRfsZzeRd5IvB1ONvOmpwLa2JTZlHPyqTA3945OAvLPQ0Kv5+9CxqThj8TUEK7ZXLl0PaZC3dd5IMsxJOamtEJI+B9seQrq3HAoyOmKkK3CwIU46KBzNK92UVSor99pphYlV4kPl0ppbOThDR54huMCrasKSxkum3UY5D30w1strJwrgcQyAelGpCpQ+gNFZxXaBmykmfEMcz6V0LOWyYsill5HyNFZo2ZQ1uYxMp3Cg4z5jyNTrRJZ4CLgcLciBuKNyoxRbACWkOoK3c5juFHiB5/EeVC7zS762Jm7sgrgnG4I86uK2EYkVyoJX6L9R8akvEOHhIO/ImgeSg1itFVW3TULESuhEnQjmKCGBo5WQEkjzq5S20UCsAhAbOynkaCTWrtcB13HnithIXOIGe3w6+I4O2D0NRri37ps9eo8qIaqB3h4Rg9R5UNd3YguSSORpwpB/sVqclnqRg4iI5xuvTiFaj2evmbWtPQn6VxGP+8Kw+3lMNxHKpwUYEGtd7JzpcaxpUsZyGuYj/3hSpqpJhx5ibjtSr2lVQgpt2MwSj/CfyrI52M122T4EJCjPM1tN/ECrEDB5bVi2pj5JNOGGCHI+Ga8zTYnhk4se5blYf0BQAW/GjK8xgVX+y7tLbMccmxVkACjbFFPsuxP9RxU4lAxUaaAgnw078rVDgryrp7peoG/KsQx8kNbZnX6IGOXpUu3txFHlt2poXqpJwjqOlQr7UkhQlnIA6A0XILSQRlZcsBTLr4OI4qrydpHduC2gY+vPNeS3l8yhpA6dcY5UW37BeT6Ct4cAnmKHXNuJkwvOo51S5ICTgSL54walQSCTdThff1rKaMtMrd7HLbP4gQM9RtUC4USKzLt0xVt1O1E8BGN6qwQJI0ch8wM02ErRNkjtYOC8RAPOrd2H0231aS4huJGxEAwCn6Q5Gq44TgYcnB2NFuxM0lr2jtHV8RysYnHnkf74rMs5wg3B0xKipOmanpdpbWUsMdtEqAOu+NzvQ32vjOr2g/yv62ovD/73F/qL+YoV7Xfri0+zfrao9LOU4TcnbGUlJJGbMeG3kXGSW/pQwYN3HkbA9TRSTAZgfL8aDlmjvlDfRB3qr0b7LNbJkEef4VKaNn4X4uFlGFPIVDtruBxlJFXHmetS++DKW/ZPl0NLUWU7kxwNOoESFSM8R4l50o7SWRiWIL82Y9BT0OJZCzFhtw7eVeQSPHK0LMCR+0eoouTOCdb2iBFLY233606wjG2B8PWhN5evEuEXiJ5uaix3t5O/D3nASdyFzmt2e2cpr6DLpDxZLqGO2eVNSrwtwOd8YBqA1iwUSS8crDoH2rw3RRRG/Fw/slicrQSj9G7/s8vbZ3PEviwKGgleJW8DcvENqPwkSZZipaomq2iTRty4sZ5YooTV0KyQvkpt9A7StkYZeYodJCwOSOdGZXIl4SfGNs026GRSrKMdcdKoTJqBPc43PI+daD7MpmfVNNiJ4lS7jAOP8Qqr2WkmbK/SRhzB5VaPZ5aS6f2ltrSTcC8hZT6FqGTTCUWlZ9FUqQpVUIAEy8QYGsi9o1k9rqKSqnzcxz8a15z4jQHtboMes6PNGCBMnzkbHz8qmyY5b1KIUWkuTOex10sdredTGwb8KfE2oXZZ4eIFjionYqF0u7yCdeabg+YNF9Rjv8Au+4scR5yXccwKVLiRZC2gZNHrFqfnbiPfoz71KsdQm7xI7gLucBgcjNDZtDme4AjuHKtgsZCeJT1onDpMUWGcgqvLI3zXSSoZCw6bXMRY4z5+VVDUFaS+MXjdFO4XrV2lbhs8nyoBDa5maZMcQYnB60CY1rggQR3yq502FEZFJxgHl6nmfQVGXU9buZWVZA6LzWSID4VYiQfCU7skcgN69aCPHEXJ9Sd6ZuSQtxt3YFt4ZpnxNCqMefCMiiken90mSMH1qbp1v4u8K7dB6U9dsApA2FA2FQHmQkMMY2qm6nH3d0zA8m5Vc7hsH4VWtTspri7BVR3fU5oocCsqtAGTLSYUZOat/Y7TBLdxyPkd0RJ8RQyysRHdJxDiJbBBq69n4li+UsBgceBStVNrGzIw2xbYet2/wDaov41/Ohvtd+uLP7N+pqIWu91D/Gv50P9rgzrVn9m/W1T6H+3L/gp+SMxvSQSaGXjZuFkAxkD76NX0Xg4qCyIXHD1zVidM2rQWjsYbiNHifgJGTtsKm2dpPCCsUySgnOxofLZOViiVsRkZI8zRDs8h0lLo3dpBdLMo4BITlCOoYbj4GtT/wBhtP0iZaySG8EUilTjkRzolMvGONQi4GPCaDWwnN/bxyuXwrHfoDViuYQIFCjfnnlS5TpjowtFbuiFnycsmM586iQavKt6lvFBGOLk0j4A67mi09uQhERIz064qJaW0AlDSRr3inIJ6H/ejUk1yC4P0wndSTWkgimRWc7EwtxD/lTZgWffh38zU2JY0BdyNzknmT8a8j4HYCNABnnigcl6D2cDEEZRuAjpzru4HeR+g2BqUyBQCyrkjHEOtNOOEcI5Y2zQN8nVxRSdQgIuGIOCDt61wqvHwk4Knn6VP1RAJiWOamaTphuoAroW71mC+8VSnwiXbyeWloYolkR9mwce+rLoZx2p0jI8Xexgk8/pioS2fBYogb6EgUgnlvT+hvx9t7QKcrHdQxj4MM/nQrsdkVQN1pV7Sq886wA5AJJIGN96zbth2lnvLuSxspCltGcMyndz/tQzXO0V7q140qyvBDjhWNGI29aEjAq/Bptv7SJp5b4QW7Nvi/bzaMjNWSWPKcS54uuKpmnTm2von6FsH3GrmJivLceVeX8hh2ZbXs9PQzU4UyLJKEQlxXEKs8LTSZGdkU+XnU/CybsgzzrycAhR0zvUJeonl4xayAUHOKFW5K5Odx0o1MCbckkDy2oIIWaYkNge+uOCMUSXMQEiht/ur35DbRuCUfboTUSwumjlaKTcDkaIznIBojaOGmIXhjUqvmahXLnh3OTT5kO4qNPkg55ULAbBsjEuRUSYkcRHPpUlsmQ9KiXBAJP30SAkP2lqyQqRg3LHJYnPD61ZNGi7uzCEEksTnqaE2DJL3NvCVMkm3w6mrckcdlbtNLsiLn3Ck5YSytQQvNNRjRI063CTRM30uIfnQT2t/Xln9m/W1S9N7UaRc3sEMVwe8eRVVcczmonta+vLL7N+tqseBYcW2iOE987KNdwccBxVfEYS5UEftVbljDw8qr+owGKcPjkc0iSKIPkJmNjGhiUF16n8qUhkRhxrjHmc4pW0o41C5ORTt/A7WcjAHiwD8OtAk7KG1Q1pczy35mKExovCD8aNTXjuwBHCvoKH6VbqVAUgLj76kzqyqRjcDlXU27OTpUJGQFl+kc8zUdIu9PHtsdwPKvJTwqp4COvF/SnrF1ZsHmOfoabVoWnUiZb2kUkWXy2+2DUqIIWESKVHn8aYCAHiBAzviu+9wxOcdc+dLUUO3HkrcJIGcBtsioMzF2IBwAeYp+6lYyEEbHy6VFgYkk4HI/GukqB3A66tu9lAyMZGdudTrfUvks8Nva25kkRWPoCTzNRZW3I4s422onYTQJa5KhZSPExHSii2Yo8nkbOIm75h3jPxvwnZQKi9iZu/7TWEp3Ml8jZ//MUxruoraWEpj/bHAo9TXXYBSmt6SD/9VF/MKJegMz4o+iBypUqVXnnHzcdq8zzpE715nevdIBVb7SXv7aKQbkqDVP6VYuz83HamPO6N+Brzfksd41L6LdFOp0Go3Y1zeCTuGMWOIDIB60gcHblXkkmQQOQrw0e1v4K7Lf3zRsHjZSDg1A4tSuSQjtEoO5HM1aBBx8RwT51z8nOB4OH1pioW5N9EPR4JIgzXDl3bb4UWV1C8OdumahvwwkZZcVy8xlkXutx6cqxmqTH8+OmLt9uHPSu5Dw7npUWR+LiPOgo7siykD1obeN8xKeoU7fCp077HlQ6duNHUdVIokgZvgl+yyJ7jVJ7mRmZYYsDJzuauHbW7+S6I6KcNMeEVX/ZkYomuLdcB3AbOeeKXtBvBJfw2oPhiXJ99ehgxf1EjzMs+Gcez7Thda/FMVyluQ3xztVj9rA/47ZfZv1tTvs8sfk2mxzuMSTuGPuztTftY+vbP7N+tqHWT3Wbp1RWIP7sUN1eIFCcUThHgFQdVX5s7VE1wUR7BGmznj4CeW1WZJU7g96AR3RAJ3zVNt2KXPlR6ZzJEkKLhjuSPKlplF8EVLsWu3GzKeQC0Wt/lEwZoyrZXbiz+NC0tuOdF543NHtPidSyqvCnVztTU0ckyFMbhgsc0AQjYsG2rrBW5FxCvECPEo6H3USaz4l3wfcQaT2ZSMupUMPvNDdm0eRTK0RYFc5ytcKNmBzjPMV3BGVbIAXJzuKdIWEN3h4sb8qBsJEdgOHhQEjO7E8/SopYKjuCAuOVSGIAygbc7DHSoU4xxEtt6da7swhXDKsbOB0riTW7a2iiW5XglA+8Vxd5YBDkk9KBdooybmI4zhTRwS6Zjm4JtHt/qH9rXScI4YVbYefrVy7EpjXdLP+ai/mFZ9YKxkCY61o/YxOHW9LyP/iov5hWy8kJu02zeqVKlVxIfNp515SJ3NeZr3TzxUV7OpcNPK8UTtCq+NgNh5UPtLS51C4FtZxmSUjlnlWpaVaLp2hxWdwiBynDIF6k1DrssYYmpeyjTp700V2NuNSKizSzBysMJlYdOX411Or2Vw0T5PCds9R0NdRkgGRDzr59NVaPZTshSyazKQsDwxDyBziodzZalO4a7ulRBzKgn86k311PEMxJk+YOKgNLfXD8PhHvJNMTKFKKO7fTLQzBpZZnUdC3P7ulFIVjif5teFPLnUa1tJRvI2TRDu8KemPOhbFydkHUZ/nAobnTRciEEj6W+9MXp45wOmetd3EiqgwcACuBTIN1Lwg779aiwtxtk8qbupO8kwOVOwDFEB2yNo1zPoV2urWeZ7eCTguYG5oCefu9amzTnXdaEsRJFzIOHPMLT/ZS1F1qus2si5gktG4weWTy/Gofs0ngTtIttdsAxDCHPVx0/CrcGbb2efmhbNj06NYBbwp9FOEflVd9rH17Z/Zv1tVhtSVuowf3x+dV72r/X1n9m/W1Iyu4sPH5FZh/uxTN9Hxxnan4R4BSkXiU0ljEU+VDHdD30b0xo3keaXZeHH3UO1eLgcsOhzT0TYgdRgF0yCPxpVc0UJ8D3A91M54u7iB8KqcEjzqZDDG+FlnlYZ/xGlalY4wxAPCMHO9dx3BLZjGfM0aaQalJcIIwaTZHDCVh6qOE/fXt3amLAt5ZccXNjxA05bT5QK6gjbapJQSLn6OOgoN3ITt9obhTjj4mxt0ppmzs2CD0rsxsgJQ5A51EUgnxMScbCsBs9cFABxbDb4+VDLmRRsSNuYFSbyXhPHsAOuaEljM5wfDnPvrUjGzg/OSF+nSourWctw/epGzrEuXKjkPOinAMDhxindPuZLXUlZADxIVZDyYdRRJbnR0uINlc0+BTKCFGfOrz2VULrmmfaov5hQnVLK3tbuK4tcCC6yUX91h9ICjHZgj+3tMH+ai/mFcotSpiJNNWjcaVKlXoUSHzWeZpIjyOI4kLOeQAzSPOp2hz3y3vcacVEkowzFc8I869nJNQi5P0QxVui19kbS2tLcz2qGW75SytssfpR2SRpDlzvQ/S9O/s6ERLcSSKSWYMdsnmamhWY7Cvi/kdZ+edR6PVw49i5B+tW/fW/fquXi3P8PWg8OOHhU4HlRLtH2gsNBt2W4fjuXU93Cm5O3M+Qqn9n9c+WQ95IpEkRCyYG2/Kt0kZuHK4HqSTosZtUY5bcdAa9W0jB8IFNNeLwcaMCDyqLJqY3HKrEOTCmEUgDG3lUS6lWKM4OSaGrqCxsWJ26DNDb3VWnYrGNvOsrk5ySHWn45eLOwNRby7yCAd6jNMccIrmKMyNk0VC7s7iQs3FUpQEjLHYD1r2KPgXxbUa7N6C2rzi5ulKadC2WPLvT+6PT1rqvgK1BWxzToxoXZPUdZuBwzXa+AEYPDjC/fzrLIppI5lmjdkkVgyupwQeeRV79qmvLcXUekW5AjgPFKF5Z6L8KoAOKoSpELduzYexPby21S4trLVgLe+LKqy8kmP6T6UT9q/19Z/Zv1tWN6HvrWnfaov5xWye1f6+svs362ocngbDyK3F9AV0eVcxfQGK6PrSmEgHrMfhJNDLKYMqoxPgyPgaParHxRHbpVTlJil4gcYpT4Y6LtFkhVpE4cnBorZ2/gAAqtaPq8bkxhvEm/wAKsEeohSGjbei2hKYct4iQQFAxsTXMsZiJOQceRoadULhTkg4wcCmmvJmPD06E9aFxD3omtcDJA5NzFQJ2QHduvLPUVw8zBSQ3EeVMFS3NSxPnXJAttjN3IZpMD4Ada6hjHDgDY9aejgLtnGw8qdaMcARNsV3QUUN8BXmKF6wTBbmUEgjqKMsngzz33obcabca3dxWFspCg8Ur9FWsi6lYU/GhjWGnuOxVtdo2HjunnRhzxsp+Gan+z7XYL/XNKhlYR3PyqIcJ5N4hyo5rOnwxab8hjUCGOLuVHoBufvNZn2IUp260JCeWpwD/AMQU/E992R5Fs6PrmlXoG1KqxB82RxmWZIwwUuwXJ5DNXGD/ANXeyoLXGpwvcsviIbjPuAFZXPcySkl3Jz06VFZRnIxTNZP+RH8adIDFj2O2aPqftJtkymk2TzN0kn8K/cN6q2o9sNe1DKyXphj/AHLccA+/nQAkD316u1Qw0eLH0h+9scYs3HJK7O55sxyTV29kD28l3qdldIskc8a5VuuD/wA6o8pxGB50a7CXZs9cjkBxxHhPup7Sqjkm+UW3tRosuiX3BbyO1vLkxk8/cfOq+5dW8TH8q2DWNKi1/RWgbaQjjicc0YciKyd1uIbiSzvVC3MLcMiP1PmPfSJKh+OW5ECRwTu2fjXIBOwGKni3TPjjKeo5UmUIcIoJ++hsZtI0UBOC2TUtVCDO23WvYoLm5lWKKNmdjgIoyT8BV40HsOIVW711gcbrbjkP4vX0rknJmuUYdgLs72fk1Qi7vA0VgvmcGX0Hp60Z7W9oYdC0g/J1VWxwQRjYZxz9wopql8p+bTCQxjAUcgKxjtfqzarqrsrZhiJSMfmabGNdEs5ub5A08sk80k0rF5JGLMx5kmmwM170pDpTBYQ0HbWtP+1Rfzitl9q/19Z/Zf1tWNaF9daf9qi/nFan7bNVj07X7JWQu7WmQM4H02oZq4mxdSBse6Cmbm8trUZuJkjH+Jqo152lv5wVRxCnkgwfvoNLI8jEsxZjzJOTQbPs3cXTVO1FiFKQB5m8wMCqld3slzIScKD+yKiZI2pZ9K3YjVJlx9mtslzq88cqBkaHhIPqavGsdjpILR7/AE0mSJTxSQkZKg9R5jO1VD2Tpxa9Kh5GHJ++t60oEZXHiGcr5/vD+tA1c+Qt1RMXi8JAK4PlUoKki8Ox+NWztl2Yk0+Z7+wjL2T+IqvOEn+n5VWIpELYdRn1FDJUNi7XB4ljLJjgIUD/AKxUhrLugO8Pi571LjEZXMYwTyxtXF0qDHFuaVY2MfsilVVjwgDJptx16D8akqeLbGPhTlppdzqd2lpYoHlbcseSDqTQ030M4StkSxsrrVr5LGxj45nHP9lF/ePpWjR6DZ6DpEVnbDjuGbieQjxSPjGT6DoKKdndCtOztg6x+OZ/FNMw3c/0HkKhXM7TyvcdW8EKn8TTpxUI17JXN5JcdFL7TKqkqOSgrnzPX8ayfskAPaHowA/+aw/+Yta12iTLFRyUFQfPHM/fWT9ltvaNpA/+7Q/+aKLT+xWb0fWY5UqQ5UqrEnyCxyabY4pUq4I8UZOTXa/SpUqxnCuDyFSdGkMV1FKOjg/jSpUE+ijTq5n0RoMveWUJ80Bob227M2mqwC77wW93EuFmwSCOgbHMUqVY+hEXUuDN7iG8sS0V5CAV/aDAj386maLpE17EbyacQ2QfhyoyzEb4A6e8/jSpUpJWWSk9llo7PalaadeiCztOGPGJHc8Tt65/pRrXdUKKyJkUqVHdIkfPLMx7W640Vq0MRIeUlc+nWqAxzSpUZhziuhSpVphP0Mf8a077VF/OKvf/AKQp/wC1WnD/ACP/AOxqVKtO9mVk5Oegrwgj1pUqE5HJ510gB50qVd7OL/7Hh/2ieRvopCSw8xnetzt2KXqqp57A+ZA2+8UqVKn5Bx6DiqrpggFWGcGs+7Z9lVson1DTQBBn5yAnZPVc9PSlSpskmuQYtp8FM02+jDtHIW25egqc5SQkrgL59aVKo5Ivg2O2dlNfX0dnZhTM4zljgKOpP+1aho2k2mg6eViyTjjllI8Uh8z/AEFKlTsKW1sRqZNyr0cajdG4WOGLIEu+T0GN6FOTvIg693EPLpn8PwpUqTJ27Z0VSKzrsYCSsN1iUgH3bmse7Gt3nb7RZDzbVID/AOIKVKnafpi83Z9ajlSpUqqEH//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71686" name="AutoShape 6" descr="data:image/jpeg;base64,/9j/4AAQSkZJRgABAQAAAQABAAD/2wBDAAkGBwgHBgkIBwgKCgkLDRYPDQwMDRsUFRAWIB0iIiAdHx8kKDQsJCYxJx8fLT0tMTU3Ojo6Iys/RD84QzQ5Ojf/2wBDAQoKCg0MDRoPDxo3JR8lNzc3Nzc3Nzc3Nzc3Nzc3Nzc3Nzc3Nzc3Nzc3Nzc3Nzc3Nzc3Nzc3Nzc3Nzc3Nzc3Nzf/wAARCAC3ARMDASIAAhEBAxEB/8QAHAAAAQUBAQEAAAAAAAAAAAAABQADBAYHAgEI/8QATBAAAgEDAgMFAwkFBgMECwAAAQIDAAQRBSESMUEGEyJRYQdxgRQjMjV0kaGxwkJScrLBFTNiZHPRJeHwJqKjswgWJDRERVRlgsPx/8QAGgEAAwEBAQEAAAAAAAAAAAAAAgMEAQAFBv/EACgRAAICAQQCAgIBBQAAAAAAAAABAhEDBBIhMTJBBVETIhQjM0Jhgf/aAAwDAQACEQMRAD8A0kscnevCx86RxxGvCa+SLD3iPnXnEfOm5GKAtzwKinUIwSCdzyFco30cTGk4eZwPOgWsdqbfT27uNllkH0gNwPT30L7Ta0zD5NBJgEeMjpVTkj8h6kmr9Po937SBcizSdt7lj81Cqj13xTtv27GSJrcuf2QhwT/SqXIwxwrj1PSokkvRRk+dVvR4n6B3GrW3aizuEyeOJ+RU4P4iisFwJ0DI2R1xWKxTOFPE4VB8P/7U2z1i5sCslrcS8QH7R8P3VPPQL/FmqRsPEaXEfOs8su39zDHi8gjmbo4PD+FGtF7WnVJ+B7VIVHXvMk1LLS5ILlBbkWuGXgfJJxU9ZOIZB2oUGBAINSrN+YzVOg1DhL8b6YGSNqyZxnzrziPnXleZr2hB3GT3i/xD86pftVONXtQOfyb9TVc4/wC8T+IfnVL9q31va/Zv1NSs3gHj8ilRnc705k+dNRc6exSV0MY5AOIgGjVnajANAEfhbajVlfqkeXOwG9cYwurLCmWbArh76JE45H4V6Z60FvNXRMOTxPg4XHIVW9Q1lnYvxBnH0evDQtmqNlk1PtPHbeCCNi3Rn5fdVcu+192CRHNISf3QFqu3N7JIzEEsx5knNQmLk+InPktEk2dSRaoO3OoW7gyBJUzuG2NWjR+2um6hiOSU28p5rJsPvrJyAWw4NJ4iBkLt586LajLN7SZZFBRuIHqK9LHzrHtA7U3elFY3PHbg7rjcVp+kavZ6pbiW1lD+Y5Ee8UDVHBLiJ60snzrwGlQ0cLJHU1K0rP8Aadp/rLn76jGpOlfWdp/rL+dbHtHPovx50q9pVeTlXb6RpqaXgXOM04/0jQTXrzu8QRkLxDLv5CvlYRcnRZYxqmsPGGQEBh+6RVauNVeNtnLgfvDBFRL64AZgkp4eXCDz+6hFxcszbk4HPIr1sOnjFASZNubvvZi+fh5mo7u8m7cvU4FRUmYKSoX34zSDs/0mbHoRVaVcAilLNsE4h5morqeIAkZ8hUqQoF3DsRucn/aokj9FjUp6GiOsf4YxhixHn5muzJCUI4C2+2TgffUNzhOqqenOnPkzCIY2B3HEOdZRxzI8bnwRr64r23uHt3DwuwYetNkcBPHnHuxUd3hztkfwb1jSZxonZ3tlB3SwaowjxylKnf31b7O/tbsB7O5SQf4GzWErIQcMMqdxtVh7Ja0unaggnkZYGOCeYX3jyqDNpF5Q7DUja7WRnU8XTrT2aiWcqugaJgyMAQQeYqUDkVdpm/xq2Jl2OR/3ifxD86pXtX+uLT7N+o1c4v7xP4h+dUz2rn/jFp9m/UaPL4M3H5FLiGd6dPhBJ6U1Eds9KYvblUXhU70i+BnZ1cXCRANke4UPk1LiYniwo5jqaiXN5lTnHPmDyoXdSEJlAOfPNdRvRNvNUeQ8Kt6NQqWQu3zkm3QCmWbxnma87xQMqoLfhRqCMchwoB4uJVHTO1c95wbcQO3TOKYfvGOSBnyIruBW2G+594plCmyQkIfdjhehG9KNjHlVIYetJxF3YIPjB34TTBVjupOPOuo47lwckEg++lZX91p9wJrSZkcdVPP3004IGx3HQimj4gep8q70aa12M7VprKtbXYEd2g59HHmPWrYN/wDevnqGWWF1eJ2R1OQyncVqvYLtLLqsDWt+3FcR/Rk/fHr60qcK5QSZcKlaV9Z2n+sv51H3qTpf1naf6y/nQR7Rr6L9SrwnelVxOVWVwuSelUXtRcg3uSxZuHkDgCrveHETnyFZVrV18ovZFi5A4J868DRQudlbI88pIwu+etDriJpoyWYnh32H0qJrDhFZuWP+hXiQHu34hg8x6V6/QFMELJtwy24wP3enwrmWxt5vHbzqp/dYEfiNqmyiLvHRlckDbzFRyqKwKxEDnx/9bUQL7Go7V4z4g38SbinCwX9ri9ME12hZzlI8nPMPik8bNs8mNuSmtOIskkjbZUD+HeunlZY/m3cAcx0FessCDOST6timp2jK5jLo3TJyDWHEKWTjfx599c96VOU5DzFcyuSeFgM01g5I3+FYcShIT0AJ9acAOPC/E3LONqhD0O1e8TK24yOm9ccaX7O+1HyW5h0e/OY5DwwyZ+i37p9DWnZx7q+edCuFg1K1nblHIGq7ax2v1K+zFbt8ni6lfpGnYMLm2oisklHlmjXOtafYzxRz3K948iqqA5JJIFVr2sfXFp9m/U1UbTOJtWtGkYuxuI8ljk/SFXj2s/XNp9m/W1FrMKxwo7Tzc5FAvbv5PGFX6bUMficcbyHenLol7os3IbCo/wA5M/Cn0eW1Q0VXQzc4DAjpvmoNycDGDg+XKp0qFp+7U7gb1Hu7Z0yV5EcvOtdWYlashKi4w258qTR7HG2PSvQRkAgD1rzu3LgLkZ5Y5UxC2ciGYDiEZbyNdRuAcSjf+HNc92zbDY+ROxpxbV2AbHpsM0aZlDMqkk8JRv4RSt2KkYLA9akNbspAOcj05U9FAJG2IDL5VzZlESdyMNHy91RnwzErlT1xyopPGkZYbDO5UVBntyDlR/zrrNGQVHPnRHs9qQ0rVYLp1ZkVvEFODihxQofnAfjXO2PDv765qzlwfQlncR3drHPCQUkUMpqfpf1na/6q/nVC9md+ZNCMUrZMUhVc9BV80l1bUrTcf3y/nU9VIN9F/FKvCcUqtJ7KRrchj066cbERnH3VkicTIz4JLHnWs6yC1hdbZ+bbb4VllxHwRKDsB+NeN8euGVSJFopncKCSBv8AdRcWR4Acb+dQ9ChJYkrzH3VZIxgYA6VXOVSKMULiVS8sONCSuHU8xQsrPASpjQ4PMHBrQJYUeM5Xc+nOgtxpsROQOEjlRxmBkxUVfvWdcbnbcZ/rXKgICU4s9R50fTT+7k8KLn3bNUyHT4pRiSBAfdvRb6AWKyjXUveZDJn4bihM2cnHFitMn7OQSKdsHHWgc/ZeZXJiZTjkDXfkRrwP0U4RuxH51IS1YDLfhVqGhIoHeoYm643XP9K9NlDACC2dqzeY8TRVDCN+DO3PpiuGQZ2Pwo1e2yE8cRHEOnKg8yYJIHXcHpRiWjyAskgI6GrEr8Uat5iq1G+JMciOh3zVht5A9sh2xjp0qzRP96J9R4k/SfrSz+0R/wAwq7e1v65sx/lv1tVI0USS6rZrFGzkXEfIcvEKuvteONYtD/lv1tXfItNJHaRfsZzeRd5IvB1ONvOmpwLa2JTZlHPyqTA3945OAvLPQ0Kv5+9CxqThj8TUEK7ZXLl0PaZC3dd5IMsxJOamtEJI+B9seQrq3HAoyOmKkK3CwIU46KBzNK92UVSor99pphYlV4kPl0ppbOThDR54huMCrasKSxkum3UY5D30w1strJwrgcQyAelGpCpQ+gNFZxXaBmykmfEMcz6V0LOWyYsill5HyNFZo2ZQ1uYxMp3Cg4z5jyNTrRJZ4CLgcLciBuKNyoxRbACWkOoK3c5juFHiB5/EeVC7zS762Jm7sgrgnG4I86uK2EYkVyoJX6L9R8akvEOHhIO/ImgeSg1itFVW3TULESuhEnQjmKCGBo5WQEkjzq5S20UCsAhAbOynkaCTWrtcB13HnithIXOIGe3w6+I4O2D0NRri37ps9eo8qIaqB3h4Rg9R5UNd3YguSSORpwpB/sVqclnqRg4iI5xuvTiFaj2evmbWtPQn6VxGP+8Kw+3lMNxHKpwUYEGtd7JzpcaxpUsZyGuYj/3hSpqpJhx5ibjtSr2lVQgpt2MwSj/CfyrI52M122T4EJCjPM1tN/ECrEDB5bVi2pj5JNOGGCHI+Ga8zTYnhk4se5blYf0BQAW/GjK8xgVX+y7tLbMccmxVkACjbFFPsuxP9RxU4lAxUaaAgnw078rVDgryrp7peoG/KsQx8kNbZnX6IGOXpUu3txFHlt2poXqpJwjqOlQr7UkhQlnIA6A0XILSQRlZcsBTLr4OI4qrydpHduC2gY+vPNeS3l8yhpA6dcY5UW37BeT6Ct4cAnmKHXNuJkwvOo51S5ICTgSL54walQSCTdThff1rKaMtMrd7HLbP4gQM9RtUC4USKzLt0xVt1O1E8BGN6qwQJI0ch8wM02ErRNkjtYOC8RAPOrd2H0231aS4huJGxEAwCn6Q5Gq44TgYcnB2NFuxM0lr2jtHV8RysYnHnkf74rMs5wg3B0xKipOmanpdpbWUsMdtEqAOu+NzvQ32vjOr2g/yv62ovD/73F/qL+YoV7Xfri0+zfrao9LOU4TcnbGUlJJGbMeG3kXGSW/pQwYN3HkbA9TRSTAZgfL8aDlmjvlDfRB3qr0b7LNbJkEef4VKaNn4X4uFlGFPIVDtruBxlJFXHmetS++DKW/ZPl0NLUWU7kxwNOoESFSM8R4l50o7SWRiWIL82Y9BT0OJZCzFhtw7eVeQSPHK0LMCR+0eoouTOCdb2iBFLY233606wjG2B8PWhN5evEuEXiJ5uaix3t5O/D3nASdyFzmt2e2cpr6DLpDxZLqGO2eVNSrwtwOd8YBqA1iwUSS8crDoH2rw3RRRG/Fw/slicrQSj9G7/s8vbZ3PEviwKGgleJW8DcvENqPwkSZZipaomq2iTRty4sZ5YooTV0KyQvkpt9A7StkYZeYodJCwOSOdGZXIl4SfGNs026GRSrKMdcdKoTJqBPc43PI+daD7MpmfVNNiJ4lS7jAOP8Qqr2WkmbK/SRhzB5VaPZ5aS6f2ltrSTcC8hZT6FqGTTCUWlZ9FUqQpVUIAEy8QYGsi9o1k9rqKSqnzcxz8a15z4jQHtboMes6PNGCBMnzkbHz8qmyY5b1KIUWkuTOex10sdredTGwb8KfE2oXZZ4eIFjionYqF0u7yCdeabg+YNF9Rjv8Au+4scR5yXccwKVLiRZC2gZNHrFqfnbiPfoz71KsdQm7xI7gLucBgcjNDZtDme4AjuHKtgsZCeJT1onDpMUWGcgqvLI3zXSSoZCw6bXMRY4z5+VVDUFaS+MXjdFO4XrV2lbhs8nyoBDa5maZMcQYnB60CY1rggQR3yq502FEZFJxgHl6nmfQVGXU9buZWVZA6LzWSID4VYiQfCU7skcgN69aCPHEXJ9Sd6ZuSQtxt3YFt4ZpnxNCqMefCMiiken90mSMH1qbp1v4u8K7dB6U9dsApA2FA2FQHmQkMMY2qm6nH3d0zA8m5Vc7hsH4VWtTspri7BVR3fU5oocCsqtAGTLSYUZOat/Y7TBLdxyPkd0RJ8RQyysRHdJxDiJbBBq69n4li+UsBgceBStVNrGzIw2xbYet2/wDaov41/Ohvtd+uLP7N+pqIWu91D/Gv50P9rgzrVn9m/W1T6H+3L/gp+SMxvSQSaGXjZuFkAxkD76NX0Xg4qCyIXHD1zVidM2rQWjsYbiNHifgJGTtsKm2dpPCCsUySgnOxofLZOViiVsRkZI8zRDs8h0lLo3dpBdLMo4BITlCOoYbj4GtT/wBhtP0iZaySG8EUilTjkRzolMvGONQi4GPCaDWwnN/bxyuXwrHfoDViuYQIFCjfnnlS5TpjowtFbuiFnycsmM586iQavKt6lvFBGOLk0j4A67mi09uQhERIz064qJaW0AlDSRr3inIJ6H/ejUk1yC4P0wndSTWkgimRWc7EwtxD/lTZgWffh38zU2JY0BdyNzknmT8a8j4HYCNABnnigcl6D2cDEEZRuAjpzru4HeR+g2BqUyBQCyrkjHEOtNOOEcI5Y2zQN8nVxRSdQgIuGIOCDt61wqvHwk4Knn6VP1RAJiWOamaTphuoAroW71mC+8VSnwiXbyeWloYolkR9mwce+rLoZx2p0jI8Xexgk8/pioS2fBYogb6EgUgnlvT+hvx9t7QKcrHdQxj4MM/nQrsdkVQN1pV7Sq886wA5AJJIGN96zbth2lnvLuSxspCltGcMyndz/tQzXO0V7q140qyvBDjhWNGI29aEjAq/Bptv7SJp5b4QW7Nvi/bzaMjNWSWPKcS54uuKpmnTm2von6FsH3GrmJivLceVeX8hh2ZbXs9PQzU4UyLJKEQlxXEKs8LTSZGdkU+XnU/CybsgzzrycAhR0zvUJeonl4xayAUHOKFW5K5Odx0o1MCbckkDy2oIIWaYkNge+uOCMUSXMQEiht/ur35DbRuCUfboTUSwumjlaKTcDkaIznIBojaOGmIXhjUqvmahXLnh3OTT5kO4qNPkg55ULAbBsjEuRUSYkcRHPpUlsmQ9KiXBAJP30SAkP2lqyQqRg3LHJYnPD61ZNGi7uzCEEksTnqaE2DJL3NvCVMkm3w6mrckcdlbtNLsiLn3Ck5YSytQQvNNRjRI063CTRM30uIfnQT2t/Xln9m/W1S9N7UaRc3sEMVwe8eRVVcczmonta+vLL7N+tqseBYcW2iOE987KNdwccBxVfEYS5UEftVbljDw8qr+owGKcPjkc0iSKIPkJmNjGhiUF16n8qUhkRhxrjHmc4pW0o41C5ORTt/A7WcjAHiwD8OtAk7KG1Q1pczy35mKExovCD8aNTXjuwBHCvoKH6VbqVAUgLj76kzqyqRjcDlXU27OTpUJGQFl+kc8zUdIu9PHtsdwPKvJTwqp4COvF/SnrF1ZsHmOfoabVoWnUiZb2kUkWXy2+2DUqIIWESKVHn8aYCAHiBAzviu+9wxOcdc+dLUUO3HkrcJIGcBtsioMzF2IBwAeYp+6lYyEEbHy6VFgYkk4HI/GukqB3A66tu9lAyMZGdudTrfUvks8Nva25kkRWPoCTzNRZW3I4s422onYTQJa5KhZSPExHSii2Yo8nkbOIm75h3jPxvwnZQKi9iZu/7TWEp3Ml8jZ//MUxruoraWEpj/bHAo9TXXYBSmt6SD/9VF/MKJegMz4o+iBypUqVXnnHzcdq8zzpE715nevdIBVb7SXv7aKQbkqDVP6VYuz83HamPO6N+Brzfksd41L6LdFOp0Go3Y1zeCTuGMWOIDIB60gcHblXkkmQQOQrw0e1v4K7Lf3zRsHjZSDg1A4tSuSQjtEoO5HM1aBBx8RwT51z8nOB4OH1pioW5N9EPR4JIgzXDl3bb4UWV1C8OdumahvwwkZZcVy8xlkXutx6cqxmqTH8+OmLt9uHPSu5Dw7npUWR+LiPOgo7siykD1obeN8xKeoU7fCp077HlQ6duNHUdVIokgZvgl+yyJ7jVJ7mRmZYYsDJzuauHbW7+S6I6KcNMeEVX/ZkYomuLdcB3AbOeeKXtBvBJfw2oPhiXJ99ehgxf1EjzMs+Gcez7Thda/FMVyluQ3xztVj9rA/47ZfZv1tTvs8sfk2mxzuMSTuGPuztTftY+vbP7N+tqHWT3Wbp1RWIP7sUN1eIFCcUThHgFQdVX5s7VE1wUR7BGmznj4CeW1WZJU7g96AR3RAJ3zVNt2KXPlR6ZzJEkKLhjuSPKlplF8EVLsWu3GzKeQC0Wt/lEwZoyrZXbiz+NC0tuOdF543NHtPidSyqvCnVztTU0ckyFMbhgsc0AQjYsG2rrBW5FxCvECPEo6H3USaz4l3wfcQaT2ZSMupUMPvNDdm0eRTK0RYFc5ytcKNmBzjPMV3BGVbIAXJzuKdIWEN3h4sb8qBsJEdgOHhQEjO7E8/SopYKjuCAuOVSGIAygbc7DHSoU4xxEtt6da7swhXDKsbOB0riTW7a2iiW5XglA+8Vxd5YBDkk9KBdooybmI4zhTRwS6Zjm4JtHt/qH9rXScI4YVbYefrVy7EpjXdLP+ai/mFZ9YKxkCY61o/YxOHW9LyP/iov5hWy8kJu02zeqVKlVxIfNp515SJ3NeZr3TzxUV7OpcNPK8UTtCq+NgNh5UPtLS51C4FtZxmSUjlnlWpaVaLp2hxWdwiBynDIF6k1DrssYYmpeyjTp700V2NuNSKizSzBysMJlYdOX411Or2Vw0T5PCds9R0NdRkgGRDzr59NVaPZTshSyazKQsDwxDyBziodzZalO4a7ulRBzKgn86k311PEMxJk+YOKgNLfXD8PhHvJNMTKFKKO7fTLQzBpZZnUdC3P7ulFIVjif5teFPLnUa1tJRvI2TRDu8KemPOhbFydkHUZ/nAobnTRciEEj6W+9MXp45wOmetd3EiqgwcACuBTIN1Lwg779aiwtxtk8qbupO8kwOVOwDFEB2yNo1zPoV2urWeZ7eCTguYG5oCefu9amzTnXdaEsRJFzIOHPMLT/ZS1F1qus2si5gktG4weWTy/Gofs0ngTtIttdsAxDCHPVx0/CrcGbb2efmhbNj06NYBbwp9FOEflVd9rH17Z/Zv1tVhtSVuowf3x+dV72r/X1n9m/W1Iyu4sPH5FZh/uxTN9Hxxnan4R4BSkXiU0ljEU+VDHdD30b0xo3keaXZeHH3UO1eLgcsOhzT0TYgdRgF0yCPxpVc0UJ8D3A91M54u7iB8KqcEjzqZDDG+FlnlYZ/xGlalY4wxAPCMHO9dx3BLZjGfM0aaQalJcIIwaTZHDCVh6qOE/fXt3amLAt5ZccXNjxA05bT5QK6gjbapJQSLn6OOgoN3ITt9obhTjj4mxt0ppmzs2CD0rsxsgJQ5A51EUgnxMScbCsBs9cFABxbDb4+VDLmRRsSNuYFSbyXhPHsAOuaEljM5wfDnPvrUjGzg/OSF+nSourWctw/epGzrEuXKjkPOinAMDhxindPuZLXUlZADxIVZDyYdRRJbnR0uINlc0+BTKCFGfOrz2VULrmmfaov5hQnVLK3tbuK4tcCC6yUX91h9ICjHZgj+3tMH+ai/mFcotSpiJNNWjcaVKlXoUSHzWeZpIjyOI4kLOeQAzSPOp2hz3y3vcacVEkowzFc8I869nJNQi5P0QxVui19kbS2tLcz2qGW75SytssfpR2SRpDlzvQ/S9O/s6ERLcSSKSWYMdsnmamhWY7Cvi/kdZ+edR6PVw49i5B+tW/fW/fquXi3P8PWg8OOHhU4HlRLtH2gsNBt2W4fjuXU93Cm5O3M+Qqn9n9c+WQ95IpEkRCyYG2/Kt0kZuHK4HqSTosZtUY5bcdAa9W0jB8IFNNeLwcaMCDyqLJqY3HKrEOTCmEUgDG3lUS6lWKM4OSaGrqCxsWJ26DNDb3VWnYrGNvOsrk5ySHWn45eLOwNRby7yCAd6jNMccIrmKMyNk0VC7s7iQs3FUpQEjLHYD1r2KPgXxbUa7N6C2rzi5ulKadC2WPLvT+6PT1rqvgK1BWxzToxoXZPUdZuBwzXa+AEYPDjC/fzrLIppI5lmjdkkVgyupwQeeRV79qmvLcXUekW5AjgPFKF5Z6L8KoAOKoSpELduzYexPby21S4trLVgLe+LKqy8kmP6T6UT9q/19Z/Zv1tWN6HvrWnfaov5xWye1f6+svs362ocngbDyK3F9AV0eVcxfQGK6PrSmEgHrMfhJNDLKYMqoxPgyPgaParHxRHbpVTlJil4gcYpT4Y6LtFkhVpE4cnBorZ2/gAAqtaPq8bkxhvEm/wAKsEeohSGjbei2hKYct4iQQFAxsTXMsZiJOQceRoadULhTkg4wcCmmvJmPD06E9aFxD3omtcDJA5NzFQJ2QHduvLPUVw8zBSQ3EeVMFS3NSxPnXJAttjN3IZpMD4Ada6hjHDgDY9aejgLtnGw8qdaMcARNsV3QUUN8BXmKF6wTBbmUEgjqKMsngzz33obcabca3dxWFspCg8Ur9FWsi6lYU/GhjWGnuOxVtdo2HjunnRhzxsp+Gan+z7XYL/XNKhlYR3PyqIcJ5N4hyo5rOnwxab8hjUCGOLuVHoBufvNZn2IUp260JCeWpwD/AMQU/E992R5Fs6PrmlXoG1KqxB82RxmWZIwwUuwXJ5DNXGD/ANXeyoLXGpwvcsviIbjPuAFZXPcySkl3Jz06VFZRnIxTNZP+RH8adIDFj2O2aPqftJtkymk2TzN0kn8K/cN6q2o9sNe1DKyXphj/AHLccA+/nQAkD316u1Qw0eLH0h+9scYs3HJK7O55sxyTV29kD28l3qdldIskc8a5VuuD/wA6o8pxGB50a7CXZs9cjkBxxHhPup7Sqjkm+UW3tRosuiX3BbyO1vLkxk8/cfOq+5dW8TH8q2DWNKi1/RWgbaQjjicc0YciKyd1uIbiSzvVC3MLcMiP1PmPfSJKh+OW5ECRwTu2fjXIBOwGKni3TPjjKeo5UmUIcIoJ++hsZtI0UBOC2TUtVCDO23WvYoLm5lWKKNmdjgIoyT8BV40HsOIVW711gcbrbjkP4vX0rknJmuUYdgLs72fk1Qi7vA0VgvmcGX0Hp60Z7W9oYdC0g/J1VWxwQRjYZxz9wopql8p+bTCQxjAUcgKxjtfqzarqrsrZhiJSMfmabGNdEs5ub5A08sk80k0rF5JGLMx5kmmwM170pDpTBYQ0HbWtP+1Rfzitl9q/19Z/Zf1tWNaF9daf9qi/nFan7bNVj07X7JWQu7WmQM4H02oZq4mxdSBse6Cmbm8trUZuJkjH+Jqo152lv5wVRxCnkgwfvoNLI8jEsxZjzJOTQbPs3cXTVO1FiFKQB5m8wMCqld3slzIScKD+yKiZI2pZ9K3YjVJlx9mtslzq88cqBkaHhIPqavGsdjpILR7/AE0mSJTxSQkZKg9R5jO1VD2Tpxa9Kh5GHJ++t60oEZXHiGcr5/vD+tA1c+Qt1RMXi8JAK4PlUoKki8Ox+NWztl2Yk0+Z7+wjL2T+IqvOEn+n5VWIpELYdRn1FDJUNi7XB4ljLJjgIUD/AKxUhrLugO8Pi571LjEZXMYwTyxtXF0qDHFuaVY2MfsilVVjwgDJptx16D8akqeLbGPhTlppdzqd2lpYoHlbcseSDqTQ030M4StkSxsrrVr5LGxj45nHP9lF/ePpWjR6DZ6DpEVnbDjuGbieQjxSPjGT6DoKKdndCtOztg6x+OZ/FNMw3c/0HkKhXM7TyvcdW8EKn8TTpxUI17JXN5JcdFL7TKqkqOSgrnzPX8ayfskAPaHowA/+aw/+Yta12iTLFRyUFQfPHM/fWT9ltvaNpA/+7Q/+aKLT+xWb0fWY5UqQ5UqrEnyCxyabY4pUq4I8UZOTXa/SpUqxnCuDyFSdGkMV1FKOjg/jSpUE+ijTq5n0RoMveWUJ80Bob227M2mqwC77wW93EuFmwSCOgbHMUqVY+hEXUuDN7iG8sS0V5CAV/aDAj386maLpE17EbyacQ2QfhyoyzEb4A6e8/jSpUpJWWSk9llo7PalaadeiCztOGPGJHc8Tt65/pRrXdUKKyJkUqVHdIkfPLMx7W640Vq0MRIeUlc+nWqAxzSpUZhziuhSpVphP0Mf8a077VF/OKvf/AKQp/wC1WnD/ACP/AOxqVKtO9mVk5Oegrwgj1pUqE5HJ510gB50qVd7OL/7Hh/2ieRvopCSw8xnetzt2KXqqp57A+ZA2+8UqVKn5Bx6DiqrpggFWGcGs+7Z9lVson1DTQBBn5yAnZPVc9PSlSpskmuQYtp8FM02+jDtHIW25egqc5SQkrgL59aVKo5Ivg2O2dlNfX0dnZhTM4zljgKOpP+1aho2k2mg6eViyTjjllI8Uh8z/AEFKlTsKW1sRqZNyr0cajdG4WOGLIEu+T0GN6FOTvIg693EPLpn8PwpUqTJ27Z0VSKzrsYCSsN1iUgH3bmse7Gt3nb7RZDzbVID/AOIKVKnafpi83Z9ajlSpUqqEH//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71688" name="AutoShape 8" descr="data:image/jpeg;base64,/9j/4AAQSkZJRgABAQAAAQABAAD/2wBDAAkGBwgHBgkIBwgKCgkLDRYPDQwMDRsUFRAWIB0iIiAdHx8kKDQsJCYxJx8fLT0tMTU3Ojo6Iys/RD84QzQ5Ojf/2wBDAQoKCg0MDRoPDxo3JR8lNzc3Nzc3Nzc3Nzc3Nzc3Nzc3Nzc3Nzc3Nzc3Nzc3Nzc3Nzc3Nzc3Nzc3Nzc3Nzc3Nzf/wAARCAC3ARMDASIAAhEBAxEB/8QAHAAAAQUBAQEAAAAAAAAAAAAABQADBAYHAgEI/8QATBAAAgEDAgMFAwkFBgMECwAAAQIDAAQRBSESMUEGEyJRYQdxgRQjMjV0kaGxwkJScrLBFTNiZHPRJeHwJqKjswgWJDRERVRlgsPx/8QAGgEAAwEBAQEAAAAAAAAAAAAAAgMEAQAFBv/EACgRAAICAQQCAgIBBQAAAAAAAAABAhEDBBIhMTJBBVETIhQjM0Jhgf/aAAwDAQACEQMRAD8A0kscnevCx86RxxGvCa+SLD3iPnXnEfOm5GKAtzwKinUIwSCdzyFco30cTGk4eZwPOgWsdqbfT27uNllkH0gNwPT30L7Ta0zD5NBJgEeMjpVTkj8h6kmr9Po937SBcizSdt7lj81Cqj13xTtv27GSJrcuf2QhwT/SqXIwxwrj1PSokkvRRk+dVvR4n6B3GrW3aizuEyeOJ+RU4P4iisFwJ0DI2R1xWKxTOFPE4VB8P/7U2z1i5sCslrcS8QH7R8P3VPPQL/FmqRsPEaXEfOs8su39zDHi8gjmbo4PD+FGtF7WnVJ+B7VIVHXvMk1LLS5ILlBbkWuGXgfJJxU9ZOIZB2oUGBAINSrN+YzVOg1DhL8b6YGSNqyZxnzrziPnXleZr2hB3GT3i/xD86pftVONXtQOfyb9TVc4/wC8T+IfnVL9q31va/Zv1NSs3gHj8ilRnc705k+dNRc6exSV0MY5AOIgGjVnajANAEfhbajVlfqkeXOwG9cYwurLCmWbArh76JE45H4V6Z60FvNXRMOTxPg4XHIVW9Q1lnYvxBnH0evDQtmqNlk1PtPHbeCCNi3Rn5fdVcu+192CRHNISf3QFqu3N7JIzEEsx5knNQmLk+InPktEk2dSRaoO3OoW7gyBJUzuG2NWjR+2um6hiOSU28p5rJsPvrJyAWw4NJ4iBkLt586LajLN7SZZFBRuIHqK9LHzrHtA7U3elFY3PHbg7rjcVp+kavZ6pbiW1lD+Y5Ee8UDVHBLiJ60snzrwGlQ0cLJHU1K0rP8Aadp/rLn76jGpOlfWdp/rL+dbHtHPovx50q9pVeTlXb6RpqaXgXOM04/0jQTXrzu8QRkLxDLv5CvlYRcnRZYxqmsPGGQEBh+6RVauNVeNtnLgfvDBFRL64AZgkp4eXCDz+6hFxcszbk4HPIr1sOnjFASZNubvvZi+fh5mo7u8m7cvU4FRUmYKSoX34zSDs/0mbHoRVaVcAilLNsE4h5morqeIAkZ8hUqQoF3DsRucn/aokj9FjUp6GiOsf4YxhixHn5muzJCUI4C2+2TgffUNzhOqqenOnPkzCIY2B3HEOdZRxzI8bnwRr64r23uHt3DwuwYetNkcBPHnHuxUd3hztkfwb1jSZxonZ3tlB3SwaowjxylKnf31b7O/tbsB7O5SQf4GzWErIQcMMqdxtVh7Ja0unaggnkZYGOCeYX3jyqDNpF5Q7DUja7WRnU8XTrT2aiWcqugaJgyMAQQeYqUDkVdpm/xq2Jl2OR/3ifxD86pXtX+uLT7N+o1c4v7xP4h+dUz2rn/jFp9m/UaPL4M3H5FLiGd6dPhBJ6U1Eds9KYvblUXhU70i+BnZ1cXCRANke4UPk1LiYniwo5jqaiXN5lTnHPmDyoXdSEJlAOfPNdRvRNvNUeQ8Kt6NQqWQu3zkm3QCmWbxnma87xQMqoLfhRqCMchwoB4uJVHTO1c95wbcQO3TOKYfvGOSBnyIruBW2G+594plCmyQkIfdjhehG9KNjHlVIYetJxF3YIPjB34TTBVjupOPOuo47lwckEg++lZX91p9wJrSZkcdVPP3004IGx3HQimj4gep8q70aa12M7VprKtbXYEd2g59HHmPWrYN/wDevnqGWWF1eJ2R1OQyncVqvYLtLLqsDWt+3FcR/Rk/fHr60qcK5QSZcKlaV9Z2n+sv51H3qTpf1naf6y/nQR7Rr6L9SrwnelVxOVWVwuSelUXtRcg3uSxZuHkDgCrveHETnyFZVrV18ovZFi5A4J868DRQudlbI88pIwu+etDriJpoyWYnh32H0qJrDhFZuWP+hXiQHu34hg8x6V6/QFMELJtwy24wP3enwrmWxt5vHbzqp/dYEfiNqmyiLvHRlckDbzFRyqKwKxEDnx/9bUQL7Go7V4z4g38SbinCwX9ri9ME12hZzlI8nPMPik8bNs8mNuSmtOIskkjbZUD+HeunlZY/m3cAcx0FessCDOST6timp2jK5jLo3TJyDWHEKWTjfx599c96VOU5DzFcyuSeFgM01g5I3+FYcShIT0AJ9acAOPC/E3LONqhD0O1e8TK24yOm9ccaX7O+1HyW5h0e/OY5DwwyZ+i37p9DWnZx7q+edCuFg1K1nblHIGq7ax2v1K+zFbt8ni6lfpGnYMLm2oisklHlmjXOtafYzxRz3K948iqqA5JJIFVr2sfXFp9m/U1UbTOJtWtGkYuxuI8ljk/SFXj2s/XNp9m/W1FrMKxwo7Tzc5FAvbv5PGFX6bUMficcbyHenLol7os3IbCo/wA5M/Cn0eW1Q0VXQzc4DAjpvmoNycDGDg+XKp0qFp+7U7gb1Hu7Z0yV5EcvOtdWYlashKi4w258qTR7HG2PSvQRkAgD1rzu3LgLkZ5Y5UxC2ciGYDiEZbyNdRuAcSjf+HNc92zbDY+ROxpxbV2AbHpsM0aZlDMqkk8JRv4RSt2KkYLA9akNbspAOcj05U9FAJG2IDL5VzZlESdyMNHy91RnwzErlT1xyopPGkZYbDO5UVBntyDlR/zrrNGQVHPnRHs9qQ0rVYLp1ZkVvEFODihxQofnAfjXO2PDv765qzlwfQlncR3drHPCQUkUMpqfpf1na/6q/nVC9md+ZNCMUrZMUhVc9BV80l1bUrTcf3y/nU9VIN9F/FKvCcUqtJ7KRrchj066cbERnH3VkicTIz4JLHnWs6yC1hdbZ+bbb4VllxHwRKDsB+NeN8euGVSJFopncKCSBv8AdRcWR4Acb+dQ9ChJYkrzH3VZIxgYA6VXOVSKMULiVS8sONCSuHU8xQsrPASpjQ4PMHBrQJYUeM5Xc+nOgtxpsROQOEjlRxmBkxUVfvWdcbnbcZ/rXKgICU4s9R50fTT+7k8KLn3bNUyHT4pRiSBAfdvRb6AWKyjXUveZDJn4bihM2cnHFitMn7OQSKdsHHWgc/ZeZXJiZTjkDXfkRrwP0U4RuxH51IS1YDLfhVqGhIoHeoYm643XP9K9NlDACC2dqzeY8TRVDCN+DO3PpiuGQZ2Pwo1e2yE8cRHEOnKg8yYJIHXcHpRiWjyAskgI6GrEr8Uat5iq1G+JMciOh3zVht5A9sh2xjp0qzRP96J9R4k/SfrSz+0R/wAwq7e1v65sx/lv1tVI0USS6rZrFGzkXEfIcvEKuvteONYtD/lv1tXfItNJHaRfsZzeRd5IvB1ONvOmpwLa2JTZlHPyqTA3945OAvLPQ0Kv5+9CxqThj8TUEK7ZXLl0PaZC3dd5IMsxJOamtEJI+B9seQrq3HAoyOmKkK3CwIU46KBzNK92UVSor99pphYlV4kPl0ppbOThDR54huMCrasKSxkum3UY5D30w1strJwrgcQyAelGpCpQ+gNFZxXaBmykmfEMcz6V0LOWyYsill5HyNFZo2ZQ1uYxMp3Cg4z5jyNTrRJZ4CLgcLciBuKNyoxRbACWkOoK3c5juFHiB5/EeVC7zS762Jm7sgrgnG4I86uK2EYkVyoJX6L9R8akvEOHhIO/ImgeSg1itFVW3TULESuhEnQjmKCGBo5WQEkjzq5S20UCsAhAbOynkaCTWrtcB13HnithIXOIGe3w6+I4O2D0NRri37ps9eo8qIaqB3h4Rg9R5UNd3YguSSORpwpB/sVqclnqRg4iI5xuvTiFaj2evmbWtPQn6VxGP+8Kw+3lMNxHKpwUYEGtd7JzpcaxpUsZyGuYj/3hSpqpJhx5ibjtSr2lVQgpt2MwSj/CfyrI52M122T4EJCjPM1tN/ECrEDB5bVi2pj5JNOGGCHI+Ga8zTYnhk4se5blYf0BQAW/GjK8xgVX+y7tLbMccmxVkACjbFFPsuxP9RxU4lAxUaaAgnw078rVDgryrp7peoG/KsQx8kNbZnX6IGOXpUu3txFHlt2poXqpJwjqOlQr7UkhQlnIA6A0XILSQRlZcsBTLr4OI4qrydpHduC2gY+vPNeS3l8yhpA6dcY5UW37BeT6Ct4cAnmKHXNuJkwvOo51S5ICTgSL54walQSCTdThff1rKaMtMrd7HLbP4gQM9RtUC4USKzLt0xVt1O1E8BGN6qwQJI0ch8wM02ErRNkjtYOC8RAPOrd2H0231aS4huJGxEAwCn6Q5Gq44TgYcnB2NFuxM0lr2jtHV8RysYnHnkf74rMs5wg3B0xKipOmanpdpbWUsMdtEqAOu+NzvQ32vjOr2g/yv62ovD/73F/qL+YoV7Xfri0+zfrao9LOU4TcnbGUlJJGbMeG3kXGSW/pQwYN3HkbA9TRSTAZgfL8aDlmjvlDfRB3qr0b7LNbJkEef4VKaNn4X4uFlGFPIVDtruBxlJFXHmetS++DKW/ZPl0NLUWU7kxwNOoESFSM8R4l50o7SWRiWIL82Y9BT0OJZCzFhtw7eVeQSPHK0LMCR+0eoouTOCdb2iBFLY233606wjG2B8PWhN5evEuEXiJ5uaix3t5O/D3nASdyFzmt2e2cpr6DLpDxZLqGO2eVNSrwtwOd8YBqA1iwUSS8crDoH2rw3RRRG/Fw/slicrQSj9G7/s8vbZ3PEviwKGgleJW8DcvENqPwkSZZipaomq2iTRty4sZ5YooTV0KyQvkpt9A7StkYZeYodJCwOSOdGZXIl4SfGNs026GRSrKMdcdKoTJqBPc43PI+daD7MpmfVNNiJ4lS7jAOP8Qqr2WkmbK/SRhzB5VaPZ5aS6f2ltrSTcC8hZT6FqGTTCUWlZ9FUqQpVUIAEy8QYGsi9o1k9rqKSqnzcxz8a15z4jQHtboMes6PNGCBMnzkbHz8qmyY5b1KIUWkuTOex10sdredTGwb8KfE2oXZZ4eIFjionYqF0u7yCdeabg+YNF9Rjv8Au+4scR5yXccwKVLiRZC2gZNHrFqfnbiPfoz71KsdQm7xI7gLucBgcjNDZtDme4AjuHKtgsZCeJT1onDpMUWGcgqvLI3zXSSoZCw6bXMRY4z5+VVDUFaS+MXjdFO4XrV2lbhs8nyoBDa5maZMcQYnB60CY1rggQR3yq502FEZFJxgHl6nmfQVGXU9buZWVZA6LzWSID4VYiQfCU7skcgN69aCPHEXJ9Sd6ZuSQtxt3YFt4ZpnxNCqMefCMiiken90mSMH1qbp1v4u8K7dB6U9dsApA2FA2FQHmQkMMY2qm6nH3d0zA8m5Vc7hsH4VWtTspri7BVR3fU5oocCsqtAGTLSYUZOat/Y7TBLdxyPkd0RJ8RQyysRHdJxDiJbBBq69n4li+UsBgceBStVNrGzIw2xbYet2/wDaov41/Ohvtd+uLP7N+pqIWu91D/Gv50P9rgzrVn9m/W1T6H+3L/gp+SMxvSQSaGXjZuFkAxkD76NX0Xg4qCyIXHD1zVidM2rQWjsYbiNHifgJGTtsKm2dpPCCsUySgnOxofLZOViiVsRkZI8zRDs8h0lLo3dpBdLMo4BITlCOoYbj4GtT/wBhtP0iZaySG8EUilTjkRzolMvGONQi4GPCaDWwnN/bxyuXwrHfoDViuYQIFCjfnnlS5TpjowtFbuiFnycsmM586iQavKt6lvFBGOLk0j4A67mi09uQhERIz064qJaW0AlDSRr3inIJ6H/ejUk1yC4P0wndSTWkgimRWc7EwtxD/lTZgWffh38zU2JY0BdyNzknmT8a8j4HYCNABnnigcl6D2cDEEZRuAjpzru4HeR+g2BqUyBQCyrkjHEOtNOOEcI5Y2zQN8nVxRSdQgIuGIOCDt61wqvHwk4Knn6VP1RAJiWOamaTphuoAroW71mC+8VSnwiXbyeWloYolkR9mwce+rLoZx2p0jI8Xexgk8/pioS2fBYogb6EgUgnlvT+hvx9t7QKcrHdQxj4MM/nQrsdkVQN1pV7Sq886wA5AJJIGN96zbth2lnvLuSxspCltGcMyndz/tQzXO0V7q140qyvBDjhWNGI29aEjAq/Bptv7SJp5b4QW7Nvi/bzaMjNWSWPKcS54uuKpmnTm2von6FsH3GrmJivLceVeX8hh2ZbXs9PQzU4UyLJKEQlxXEKs8LTSZGdkU+XnU/CybsgzzrycAhR0zvUJeonl4xayAUHOKFW5K5Odx0o1MCbckkDy2oIIWaYkNge+uOCMUSXMQEiht/ur35DbRuCUfboTUSwumjlaKTcDkaIznIBojaOGmIXhjUqvmahXLnh3OTT5kO4qNPkg55ULAbBsjEuRUSYkcRHPpUlsmQ9KiXBAJP30SAkP2lqyQqRg3LHJYnPD61ZNGi7uzCEEksTnqaE2DJL3NvCVMkm3w6mrckcdlbtNLsiLn3Ck5YSytQQvNNRjRI063CTRM30uIfnQT2t/Xln9m/W1S9N7UaRc3sEMVwe8eRVVcczmonta+vLL7N+tqseBYcW2iOE987KNdwccBxVfEYS5UEftVbljDw8qr+owGKcPjkc0iSKIPkJmNjGhiUF16n8qUhkRhxrjHmc4pW0o41C5ORTt/A7WcjAHiwD8OtAk7KG1Q1pczy35mKExovCD8aNTXjuwBHCvoKH6VbqVAUgLj76kzqyqRjcDlXU27OTpUJGQFl+kc8zUdIu9PHtsdwPKvJTwqp4COvF/SnrF1ZsHmOfoabVoWnUiZb2kUkWXy2+2DUqIIWESKVHn8aYCAHiBAzviu+9wxOcdc+dLUUO3HkrcJIGcBtsioMzF2IBwAeYp+6lYyEEbHy6VFgYkk4HI/GukqB3A66tu9lAyMZGdudTrfUvks8Nva25kkRWPoCTzNRZW3I4s422onYTQJa5KhZSPExHSii2Yo8nkbOIm75h3jPxvwnZQKi9iZu/7TWEp3Ml8jZ//MUxruoraWEpj/bHAo9TXXYBSmt6SD/9VF/MKJegMz4o+iBypUqVXnnHzcdq8zzpE715nevdIBVb7SXv7aKQbkqDVP6VYuz83HamPO6N+Brzfksd41L6LdFOp0Go3Y1zeCTuGMWOIDIB60gcHblXkkmQQOQrw0e1v4K7Lf3zRsHjZSDg1A4tSuSQjtEoO5HM1aBBx8RwT51z8nOB4OH1pioW5N9EPR4JIgzXDl3bb4UWV1C8OdumahvwwkZZcVy8xlkXutx6cqxmqTH8+OmLt9uHPSu5Dw7npUWR+LiPOgo7siykD1obeN8xKeoU7fCp077HlQ6duNHUdVIokgZvgl+yyJ7jVJ7mRmZYYsDJzuauHbW7+S6I6KcNMeEVX/ZkYomuLdcB3AbOeeKXtBvBJfw2oPhiXJ99ehgxf1EjzMs+Gcez7Thda/FMVyluQ3xztVj9rA/47ZfZv1tTvs8sfk2mxzuMSTuGPuztTftY+vbP7N+tqHWT3Wbp1RWIP7sUN1eIFCcUThHgFQdVX5s7VE1wUR7BGmznj4CeW1WZJU7g96AR3RAJ3zVNt2KXPlR6ZzJEkKLhjuSPKlplF8EVLsWu3GzKeQC0Wt/lEwZoyrZXbiz+NC0tuOdF543NHtPidSyqvCnVztTU0ckyFMbhgsc0AQjYsG2rrBW5FxCvECPEo6H3USaz4l3wfcQaT2ZSMupUMPvNDdm0eRTK0RYFc5ytcKNmBzjPMV3BGVbIAXJzuKdIWEN3h4sb8qBsJEdgOHhQEjO7E8/SopYKjuCAuOVSGIAygbc7DHSoU4xxEtt6da7swhXDKsbOB0riTW7a2iiW5XglA+8Vxd5YBDkk9KBdooybmI4zhTRwS6Zjm4JtHt/qH9rXScI4YVbYefrVy7EpjXdLP+ai/mFZ9YKxkCY61o/YxOHW9LyP/iov5hWy8kJu02zeqVKlVxIfNp515SJ3NeZr3TzxUV7OpcNPK8UTtCq+NgNh5UPtLS51C4FtZxmSUjlnlWpaVaLp2hxWdwiBynDIF6k1DrssYYmpeyjTp700V2NuNSKizSzBysMJlYdOX411Or2Vw0T5PCds9R0NdRkgGRDzr59NVaPZTshSyazKQsDwxDyBziodzZalO4a7ulRBzKgn86k311PEMxJk+YOKgNLfXD8PhHvJNMTKFKKO7fTLQzBpZZnUdC3P7ulFIVjif5teFPLnUa1tJRvI2TRDu8KemPOhbFydkHUZ/nAobnTRciEEj6W+9MXp45wOmetd3EiqgwcACuBTIN1Lwg779aiwtxtk8qbupO8kwOVOwDFEB2yNo1zPoV2urWeZ7eCTguYG5oCefu9amzTnXdaEsRJFzIOHPMLT/ZS1F1qus2si5gktG4weWTy/Gofs0ngTtIttdsAxDCHPVx0/CrcGbb2efmhbNj06NYBbwp9FOEflVd9rH17Z/Zv1tVhtSVuowf3x+dV72r/X1n9m/W1Iyu4sPH5FZh/uxTN9Hxxnan4R4BSkXiU0ljEU+VDHdD30b0xo3keaXZeHH3UO1eLgcsOhzT0TYgdRgF0yCPxpVc0UJ8D3A91M54u7iB8KqcEjzqZDDG+FlnlYZ/xGlalY4wxAPCMHO9dx3BLZjGfM0aaQalJcIIwaTZHDCVh6qOE/fXt3amLAt5ZccXNjxA05bT5QK6gjbapJQSLn6OOgoN3ITt9obhTjj4mxt0ppmzs2CD0rsxsgJQ5A51EUgnxMScbCsBs9cFABxbDb4+VDLmRRsSNuYFSbyXhPHsAOuaEljM5wfDnPvrUjGzg/OSF+nSourWctw/epGzrEuXKjkPOinAMDhxindPuZLXUlZADxIVZDyYdRRJbnR0uINlc0+BTKCFGfOrz2VULrmmfaov5hQnVLK3tbuK4tcCC6yUX91h9ICjHZgj+3tMH+ai/mFcotSpiJNNWjcaVKlXoUSHzWeZpIjyOI4kLOeQAzSPOp2hz3y3vcacVEkowzFc8I869nJNQi5P0QxVui19kbS2tLcz2qGW75SytssfpR2SRpDlzvQ/S9O/s6ERLcSSKSWYMdsnmamhWY7Cvi/kdZ+edR6PVw49i5B+tW/fW/fquXi3P8PWg8OOHhU4HlRLtH2gsNBt2W4fjuXU93Cm5O3M+Qqn9n9c+WQ95IpEkRCyYG2/Kt0kZuHK4HqSTosZtUY5bcdAa9W0jB8IFNNeLwcaMCDyqLJqY3HKrEOTCmEUgDG3lUS6lWKM4OSaGrqCxsWJ26DNDb3VWnYrGNvOsrk5ySHWn45eLOwNRby7yCAd6jNMccIrmKMyNk0VC7s7iQs3FUpQEjLHYD1r2KPgXxbUa7N6C2rzi5ulKadC2WPLvT+6PT1rqvgK1BWxzToxoXZPUdZuBwzXa+AEYPDjC/fzrLIppI5lmjdkkVgyupwQeeRV79qmvLcXUekW5AjgPFKF5Z6L8KoAOKoSpELduzYexPby21S4trLVgLe+LKqy8kmP6T6UT9q/19Z/Zv1tWN6HvrWnfaov5xWye1f6+svs362ocngbDyK3F9AV0eVcxfQGK6PrSmEgHrMfhJNDLKYMqoxPgyPgaParHxRHbpVTlJil4gcYpT4Y6LtFkhVpE4cnBorZ2/gAAqtaPq8bkxhvEm/wAKsEeohSGjbei2hKYct4iQQFAxsTXMsZiJOQceRoadULhTkg4wcCmmvJmPD06E9aFxD3omtcDJA5NzFQJ2QHduvLPUVw8zBSQ3EeVMFS3NSxPnXJAttjN3IZpMD4Ada6hjHDgDY9aejgLtnGw8qdaMcARNsV3QUUN8BXmKF6wTBbmUEgjqKMsngzz33obcabca3dxWFspCg8Ur9FWsi6lYU/GhjWGnuOxVtdo2HjunnRhzxsp+Gan+z7XYL/XNKhlYR3PyqIcJ5N4hyo5rOnwxab8hjUCGOLuVHoBufvNZn2IUp260JCeWpwD/AMQU/E992R5Fs6PrmlXoG1KqxB82RxmWZIwwUuwXJ5DNXGD/ANXeyoLXGpwvcsviIbjPuAFZXPcySkl3Jz06VFZRnIxTNZP+RH8adIDFj2O2aPqftJtkymk2TzN0kn8K/cN6q2o9sNe1DKyXphj/AHLccA+/nQAkD316u1Qw0eLH0h+9scYs3HJK7O55sxyTV29kD28l3qdldIskc8a5VuuD/wA6o8pxGB50a7CXZs9cjkBxxHhPup7Sqjkm+UW3tRosuiX3BbyO1vLkxk8/cfOq+5dW8TH8q2DWNKi1/RWgbaQjjicc0YciKyd1uIbiSzvVC3MLcMiP1PmPfSJKh+OW5ECRwTu2fjXIBOwGKni3TPjjKeo5UmUIcIoJ++hsZtI0UBOC2TUtVCDO23WvYoLm5lWKKNmdjgIoyT8BV40HsOIVW711gcbrbjkP4vX0rknJmuUYdgLs72fk1Qi7vA0VgvmcGX0Hp60Z7W9oYdC0g/J1VWxwQRjYZxz9wopql8p+bTCQxjAUcgKxjtfqzarqrsrZhiJSMfmabGNdEs5ub5A08sk80k0rF5JGLMx5kmmwM170pDpTBYQ0HbWtP+1Rfzitl9q/19Z/Zf1tWNaF9daf9qi/nFan7bNVj07X7JWQu7WmQM4H02oZq4mxdSBse6Cmbm8trUZuJkjH+Jqo152lv5wVRxCnkgwfvoNLI8jEsxZjzJOTQbPs3cXTVO1FiFKQB5m8wMCqld3slzIScKD+yKiZI2pZ9K3YjVJlx9mtslzq88cqBkaHhIPqavGsdjpILR7/AE0mSJTxSQkZKg9R5jO1VD2Tpxa9Kh5GHJ++t60oEZXHiGcr5/vD+tA1c+Qt1RMXi8JAK4PlUoKki8Ox+NWztl2Yk0+Z7+wjL2T+IqvOEn+n5VWIpELYdRn1FDJUNi7XB4ljLJjgIUD/AKxUhrLugO8Pi571LjEZXMYwTyxtXF0qDHFuaVY2MfsilVVjwgDJptx16D8akqeLbGPhTlppdzqd2lpYoHlbcseSDqTQ030M4StkSxsrrVr5LGxj45nHP9lF/ePpWjR6DZ6DpEVnbDjuGbieQjxSPjGT6DoKKdndCtOztg6x+OZ/FNMw3c/0HkKhXM7TyvcdW8EKn8TTpxUI17JXN5JcdFL7TKqkqOSgrnzPX8ayfskAPaHowA/+aw/+Yta12iTLFRyUFQfPHM/fWT9ltvaNpA/+7Q/+aKLT+xWb0fWY5UqQ5UqrEnyCxyabY4pUq4I8UZOTXa/SpUqxnCuDyFSdGkMV1FKOjg/jSpUE+ijTq5n0RoMveWUJ80Bob227M2mqwC77wW93EuFmwSCOgbHMUqVY+hEXUuDN7iG8sS0V5CAV/aDAj386maLpE17EbyacQ2QfhyoyzEb4A6e8/jSpUpJWWSk9llo7PalaadeiCztOGPGJHc8Tt65/pRrXdUKKyJkUqVHdIkfPLMx7W640Vq0MRIeUlc+nWqAxzSpUZhziuhSpVphP0Mf8a077VF/OKvf/AKQp/wC1WnD/ACP/AOxqVKtO9mVk5Oegrwgj1pUqE5HJ510gB50qVd7OL/7Hh/2ieRvopCSw8xnetzt2KXqqp57A+ZA2+8UqVKn5Bx6DiqrpggFWGcGs+7Z9lVson1DTQBBn5yAnZPVc9PSlSpskmuQYtp8FM02+jDtHIW25egqc5SQkrgL59aVKo5Ivg2O2dlNfX0dnZhTM4zljgKOpP+1aho2k2mg6eViyTjjllI8Uh8z/AEFKlTsKW1sRqZNyr0cajdG4WOGLIEu+T0GN6FOTvIg693EPLpn8PwpUqTJ27Z0VSKzrsYCSsN1iUgH3bmse7Gt3nb7RZDzbVID/AOIKVKnafpi83Z9ajlSpUqqEH//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71690" name="Picture 10" descr="http://melhorqueprimagens.blogs.sapo.pt/arquivo/Yushchenko.JPG">
            <a:hlinkClick r:id="rId2"/>
          </p:cNvPr>
          <p:cNvPicPr>
            <a:picLocks noChangeAspect="1" noChangeArrowheads="1"/>
          </p:cNvPicPr>
          <p:nvPr/>
        </p:nvPicPr>
        <p:blipFill>
          <a:blip r:embed="rId3" cstate="print"/>
          <a:srcRect/>
          <a:stretch>
            <a:fillRect/>
          </a:stretch>
        </p:blipFill>
        <p:spPr bwMode="auto">
          <a:xfrm>
            <a:off x="323528" y="0"/>
            <a:ext cx="8568952" cy="5733256"/>
          </a:xfrm>
          <a:prstGeom prst="rect">
            <a:avLst/>
          </a:prstGeom>
          <a:noFill/>
        </p:spPr>
      </p:pic>
      <p:sp>
        <p:nvSpPr>
          <p:cNvPr id="8" name="Obdélník 7"/>
          <p:cNvSpPr/>
          <p:nvPr/>
        </p:nvSpPr>
        <p:spPr>
          <a:xfrm>
            <a:off x="539552" y="5877272"/>
            <a:ext cx="8424936" cy="830997"/>
          </a:xfrm>
          <a:prstGeom prst="rect">
            <a:avLst/>
          </a:prstGeom>
        </p:spPr>
        <p:txBody>
          <a:bodyPr wrap="square">
            <a:spAutoFit/>
          </a:bodyPr>
          <a:lstStyle/>
          <a:p>
            <a:pPr>
              <a:buFont typeface="Wingdings" pitchFamily="2" charset="2"/>
              <a:buBlip>
                <a:blip r:embed="rId4"/>
              </a:buBlip>
              <a:defRPr/>
            </a:pPr>
            <a:r>
              <a:rPr lang="pl-PL" sz="2400" b="1" dirty="0" smtClean="0">
                <a:latin typeface="Arial" pitchFamily="34" charset="0"/>
                <a:cs typeface="Arial" pitchFamily="34" charset="0"/>
              </a:rPr>
              <a:t> Následky otravy tetrachlorodibenzo-p-dioxinem (Viktor Juščenko 2004)</a:t>
            </a:r>
            <a:r>
              <a:rPr lang="cs-CZ" sz="2400" b="1" dirty="0" smtClean="0">
                <a:latin typeface="Arial" pitchFamily="34" charset="0"/>
                <a:cs typeface="Arial" pitchFamily="34" charset="0"/>
              </a:rPr>
              <a:t>.</a:t>
            </a:r>
            <a:endParaRPr lang="cs-CZ" sz="2400" b="1" dirty="0">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85225" cy="6553200"/>
          </a:xfrm>
        </p:spPr>
        <p:txBody>
          <a:bodyPr>
            <a:normAutofit/>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Polycyklické aromatické uhlovodíky (</a:t>
            </a:r>
            <a:r>
              <a:rPr lang="cs-CZ" sz="2800" b="1" dirty="0" err="1" smtClean="0">
                <a:solidFill>
                  <a:srgbClr val="C00000"/>
                </a:solidFill>
                <a:latin typeface="Arial" pitchFamily="34" charset="0"/>
                <a:cs typeface="Arial" pitchFamily="34" charset="0"/>
              </a:rPr>
              <a:t>PAHs</a:t>
            </a:r>
            <a:r>
              <a:rPr lang="cs-CZ" sz="2800" b="1" dirty="0" smtClean="0">
                <a:solidFill>
                  <a:srgbClr val="C00000"/>
                </a:solidFill>
                <a:latin typeface="Arial" pitchFamily="34" charset="0"/>
                <a:cs typeface="Arial" pitchFamily="34" charset="0"/>
              </a:rPr>
              <a:t>) </a:t>
            </a:r>
          </a:p>
          <a:p>
            <a:pPr>
              <a:buFont typeface="Wingdings" pitchFamily="2" charset="2"/>
              <a:buBlip>
                <a:blip r:embed="rId2"/>
              </a:buBlip>
              <a:defRPr/>
            </a:pPr>
            <a:r>
              <a:rPr lang="cs-CZ" sz="2400" b="1" dirty="0" smtClean="0">
                <a:latin typeface="Arial" pitchFamily="34" charset="0"/>
                <a:cs typeface="Arial" pitchFamily="34" charset="0"/>
              </a:rPr>
              <a:t>Jsou to </a:t>
            </a:r>
            <a:r>
              <a:rPr lang="cs-CZ" sz="2400" b="1" dirty="0" smtClean="0">
                <a:solidFill>
                  <a:schemeClr val="accent2">
                    <a:lumMod val="75000"/>
                  </a:schemeClr>
                </a:solidFill>
                <a:latin typeface="Arial" pitchFamily="34" charset="0"/>
                <a:cs typeface="Arial" pitchFamily="34" charset="0"/>
              </a:rPr>
              <a:t>aromatické </a:t>
            </a:r>
            <a:r>
              <a:rPr lang="cs-CZ" sz="2400" b="1" dirty="0" err="1" smtClean="0">
                <a:solidFill>
                  <a:schemeClr val="accent2">
                    <a:lumMod val="75000"/>
                  </a:schemeClr>
                </a:solidFill>
                <a:latin typeface="Arial" pitchFamily="34" charset="0"/>
                <a:cs typeface="Arial" pitchFamily="34" charset="0"/>
              </a:rPr>
              <a:t>ohlovodíky</a:t>
            </a:r>
            <a:r>
              <a:rPr lang="cs-CZ" sz="2400" b="1" dirty="0" smtClean="0">
                <a:solidFill>
                  <a:schemeClr val="accent2">
                    <a:lumMod val="75000"/>
                  </a:schemeClr>
                </a:solidFill>
                <a:latin typeface="Arial" pitchFamily="34" charset="0"/>
                <a:cs typeface="Arial" pitchFamily="34" charset="0"/>
              </a:rPr>
              <a:t>, obsahující v molekule nejméně 2 kondenzovaná benzenová jádra.</a:t>
            </a:r>
          </a:p>
          <a:p>
            <a:pPr>
              <a:buFont typeface="Wingdings" pitchFamily="2" charset="2"/>
              <a:buBlip>
                <a:blip r:embed="rId2"/>
              </a:buBlip>
              <a:defRPr/>
            </a:pPr>
            <a:r>
              <a:rPr lang="cs-CZ" sz="2400" b="1" dirty="0" smtClean="0">
                <a:latin typeface="Arial" pitchFamily="34" charset="0"/>
                <a:cs typeface="Arial" pitchFamily="34" charset="0"/>
              </a:rPr>
              <a:t>Vznikají při </a:t>
            </a:r>
            <a:r>
              <a:rPr lang="cs-CZ" sz="2400" b="1" dirty="0" smtClean="0">
                <a:solidFill>
                  <a:srgbClr val="00FFFF"/>
                </a:solidFill>
                <a:latin typeface="Arial" pitchFamily="34" charset="0"/>
                <a:cs typeface="Arial" pitchFamily="34" charset="0"/>
              </a:rPr>
              <a:t>nedokonalém hoření organických látek, </a:t>
            </a:r>
            <a:r>
              <a:rPr lang="cs-CZ" sz="2400" b="1" dirty="0" smtClean="0">
                <a:latin typeface="Arial" pitchFamily="34" charset="0"/>
                <a:cs typeface="Arial" pitchFamily="34" charset="0"/>
              </a:rPr>
              <a:t>ale také </a:t>
            </a:r>
            <a:r>
              <a:rPr lang="cs-CZ" sz="2400" b="1" dirty="0" smtClean="0">
                <a:solidFill>
                  <a:srgbClr val="00FFFF"/>
                </a:solidFill>
                <a:latin typeface="Arial" pitchFamily="34" charset="0"/>
                <a:cs typeface="Arial" pitchFamily="34" charset="0"/>
              </a:rPr>
              <a:t>při kouření a tepelné úpravě potravin (uzení, pečení, smažení a grilování masa nad 200 °C).  </a:t>
            </a:r>
          </a:p>
          <a:p>
            <a:pPr>
              <a:buFont typeface="Wingdings" pitchFamily="2" charset="2"/>
              <a:buBlip>
                <a:blip r:embed="rId2"/>
              </a:buBlip>
              <a:defRPr/>
            </a:pPr>
            <a:r>
              <a:rPr lang="cs-CZ" sz="2400" b="1" dirty="0" smtClean="0">
                <a:latin typeface="Arial" pitchFamily="34" charset="0"/>
                <a:cs typeface="Arial" pitchFamily="34" charset="0"/>
              </a:rPr>
              <a:t>Významným zdrojem je i průmysl: </a:t>
            </a:r>
            <a:r>
              <a:rPr lang="cs-CZ" sz="2400" b="1" dirty="0" smtClean="0">
                <a:solidFill>
                  <a:srgbClr val="00FFFF"/>
                </a:solidFill>
                <a:latin typeface="Arial" pitchFamily="34" charset="0"/>
                <a:cs typeface="Arial" pitchFamily="34" charset="0"/>
              </a:rPr>
              <a:t>výfukové plyny, výroba železa, oceli, hliníku, koksu, dehtu, sazí, </a:t>
            </a:r>
            <a:r>
              <a:rPr lang="cs-CZ" sz="2400" b="1" dirty="0" smtClean="0">
                <a:latin typeface="Arial" pitchFamily="34" charset="0"/>
                <a:cs typeface="Arial" pitchFamily="34" charset="0"/>
              </a:rPr>
              <a:t>zvláště při použití zastaralých technologií.</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Prokázané mutagenní teratogenní a karcinogenní účinky.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Poškozují imunitní systém a reprodukční funkce.</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Při metabolické detoxikaci produkují sekundární karcinogeny.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U pokusných zvířat, snížení plodnosti a vývojové vady.</a:t>
            </a:r>
          </a:p>
          <a:p>
            <a:pPr>
              <a:buFont typeface="Wingdings" pitchFamily="2" charset="2"/>
              <a:buBlip>
                <a:blip r:embed="rId2"/>
              </a:buBlip>
              <a:defRPr/>
            </a:pPr>
            <a:endParaRPr lang="cs-CZ" sz="2400" b="1" dirty="0" smtClean="0">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1"/>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76802" name="AutoShape 2" descr="data:image/jpeg;base64,/9j/4AAQSkZJRgABAQAAAQABAAD/2wCEAAkGBg8PEBQPEBQUDxAVFBUUFRQQEBYVFRUWFBQVFRYVFRYXHCYfFxwjGRQVHy8hJCc1OCwsFR8yNTAqNSYrLyoBCQoKDgwOGg8PGjIkHyQ1MiwvNDQyLywyMCwsNCwsLDIsKiwvLCwyNS0sMCosNC4tLCwsLCwsLDQsLC0sKSwsLP/AABEIAKgBKwMBIgACEQEDEQH/xAAcAAEAAQUBAQAAAAAAAAAAAAAABwEEBQYIAwL/xABCEAACAQIEAwYDBQUGBQUAAAABAgADEQQSITEFBkEHEyJRYXGBkaEUMkJysSMzUmLBc4KSstHwFTRTdKIkQ8LD8f/EABsBAQADAQEBAQAAAAAAAAAAAAADBAUGAgEH/8QALxEAAgICAQMDAQYHAQAAAAAAAQIAAwQRMQUSIRNBUWEUInGBkdEGMqGxwfDxI//aAAwDAQACEQMRAD8Am6IiIiIiIiIiIiIiIiIiIiJjOP8AG0wdE1W1N8qi9rsdflYE/CaK/PmJLAh7XvZVpixA3tcEnY9ekq3ZSVHR2T9Jn5XUKsZgrAk/QbknSkwPKvMwxiEEAVFtcA6EHZh5e0z0nR1sXuXiW6bluQOnBiIlZ7kspERERERERErKRERERERE1fmjnEYVu6p2NSwJLahb7Cw3PWR2WLWvc0gvvShO9z4m0RI8wHaDVzePLUW+oC5T8COvvN9wmKWqi1EN1YAj4yOnIS7+WQ4udVlb7OR7HxPaIiWJdiIiIiIiIiIiIiIiIiIiIiIiIiIiIiIiIiIiImn9pPD3q4dGW9kY3t0zAAH5i3xkZ4YGm1BSqtkFUM7B8yZmqFctjY/eG4O8nqpTDAqwBB0IIuCD5zWa3KmFOJVMhCmm7kBzurIBbyHiMo202d/fXrz8zIycW/1TbTrzrYP0mv8AZXw6orvUa+UUwh9WYg2+AX6iSRPHC4RKShKahFGwAntLFFXpp2y7iUehUEJ2eT+cRESaWoiIiIiIiIiIiIiIiIkN8/0KlPiBdjZTVpvc7ZLrr8LEfCTJMdxngOHxi5ay5rbMDZh7H+kgvqNgGuR5lPMxzco7eQdyCqHFFYOEGQ/aibd4XzLlfxi+wuRt5ybeT6Trg6WfQkFrHcBmJH0P1mE4ByBgUqPUKtUKVWRQ7Ar4bEEgAXOvWboBI6qSH72+NSLHxmW03OADrWhEREtzRiIiIiIiIiIiIiIiIiWuNxeTQfeP09ZdTAcdqMuYjyFvlMXreVZjY26/BJ1v43JalDN5nzU4gL+Jzf8ANLzB8RPU5l8+okS8Qx9bvqelUqz0szgr3Qz1chQg63A8iT6W1m4cqYp3p+LzI+s5R68vp4XJ9TZPtve/xlnav93U3+J50L5VvvYfpPSfoVbdyhvmUTERE9xEREREwlXiuH+2ove0gRRqKR3qXzF6ZAtffQ/KaL2rc4VVqfYaLGmiqDWKmxYuLhLjUKFIJ883prHJwdTJnslsneZDUTvDT/6gp3zZet7ba7So+QQxVRvU6HF6Mr0rbfZ2d3AnTd4kPdlXOlQV1wNVi9GpcU8xv3bgEhQf4SARbobW3MmGT1WCxdiZWbhtiW+mx37g/IiIiSSnERMHzhx44LDl1t3jHIl9gSCSx9gCfe09ohsYKvJniywVqXbgTL18VTpi7uqD+dgv6z7RwwuCCPMG4kBV+JVK9Qmz4ipuxsXNvMnoOkvOXua6mEq3TMtmtUpNcBrbgqdm9ek1W6YNaVwW+Jjr1Q721ZC/MnOJ5YXELURai6q6hl9mFx9DPWY82gd+RERET7ERIU7RefatatUw9JzTw1MlDkJBqsujMxGpW9wBtpc3vpFbaKxsy/g4L5lnYp0B5J+BJa4Swz4gX179j80pzIzmRBiaGWuFqURcWqC6kE6rqNVuNRfeTH2Z85PjabUK5zV6QBD9XQ6XP8wNgfPMPWR15Hc3aw0ZczOkGio3VOHUc/T+83iIiWZiRERERPitVCgkz7mM41VygeWp/T/WUOo5JxcZrVHkcfifE9ovcwE+KvEmOxC/79Z9UOJt+LxD03kTc0c2VqZLiolJbuEFQsM5pqGYAgEDcAZiLk2mb5e47UeqaRJIATU/zIr/APynHMep1IMo2H8Pb9OJa1Wfu6koqwIuOsrLThjXT2J/1/rLudviX+vQlvyNyow0dRLLiOA7wab/AKiXsRlY1eTWarODCsVOxI/xnJVN3zFbG99psHC+BlFsoyC2lx1tpp5XmwWiYtfQEDg2uWA4H7yU3HXgTGrxRqXhxK930FVLmkfc7p/e+cyKsCLjUHUEdZUi+h2mNbhRpnNhm7rqabC9Jv7u6H1X5To5BMlKFwNCQCdrneR/2hc+VsHSWgi9ziXuS1wwVBpmpnqSbgXGljptIkarXr5q+WrXsTnqWZ7Hc3bXprK1mR2ntA2Zt4XSDfX6tjhFPG/f+06cnxXrqilnYIo3LEAfMyFOQOf8RTqJhnqZqNQhFNW790zEBSNblb6WvYXB0sby/R4QgYPUJr1Bs1SxC/kT7q/AfGSVWCwbEpZ2E+HZ2Mdg+QR7iQj2o4ZvttSsuY06wV0YqReyqjWuOhX5Eec1HG4ihVUPUp1TiBRWiAGApXRQiVSfvXCgeHYkbzpfj/LeHx9LusQuYDVWBs6HzVun6HqJoj9iFMvpiWyeRoAt7XzW+kgNToxKDYM1q83FyKUTIYqyDX0I/KaF2acPdsbRYKzik3fPkFyFTyHXUqLes6GwuKSquemwdfMfoR0PoZjeW+VcNw+madBTdtXdzd3I2zHy1Og01lziuGAsatJu5q9WA8L+lRdmHruPOTU1lB595mdRy1ybAUH3QNCX8GQdzn2jYnEOadKoaOHXw/sWK95bQuW+9lJ2Hla+s1vC8dxmFqBlevh3PiGbOuYedm0Ye4MiOUAfA2Jo19BsZAXcKx4B/wA/6Z0rNE7U1D0UyNdqbEuo1Kq4yhmtt4so1/ilxybzHV4rROZxRanZaopCzuTchgT9xSB01uD6TaU4XRWmaQRe7YEMpF81981/vX9Zfxr+xltWc5nYjDvos8HiczYimKlKrhqjmiWq06ofIzqciupRwuv48wNtx0l2lQ1cRmTMy5aVNSws793TSnnI82K3t6yWOKdklGo5ajVNMHXLUTOB7MCDb3v7zJ8t9nOGwbiqxNeqpupZQqKfMLrr6k6dLTU9ehGNoJJ+JjmnIdPRZQB8zMcr5VwlKkGDNTpojjqrAC4IOo1vvMrLPGcLSoc4Jp1QNKiaN7How9DNI5855xOCAwqFPtDDMaqj7qG4ByHQOSD5gAeomLbYFBdp0GHiPkWLTUPP7fMkOJzVW5hxRY1WrVywOr97U0J/mvp7SQeQe0PE1XGDrEVqj6UalRspuBcrUIHi0BIO+luotWTKVjojU2croVtFZsVw2uQPaSjWrqil3IVRuWNgJy/zPhXpValM6lXbf8QvcH2IIPsZ0nR4SCwqV27+oNswsifkTYe5ufWYPnHs9w/Ev2lzRxAFu8UXDAbB1/Fbobg/pPd9ZfRHtKvTMxMculn8rjW/iQLj61CrUrYhKlU1K9QP3WTKqXOZhUa5FQA6Lb302khdjVA/a3qE2AolNTbMzMhsPOwQn5S4wnYfUD/tMRTCX3p02LEezWA+skXhvKuFw+HGGRPADmuT4y/8ZYa5ttRtawsJEtbtYGYa1L9+Zj0YjY9Ldxb9AJl4mHxGMqYNGeqTWw6gsamneIAL+MbOPUa+kiDmTtLxmJc5KjYajfw06TZTb+dxqx+NvST23LXzMzA6bbmk9mgByTxJ3ic/8C7RcfhnBFVqyg6067FwR5XbxKfUfWTJwzjVTHUkq4Yd1ScXNSpZmB2ZVQdQQRc+Wxiq5bPA5n3O6Zbh6ZiCp4ImUxmPp0QC5tfYDVmPkqjUn2lhWpVsQLsgpJY5VfWo1+ptog9NfhLzCcMp0jmF3qHepUOZz8eg9BpLuL6EvrNb8GZoJB2JGPGOUHYsFOW+bTKLjMuVspIut10JG4mQ5e5aKNc+Jza5sOgCi9ttAJvj0lO4B9xeFQDYW9pz56Lc3/m920+NeZN6o5A8z4w1HIoXy/WesROjrrWtQi8DxISdxEStp7nyUiVtKREREREhXtxwVQYqlW1yPRCg9M1N2LD5Op+Mj6liKT08PnrVMM+H70EU0Yu+d2cNSYaKxzZTmI0Ub7Tpjj/L9DH0TQrrmU6gjRkYbMp6HX43sZFuO7FnWslOnXRlfMQXpsGAUAm4FwTY+nwlVlZWJUb3N6i+i+larX7Sv9R+Uj/lLAVa1ejRW+d6iKLdPELn4AE/CdSzU+TezzD8N/aXNbEEW7xlsFB3CLra/Ukk+202ye6ayuyeTK3UstL2VK/KqNb+ZWJSJPMqVnhjaZem6qbMyMoPkSpAP1ntEGfQdHc5bXFDD4mk1VTlpVVLrbUZGGYWPUWOnpLTEkhQv2o4omq75VFTKoIAzk1ACHbqoB21MnDnXsqpY6ocRQYUKzauGW9Nz/FpqreZF7+V9ZqfBuxitUdu8q0qaI5RjTDOxK2vlBCjruflKArdAUA3OqbLx8mxch7O0jkftMt2IYZ74mrqEtTT0LXZvoCP8UlaY/gnBaOCorh6AyovnqzE7sx6k/70l/LdSdiBZg5+T9qyGtHB/wAeJWJSJJKUrII7W6FROI1GN7OlNk/KECED+8rfOTtNf5v5Oo8SphXJp1Fv3dRRcrfcEfiU2GnppaQX1l00JqdKzFxMjvfgjR+m/eQFVxTtTQ08StCkuGam9EklmqeLMO62fOSDn6emUS95BwtR8dhVW+bvkb2CHOx/wqZsNXsgxi1hSDUGzBmDZ3AyqQCSMlwfENJIfJXIFLh16jN32IYZS+WyqOqoPgLk726bSsEd2GxoCbbZWLiVWGuzvZt6H4/M2wRETQnIRERETWe0ik7cMxATcKrG38K1FZvoCfhOf8DjAmI8TCmTTqrTqP8AdSq1NhTcnpZjv0vfpOpKtIMpVgGUgggi4IOhBHlaQ/zV2MVMzVMGyvS1Pd1Gyug3sGOjD3sffeVbkPeHA3N7p2Un2d8V27dnYP8AgyNMTia2akK1dcTUCEEo4qZBnJCNVH7w633Nr2k79kNNxw67Xs1aoUv/AA+FTb+8rTR+WuxivVKVMQy0aJAbwMHqMDrZbaLcdSdPKTPgcFToU0o0lCU0UKqjoALCK0JfvI1PmbkomMMVW7vO9+094iJamFERERERERKiIiIiDEGIlIiIiJj8X/zND8tb9EE1HtN52qYMLhsO2Ss652fqiXIAW/4iQdegHqCIlerXqBq5FWoASWq2drEakl+nzlWzJCN2gbm9hdFbIqF1jhAeN+86YiRB2a8/1e+TB4hzVpVDlps5uyP+Fcx1Knax2JHS8l+TV2CwbEzs3DfDs9N/PuD8iIiJJKUREExEGY/g3/vf9xV/UD+ki3m/tTrvUalg37mipIFRQM9S2hYE/dXytr1vraYDhPaHj6D5krmoL3ZKtnVid79QT5gyo2WgOp0FX8P5L1hyQCeAT5nQMTD8qcx0+IYZa6DKb5XS98ji1xfqNQQfIiZiWgQRsTCsratijjRHgxERPs8RETSu0Dn/AP4fahRCtiGXNdtVprewJHVjY2Hpc9AfDuEGzJ8fHsyLBXWNkzZa3/OU/wCxq/56UyE51qdpHEO9FQ4l84BA0SwBIJGXLa2g6dJJ/Z52if8AECcPXCriAuZWXRaijfT8LDe3Uai1jIkyFc64mjldIux0L7DAc69pvcREsTHiIiIieeJ+435W/Qz5xmLSjTarUIVEUsxPQKLkyHeYe1jF1WYYe2Go6geFWqMPNi1wPYDTzMituWvmaGD067NJFY8DkniS5wb/AJaj/ZU/8gl5IV5b7V8TQKpXy4igLLYKq1FUaeErYNYdCNfMSZMHi0rU1q0yGR1DKR1DC4MV3LZxPmb0+7DIFnB4I8ie0REllCIiIiIiIiIifFWsFFzoJ5d1RSzHQET0lJYnig6Kbe896GLV9tD5GUKOqYl79lbgn/eJ7NbAbInvE8MXjadIZqjBRsOpJ8lA1J9BLPNiK+18NS8zY1mHoNqfxufaaM8SI+2TDOmOz7q9JCp/LdSP0P8AeE0h8VTdaLGu+HajRekadNHzsxaoQabDw2fOA2YjY76TojjPJeExdDuHUjXMKgN6ge1s2Y3zXGhB3+Ujyv2H18/gr0il/vMrq1vyi4+sptWyOSo3udLVl4+RjpVa/YU8fQzRuRcDUq4zDIt8xrUzp0CMHY/AKT8J01NS5X7OMLgkOb9vVYWZ2GWwuDamAfDqAb3vpv0mayYjD7XxNLyJ/bKPQ7VB6HX1MlorKg795n9Ty0yHUV/yqNb+Zk7z5FQXsCL+V9flIk7Ruf6rVDhcM7UqSC1RhdHdiLlSd1AvYjqb9JoB76mor5KlNSQVq5WXU7EP69D1kb5Wm0o3qXcboRsqFltgTu4H+kTpy8sOPI5wtcU/vmjVC2/iNNrfWaJ2c8/1KwbDYkvWqKuakyqWqOL2KNbci4OY9L32ud37jEV/3h+z0/4KbXqH81TZfZfnJ0cWLsTIycazDu9N+R5+hnNdHEIuIomt+4FRC9xcZMwvcdRbf4xxHEYrKv2itSrHvHyim9Oo4Ww8QancLTJ2UkbbST+dOyF6jtVwWUqxuaLtlKk75GOhB8ja3n5a3wjsZ4i7gVETDJfVqjq3yVCSfp7ymEZVKds6WzJpvtXJFoA9weR+X7TbexBX7vEsfuZqQH5grlvoU+kk+a9wbgD8OoijhrVqQ1ZXslQsfvMHGhJ8jtoLzy5i5wXD0SUUiuTlCVVIKm1yzDqAPI6kiX8alj21rzOX6nmJZa+QfC/t4/rNmi8gvHcxVqjZqlaozb/fIA9lXRfgJsPKfPVWnUWnWc1aDEAlzdkvoGDHUjzB6bTXs6VYq7DAke05+vq1bMAVIB95Kc527WHqLxPEZr7pb8vdJlt8P6ydzxN6umGXONu9e4pD26v8NPWatzv2bHiCCoKt8WotmdQEdeiWUeEA3IOu5ve+mHchZfE6vpmStFp7joEa38SGGNY0ENDuPsv2Ymsaop/vvHnDH94Kl8uQD+W2l5kuyzvDxHC5d+81/LkbP/43nqeyHimfL9nv/N3lLL/izSTeRuzFcCpqVnJxLCwNFiBSHkp/ET1JFult7w6LkeNamh314tdhNgYsCAB55+ZvwiYz7RXofvR39P8A6lNbOPz0xv7r8pEfO/aXXr1Wp4eo1HDKSo7tirVLaZ2YagHoB03vJ7bRWNmZeDg2ZjlU8Ack8CTfE5o4XzfiqL56NeojXv8AvCwP5la4b4iTXylz1TxmGD1BbEKcjU6alixtcMi72I89iCLzxXeHPbrRljO6VZip6oYMvGx7T57VGccMqZdi9IN+XvB/XLIJwNMvVqDJ3zJRqPSpG5FSouWy5Rq1gWbKN8s6MxmBq4xGpVgKNBwQyaNUYHoW+6nwufWRFzD2VY2g5NJDiad7q9K2ceWZL3De15HepDh9bEu9MuR8V8Uv2MTsHjfA5miYjvhVQ1KIwzNTViqXAa5YBzTJ/Zkgfd02vbWdBdljOeGUs22aqFv/AA9439c0jjgHZVjcRUDVkbDU73Z6v3z+Vb3J97f0ku4TB1MEi06S99h0FlQWFVAP4TtU+Nj7z7SCzl9anjqNiVYy4wcO29kjyBz7zMRPDCY6nWF0N7aEbMp8mU6qfee8tznoieL4tF0LC/8Avyn3TrK2xB9pCuRUzdisCfjY3+k+6M+4iJNPkqJg+L4qxJOy6f6zOTBcbwhN/Jv1nO/xGHOKO3jY3+H/AGTU67pqNTmlhUC5TlY2BO17Ej2uAbe02LhnEO8UOvuJp1flZ+/FUKM4KnMSdlUqBbYaH6dJtnAuGFFWmN9pyeTXjj0/sp2+/wDksgnz3TYMFw1EPeG9SqR+8qG7ew6KPQCXsoq2FpWfpi70N8yhERE9REGIiJzj2g4R6ONxKNuaruCeq1CXU/JvoZheLYqjVeriErVA9YU7UFRly2y5lqsfCyLl8Nr/AIdBadB84ciYfiagvelWUWWqgBNt8rA/eW+vprYi5kfYbsVc12pHEUwqBSWFJiSHzWspNr+E9ZS9NkJ0N7nT/baMpKza/aUGuD518alh2O4N3x6OL5aVN2Y9PEpQA+5b/wATJ1mH5Z5Ww/DqXdUQbk3d21dztc26DoBoPnMxJ6a+xdGZPUssZV3evAAA/KIiJNM6JHXaxSYGg+uTLUX0DXVvqP8ALJFllxjhFLF0mo1RdTqCN1I2ZT0IlnFu9G0OZVy6TfUUE5zbHVjSVKFdMLVWuzVDUq91mQqgpsG/GFIe6fzbG8u8JW76vVNEHu3qN3YC2uGbw2Xpe+3rN04h2O1s96b0qi30LEo3xFiPkZsvKXZymDYVqzCpUXVVUeBT/Fc6sfLa001vqqY2h979pmNTbcgpKa17zccMhVFU6kKAfcAAz0iJhzcA1ERET7LfiFJnpVEQ2ZkdVPkSpA+pnMOHZExVI1xamtRe8DC4AB1zDqAdx6GdTSPOdOydMZUbEYZlo1WN3Rwe7djuwI1QnroQd9NZXuQkhh7TY6blV1q9Nh0G9/jX/ZD+L+0sqfaK9PENncqFqLVYKQvizrfKhOyX0tewko9iuGcfaamuT9knoWGdj8gR/iEw3BOx7E1GPeVKVKmrsjFCztdTY5VsB8zJc4HwWjgqK4eiLIvUm7Mx3Zj1J/3tIq63azvYal/My6KcM41Tdxbk+wA8y/iIl2cxERERLTF8MSoc4vTqjapT0b2PRh6GWlXEVkBSoVJ6OlxmHqv4T7GZaYrjKG9/MW+X/wCzG65bZXhsa+fA/I8yWoAsNzA47mGlRNmIEvOHcTFSzIdZHHM+FqFmAKKSzX7yiahKlLKEsPCc19bjcG+lps/KNFwLm9stMa+a00B+oM4u3CSjHXIR/vS0HJbRHiSJRqZlDec+54YJLIL+/wA9Z7z9GxmZ6UZ+SBv8dSi3MT5qUwwsdRPqVtJmUMNHifJZNwpPM/Se9HDKn3R8es9pSU6cDGpbvrQAz0XY+CYiIl2eYiIiIiIiImOwp/8AVV/7Oh/9kx3NvMv2RVRLCowJudcqjS9upvNIpc14gVCwqPnyqzXsbrplJG1vF9ZTtzFrbt0T+EysnqldFnp9pYjnXtJZiYnlzjYxdHObB1OVgNr2uCPQj+sy0so4dQw4M0arVtQOnBiIie5JEREREREREREREREREGJrfNPNX2Y91TsalrktqFB206kyO21al7m4kGRkJjobLD4mU4NtV/7it/mmQkacO50r02bUMC5Z1ZbeJjrqB4Tp9NpIXDcetektVPusOu4OxB9QZFTkpd4XmV8TPqyiQmwR7GXMREsy/ERERE+K1EOLHafcTy6K6lWGwYHiYLE8thjeyt76S7wfCFTe2nQbTJRMhOiYiP39vHsTsfpJTaxGoiImzIpUREREQYlIiIiIiIiIiIiIiRn2v4CqAmIS5TL3bEfhIJK398x+Ujr/AI/d6iBQAcNTpqwogOaiijmDPvl8L/ITo6tQV1KOAykWKsAQQehB3mDpch8MV+8GGp5t9QSoPohOX6Sq1J7iV95nviHvZk197ncxnZjgqi4U1agK94QVB6qosG+JJt6CblKAWlZNWgrUKJaopWmsVr7RERJJNEREREREREREREREREibtKp1KeKLa5XyMp9AApHwI+oksyz4lwmjiU7usgddxfQg+YI1Egvq9VdfnKeZjfaECjkHYkEvxVXauECqTiFKlS96iA1bucxsN12t97aTHyPh3TBJnuCxZwD0DHT5gX+M8cH2ecPpP3ndlyDcCo2ZR8Nj8ZsoFpHVSwfvbniQ4+Ky2+s+gda8RERLc0oiIiIiIiIiIiIiIiJURERERKRERERERERERERERERERERERERERERERERERERERERERERERERERERERERERERERERERERET//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76804" name="AutoShape 4" descr="data:image/jpeg;base64,/9j/4AAQSkZJRgABAQAAAQABAAD/2wCEAAkGBg8PEBQPEBQUDxAVFBUUFRQQEBYVFRUWFBQVFRYVFRYXHCYfFxwjGRQVHy8hJCc1OCwsFR8yNTAqNSYrLyoBCQoKDgwOGg8PGjIkHyQ1MiwvNDQyLywyMCwsNCwsLDIsKiwvLCwyNS0sMCosNC4tLCwsLCwsLDQsLC0sKSwsLP/AABEIAKgBKwMBIgACEQEDEQH/xAAcAAEAAQUBAQAAAAAAAAAAAAAABwEEBQYIAwL/xABCEAACAQIEAwYDBQUGBQUAAAABAgADEQQSITEFBkEHEyJRYXGBkaEUMkJysSMzUmLBc4KSstHwFTRTdKIkQ8LD8f/EABsBAQADAQEBAQAAAAAAAAAAAAADBAUGAgEH/8QALxEAAgICAQMDAQYHAQAAAAAAAQIAAwQRMQUSIRNBUWEUInGBkdEGMqGxwfDxI//aAAwDAQACEQMRAD8Am6IiIiIiIiIiIiIiIiIiIiJjOP8AG0wdE1W1N8qi9rsdflYE/CaK/PmJLAh7XvZVpixA3tcEnY9ekq3ZSVHR2T9Jn5XUKsZgrAk/QbknSkwPKvMwxiEEAVFtcA6EHZh5e0z0nR1sXuXiW6bluQOnBiIlZ7kspERERERERErKRERERERE1fmjnEYVu6p2NSwJLahb7Cw3PWR2WLWvc0gvvShO9z4m0RI8wHaDVzePLUW+oC5T8COvvN9wmKWqi1EN1YAj4yOnIS7+WQ4udVlb7OR7HxPaIiWJdiIiIiIiIiIiIiIiIiIiIiIiIiIiIiIiIiIiImn9pPD3q4dGW9kY3t0zAAH5i3xkZ4YGm1BSqtkFUM7B8yZmqFctjY/eG4O8nqpTDAqwBB0IIuCD5zWa3KmFOJVMhCmm7kBzurIBbyHiMo202d/fXrz8zIycW/1TbTrzrYP0mv8AZXw6orvUa+UUwh9WYg2+AX6iSRPHC4RKShKahFGwAntLFFXpp2y7iUehUEJ2eT+cRESaWoiIiIiIiIiIiIiIiIkN8/0KlPiBdjZTVpvc7ZLrr8LEfCTJMdxngOHxi5ay5rbMDZh7H+kgvqNgGuR5lPMxzco7eQdyCqHFFYOEGQ/aibd4XzLlfxi+wuRt5ybeT6Trg6WfQkFrHcBmJH0P1mE4ByBgUqPUKtUKVWRQ7Ar4bEEgAXOvWboBI6qSH72+NSLHxmW03OADrWhEREtzRiIiIiIiIiIiIiIiIiWuNxeTQfeP09ZdTAcdqMuYjyFvlMXreVZjY26/BJ1v43JalDN5nzU4gL+Jzf8ANLzB8RPU5l8+okS8Qx9bvqelUqz0szgr3Qz1chQg63A8iT6W1m4cqYp3p+LzI+s5R68vp4XJ9TZPtve/xlnav93U3+J50L5VvvYfpPSfoVbdyhvmUTERE9xEREREwlXiuH+2ove0gRRqKR3qXzF6ZAtffQ/KaL2rc4VVqfYaLGmiqDWKmxYuLhLjUKFIJ883prHJwdTJnslsneZDUTvDT/6gp3zZet7ba7So+QQxVRvU6HF6Mr0rbfZ2d3AnTd4kPdlXOlQV1wNVi9GpcU8xv3bgEhQf4SARbobW3MmGT1WCxdiZWbhtiW+mx37g/IiIiSSnERMHzhx44LDl1t3jHIl9gSCSx9gCfe09ohsYKvJniywVqXbgTL18VTpi7uqD+dgv6z7RwwuCCPMG4kBV+JVK9Qmz4ipuxsXNvMnoOkvOXua6mEq3TMtmtUpNcBrbgqdm9ek1W6YNaVwW+Jjr1Q721ZC/MnOJ5YXELURai6q6hl9mFx9DPWY82gd+RERET7ERIU7RefatatUw9JzTw1MlDkJBqsujMxGpW9wBtpc3vpFbaKxsy/g4L5lnYp0B5J+BJa4Swz4gX179j80pzIzmRBiaGWuFqURcWqC6kE6rqNVuNRfeTH2Z85PjabUK5zV6QBD9XQ6XP8wNgfPMPWR15Hc3aw0ZczOkGio3VOHUc/T+83iIiWZiRERERPitVCgkz7mM41VygeWp/T/WUOo5JxcZrVHkcfifE9ovcwE+KvEmOxC/79Z9UOJt+LxD03kTc0c2VqZLiolJbuEFQsM5pqGYAgEDcAZiLk2mb5e47UeqaRJIATU/zIr/APynHMep1IMo2H8Pb9OJa1Wfu6koqwIuOsrLThjXT2J/1/rLudviX+vQlvyNyow0dRLLiOA7wab/AKiXsRlY1eTWarODCsVOxI/xnJVN3zFbG99psHC+BlFsoyC2lx1tpp5XmwWiYtfQEDg2uWA4H7yU3HXgTGrxRqXhxK930FVLmkfc7p/e+cyKsCLjUHUEdZUi+h2mNbhRpnNhm7rqabC9Jv7u6H1X5To5BMlKFwNCQCdrneR/2hc+VsHSWgi9ziXuS1wwVBpmpnqSbgXGljptIkarXr5q+WrXsTnqWZ7Hc3bXprK1mR2ntA2Zt4XSDfX6tjhFPG/f+06cnxXrqilnYIo3LEAfMyFOQOf8RTqJhnqZqNQhFNW790zEBSNblb6WvYXB0sby/R4QgYPUJr1Bs1SxC/kT7q/AfGSVWCwbEpZ2E+HZ2Mdg+QR7iQj2o4ZvttSsuY06wV0YqReyqjWuOhX5Eec1HG4ihVUPUp1TiBRWiAGApXRQiVSfvXCgeHYkbzpfj/LeHx9LusQuYDVWBs6HzVun6HqJoj9iFMvpiWyeRoAt7XzW+kgNToxKDYM1q83FyKUTIYqyDX0I/KaF2acPdsbRYKzik3fPkFyFTyHXUqLes6GwuKSquemwdfMfoR0PoZjeW+VcNw+madBTdtXdzd3I2zHy1Og01lziuGAsatJu5q9WA8L+lRdmHruPOTU1lB595mdRy1ybAUH3QNCX8GQdzn2jYnEOadKoaOHXw/sWK95bQuW+9lJ2Hla+s1vC8dxmFqBlevh3PiGbOuYedm0Ye4MiOUAfA2Jo19BsZAXcKx4B/wA/6Z0rNE7U1D0UyNdqbEuo1Kq4yhmtt4so1/ilxybzHV4rROZxRanZaopCzuTchgT9xSB01uD6TaU4XRWmaQRe7YEMpF81981/vX9Zfxr+xltWc5nYjDvos8HiczYimKlKrhqjmiWq06ofIzqciupRwuv48wNtx0l2lQ1cRmTMy5aVNSws793TSnnI82K3t6yWOKdklGo5ajVNMHXLUTOB7MCDb3v7zJ8t9nOGwbiqxNeqpupZQqKfMLrr6k6dLTU9ehGNoJJ+JjmnIdPRZQB8zMcr5VwlKkGDNTpojjqrAC4IOo1vvMrLPGcLSoc4Jp1QNKiaN7How9DNI5855xOCAwqFPtDDMaqj7qG4ByHQOSD5gAeomLbYFBdp0GHiPkWLTUPP7fMkOJzVW5hxRY1WrVywOr97U0J/mvp7SQeQe0PE1XGDrEVqj6UalRspuBcrUIHi0BIO+luotWTKVjojU2croVtFZsVw2uQPaSjWrqil3IVRuWNgJy/zPhXpValM6lXbf8QvcH2IIPsZ0nR4SCwqV27+oNswsifkTYe5ufWYPnHs9w/Ev2lzRxAFu8UXDAbB1/Fbobg/pPd9ZfRHtKvTMxMculn8rjW/iQLj61CrUrYhKlU1K9QP3WTKqXOZhUa5FQA6Lb302khdjVA/a3qE2AolNTbMzMhsPOwQn5S4wnYfUD/tMRTCX3p02LEezWA+skXhvKuFw+HGGRPADmuT4y/8ZYa5ttRtawsJEtbtYGYa1L9+Zj0YjY9Ldxb9AJl4mHxGMqYNGeqTWw6gsamneIAL+MbOPUa+kiDmTtLxmJc5KjYajfw06TZTb+dxqx+NvST23LXzMzA6bbmk9mgByTxJ3ic/8C7RcfhnBFVqyg6067FwR5XbxKfUfWTJwzjVTHUkq4Yd1ScXNSpZmB2ZVQdQQRc+Wxiq5bPA5n3O6Zbh6ZiCp4ImUxmPp0QC5tfYDVmPkqjUn2lhWpVsQLsgpJY5VfWo1+ptog9NfhLzCcMp0jmF3qHepUOZz8eg9BpLuL6EvrNb8GZoJB2JGPGOUHYsFOW+bTKLjMuVspIut10JG4mQ5e5aKNc+Jza5sOgCi9ttAJvj0lO4B9xeFQDYW9pz56Lc3/m920+NeZN6o5A8z4w1HIoXy/WesROjrrWtQi8DxISdxEStp7nyUiVtKREREREhXtxwVQYqlW1yPRCg9M1N2LD5Op+Mj6liKT08PnrVMM+H70EU0Yu+d2cNSYaKxzZTmI0Ub7Tpjj/L9DH0TQrrmU6gjRkYbMp6HX43sZFuO7FnWslOnXRlfMQXpsGAUAm4FwTY+nwlVlZWJUb3N6i+i+larX7Sv9R+Uj/lLAVa1ejRW+d6iKLdPELn4AE/CdSzU+TezzD8N/aXNbEEW7xlsFB3CLra/Ukk+202ye6ayuyeTK3UstL2VK/KqNb+ZWJSJPMqVnhjaZem6qbMyMoPkSpAP1ntEGfQdHc5bXFDD4mk1VTlpVVLrbUZGGYWPUWOnpLTEkhQv2o4omq75VFTKoIAzk1ACHbqoB21MnDnXsqpY6ocRQYUKzauGW9Nz/FpqreZF7+V9ZqfBuxitUdu8q0qaI5RjTDOxK2vlBCjruflKArdAUA3OqbLx8mxch7O0jkftMt2IYZ74mrqEtTT0LXZvoCP8UlaY/gnBaOCorh6AyovnqzE7sx6k/70l/LdSdiBZg5+T9qyGtHB/wAeJWJSJJKUrII7W6FROI1GN7OlNk/KECED+8rfOTtNf5v5Oo8SphXJp1Fv3dRRcrfcEfiU2GnppaQX1l00JqdKzFxMjvfgjR+m/eQFVxTtTQ08StCkuGam9EklmqeLMO62fOSDn6emUS95BwtR8dhVW+bvkb2CHOx/wqZsNXsgxi1hSDUGzBmDZ3AyqQCSMlwfENJIfJXIFLh16jN32IYZS+WyqOqoPgLk726bSsEd2GxoCbbZWLiVWGuzvZt6H4/M2wRETQnIRERETWe0ik7cMxATcKrG38K1FZvoCfhOf8DjAmI8TCmTTqrTqP8AdSq1NhTcnpZjv0vfpOpKtIMpVgGUgggi4IOhBHlaQ/zV2MVMzVMGyvS1Pd1Gyug3sGOjD3sffeVbkPeHA3N7p2Un2d8V27dnYP8AgyNMTia2akK1dcTUCEEo4qZBnJCNVH7w633Nr2k79kNNxw67Xs1aoUv/AA+FTb+8rTR+WuxivVKVMQy0aJAbwMHqMDrZbaLcdSdPKTPgcFToU0o0lCU0UKqjoALCK0JfvI1PmbkomMMVW7vO9+094iJamFERERERERKiIiIiDEGIlIiIiJj8X/zND8tb9EE1HtN52qYMLhsO2Ss652fqiXIAW/4iQdegHqCIlerXqBq5FWoASWq2drEakl+nzlWzJCN2gbm9hdFbIqF1jhAeN+86YiRB2a8/1e+TB4hzVpVDlps5uyP+Fcx1Knax2JHS8l+TV2CwbEzs3DfDs9N/PuD8iIiJJKUREExEGY/g3/vf9xV/UD+ki3m/tTrvUalg37mipIFRQM9S2hYE/dXytr1vraYDhPaHj6D5krmoL3ZKtnVid79QT5gyo2WgOp0FX8P5L1hyQCeAT5nQMTD8qcx0+IYZa6DKb5XS98ji1xfqNQQfIiZiWgQRsTCsratijjRHgxERPs8RETSu0Dn/AP4fahRCtiGXNdtVprewJHVjY2Hpc9AfDuEGzJ8fHsyLBXWNkzZa3/OU/wCxq/56UyE51qdpHEO9FQ4l84BA0SwBIJGXLa2g6dJJ/Z52if8AECcPXCriAuZWXRaijfT8LDe3Uai1jIkyFc64mjldIux0L7DAc69pvcREsTHiIiIieeJ+435W/Qz5xmLSjTarUIVEUsxPQKLkyHeYe1jF1WYYe2Go6geFWqMPNi1wPYDTzMituWvmaGD067NJFY8DkniS5wb/AJaj/ZU/8gl5IV5b7V8TQKpXy4igLLYKq1FUaeErYNYdCNfMSZMHi0rU1q0yGR1DKR1DC4MV3LZxPmb0+7DIFnB4I8ie0REllCIiIiIiIiIifFWsFFzoJ5d1RSzHQET0lJYnig6Kbe896GLV9tD5GUKOqYl79lbgn/eJ7NbAbInvE8MXjadIZqjBRsOpJ8lA1J9BLPNiK+18NS8zY1mHoNqfxufaaM8SI+2TDOmOz7q9JCp/LdSP0P8AeE0h8VTdaLGu+HajRekadNHzsxaoQabDw2fOA2YjY76TojjPJeExdDuHUjXMKgN6ge1s2Y3zXGhB3+Ujyv2H18/gr0il/vMrq1vyi4+sptWyOSo3udLVl4+RjpVa/YU8fQzRuRcDUq4zDIt8xrUzp0CMHY/AKT8J01NS5X7OMLgkOb9vVYWZ2GWwuDamAfDqAb3vpv0mayYjD7XxNLyJ/bKPQ7VB6HX1MlorKg795n9Ty0yHUV/yqNb+Zk7z5FQXsCL+V9flIk7Ruf6rVDhcM7UqSC1RhdHdiLlSd1AvYjqb9JoB76mor5KlNSQVq5WXU7EP69D1kb5Wm0o3qXcboRsqFltgTu4H+kTpy8sOPI5wtcU/vmjVC2/iNNrfWaJ2c8/1KwbDYkvWqKuakyqWqOL2KNbci4OY9L32ud37jEV/3h+z0/4KbXqH81TZfZfnJ0cWLsTIycazDu9N+R5+hnNdHEIuIomt+4FRC9xcZMwvcdRbf4xxHEYrKv2itSrHvHyim9Oo4Ww8QancLTJ2UkbbST+dOyF6jtVwWUqxuaLtlKk75GOhB8ja3n5a3wjsZ4i7gVETDJfVqjq3yVCSfp7ymEZVKds6WzJpvtXJFoA9weR+X7TbexBX7vEsfuZqQH5grlvoU+kk+a9wbgD8OoijhrVqQ1ZXslQsfvMHGhJ8jtoLzy5i5wXD0SUUiuTlCVVIKm1yzDqAPI6kiX8alj21rzOX6nmJZa+QfC/t4/rNmi8gvHcxVqjZqlaozb/fIA9lXRfgJsPKfPVWnUWnWc1aDEAlzdkvoGDHUjzB6bTXs6VYq7DAke05+vq1bMAVIB95Kc527WHqLxPEZr7pb8vdJlt8P6ydzxN6umGXONu9e4pD26v8NPWatzv2bHiCCoKt8WotmdQEdeiWUeEA3IOu5ve+mHchZfE6vpmStFp7joEa38SGGNY0ENDuPsv2Ymsaop/vvHnDH94Kl8uQD+W2l5kuyzvDxHC5d+81/LkbP/43nqeyHimfL9nv/N3lLL/izSTeRuzFcCpqVnJxLCwNFiBSHkp/ET1JFult7w6LkeNamh314tdhNgYsCAB55+ZvwiYz7RXofvR39P8A6lNbOPz0xv7r8pEfO/aXXr1Wp4eo1HDKSo7tirVLaZ2YagHoB03vJ7bRWNmZeDg2ZjlU8Ack8CTfE5o4XzfiqL56NeojXv8AvCwP5la4b4iTXylz1TxmGD1BbEKcjU6alixtcMi72I89iCLzxXeHPbrRljO6VZip6oYMvGx7T57VGccMqZdi9IN+XvB/XLIJwNMvVqDJ3zJRqPSpG5FSouWy5Rq1gWbKN8s6MxmBq4xGpVgKNBwQyaNUYHoW+6nwufWRFzD2VY2g5NJDiad7q9K2ceWZL3De15HepDh9bEu9MuR8V8Uv2MTsHjfA5miYjvhVQ1KIwzNTViqXAa5YBzTJ/Zkgfd02vbWdBdljOeGUs22aqFv/AA9439c0jjgHZVjcRUDVkbDU73Z6v3z+Vb3J97f0ku4TB1MEi06S99h0FlQWFVAP4TtU+Nj7z7SCzl9anjqNiVYy4wcO29kjyBz7zMRPDCY6nWF0N7aEbMp8mU6qfee8tznoieL4tF0LC/8Avyn3TrK2xB9pCuRUzdisCfjY3+k+6M+4iJNPkqJg+L4qxJOy6f6zOTBcbwhN/Jv1nO/xGHOKO3jY3+H/AGTU67pqNTmlhUC5TlY2BO17Ej2uAbe02LhnEO8UOvuJp1flZ+/FUKM4KnMSdlUqBbYaH6dJtnAuGFFWmN9pyeTXjj0/sp2+/wDksgnz3TYMFw1EPeG9SqR+8qG7ew6KPQCXsoq2FpWfpi70N8yhERE9REGIiJzj2g4R6ONxKNuaruCeq1CXU/JvoZheLYqjVeriErVA9YU7UFRly2y5lqsfCyLl8Nr/AIdBadB84ciYfiagvelWUWWqgBNt8rA/eW+vprYi5kfYbsVc12pHEUwqBSWFJiSHzWspNr+E9ZS9NkJ0N7nT/baMpKza/aUGuD518alh2O4N3x6OL5aVN2Y9PEpQA+5b/wATJ1mH5Z5Ww/DqXdUQbk3d21dztc26DoBoPnMxJ6a+xdGZPUssZV3evAAA/KIiJNM6JHXaxSYGg+uTLUX0DXVvqP8ALJFllxjhFLF0mo1RdTqCN1I2ZT0IlnFu9G0OZVy6TfUUE5zbHVjSVKFdMLVWuzVDUq91mQqgpsG/GFIe6fzbG8u8JW76vVNEHu3qN3YC2uGbw2Xpe+3rN04h2O1s96b0qi30LEo3xFiPkZsvKXZymDYVqzCpUXVVUeBT/Fc6sfLa001vqqY2h979pmNTbcgpKa17zccMhVFU6kKAfcAAz0iJhzcA1ERET7LfiFJnpVEQ2ZkdVPkSpA+pnMOHZExVI1xamtRe8DC4AB1zDqAdx6GdTSPOdOydMZUbEYZlo1WN3Rwe7djuwI1QnroQd9NZXuQkhh7TY6blV1q9Nh0G9/jX/ZD+L+0sqfaK9PENncqFqLVYKQvizrfKhOyX0tewko9iuGcfaamuT9knoWGdj8gR/iEw3BOx7E1GPeVKVKmrsjFCztdTY5VsB8zJc4HwWjgqK4eiLIvUm7Mx3Zj1J/3tIq63azvYal/My6KcM41Tdxbk+wA8y/iIl2cxERERLTF8MSoc4vTqjapT0b2PRh6GWlXEVkBSoVJ6OlxmHqv4T7GZaYrjKG9/MW+X/wCzG65bZXhsa+fA/I8yWoAsNzA47mGlRNmIEvOHcTFSzIdZHHM+FqFmAKKSzX7yiahKlLKEsPCc19bjcG+lps/KNFwLm9stMa+a00B+oM4u3CSjHXIR/vS0HJbRHiSJRqZlDec+54YJLIL+/wA9Z7z9GxmZ6UZ+SBv8dSi3MT5qUwwsdRPqVtJmUMNHifJZNwpPM/Se9HDKn3R8es9pSU6cDGpbvrQAz0XY+CYiIl2eYiIiIiIiImOwp/8AVV/7Oh/9kx3NvMv2RVRLCowJudcqjS9upvNIpc14gVCwqPnyqzXsbrplJG1vF9ZTtzFrbt0T+EysnqldFnp9pYjnXtJZiYnlzjYxdHObB1OVgNr2uCPQj+sy0so4dQw4M0arVtQOnBiIie5JEREREREREREREREREGJrfNPNX2Y91TsalrktqFB206kyO21al7m4kGRkJjobLD4mU4NtV/7it/mmQkacO50r02bUMC5Z1ZbeJjrqB4Tp9NpIXDcetektVPusOu4OxB9QZFTkpd4XmV8TPqyiQmwR7GXMREsy/ERERE+K1EOLHafcTy6K6lWGwYHiYLE8thjeyt76S7wfCFTe2nQbTJRMhOiYiP39vHsTsfpJTaxGoiImzIpUREREQYlIiIiIiIiIiIiIiRn2v4CqAmIS5TL3bEfhIJK398x+Ujr/AI/d6iBQAcNTpqwogOaiijmDPvl8L/ITo6tQV1KOAykWKsAQQehB3mDpch8MV+8GGp5t9QSoPohOX6Sq1J7iV95nviHvZk197ncxnZjgqi4U1agK94QVB6qosG+JJt6CblKAWlZNWgrUKJaopWmsVr7RERJJNEREREREREREREREREibtKp1KeKLa5XyMp9AApHwI+oksyz4lwmjiU7usgddxfQg+YI1Egvq9VdfnKeZjfaECjkHYkEvxVXauECqTiFKlS96iA1bucxsN12t97aTHyPh3TBJnuCxZwD0DHT5gX+M8cH2ecPpP3ndlyDcCo2ZR8Nj8ZsoFpHVSwfvbniQ4+Ky2+s+gda8RERLc0oiIiIiIiIiIiIiIiJURERERKRERERERERERERERERERERERERERERERERERERERERERERERERERERERERERERERERERERET//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77826" name="Picture 2" descr="http://upload.wikimedia.org/wikipedia/commons/thumb/f/fa/Benzo-a-pyrene.svg/640px-Benzo-a-pyrene.svg.png">
            <a:hlinkClick r:id="rId2"/>
          </p:cNvPr>
          <p:cNvPicPr>
            <a:picLocks noChangeAspect="1" noChangeArrowheads="1"/>
          </p:cNvPicPr>
          <p:nvPr/>
        </p:nvPicPr>
        <p:blipFill>
          <a:blip r:embed="rId3" cstate="print"/>
          <a:srcRect/>
          <a:stretch>
            <a:fillRect/>
          </a:stretch>
        </p:blipFill>
        <p:spPr bwMode="auto">
          <a:xfrm>
            <a:off x="1331640" y="1196752"/>
            <a:ext cx="6096000" cy="3888432"/>
          </a:xfrm>
          <a:prstGeom prst="rect">
            <a:avLst/>
          </a:prstGeom>
          <a:noFill/>
        </p:spPr>
      </p:pic>
      <p:sp>
        <p:nvSpPr>
          <p:cNvPr id="6" name="TextovéPole 5"/>
          <p:cNvSpPr txBox="1"/>
          <p:nvPr/>
        </p:nvSpPr>
        <p:spPr>
          <a:xfrm>
            <a:off x="1187624" y="5661248"/>
            <a:ext cx="5184576" cy="461665"/>
          </a:xfrm>
          <a:prstGeom prst="rect">
            <a:avLst/>
          </a:prstGeom>
          <a:noFill/>
        </p:spPr>
        <p:txBody>
          <a:bodyPr wrap="square" rtlCol="0">
            <a:spAutoFit/>
          </a:bodyPr>
          <a:lstStyle/>
          <a:p>
            <a:r>
              <a:rPr lang="cs-CZ" sz="2400" b="1" dirty="0" smtClean="0">
                <a:solidFill>
                  <a:schemeClr val="tx2">
                    <a:lumMod val="25000"/>
                  </a:schemeClr>
                </a:solidFill>
              </a:rPr>
              <a:t>Molekula </a:t>
            </a:r>
            <a:r>
              <a:rPr lang="cs-CZ" sz="2400" b="1" dirty="0" err="1" smtClean="0">
                <a:solidFill>
                  <a:schemeClr val="tx2">
                    <a:lumMod val="25000"/>
                  </a:schemeClr>
                </a:solidFill>
              </a:rPr>
              <a:t>benzo</a:t>
            </a:r>
            <a:r>
              <a:rPr lang="cs-CZ" sz="2400" b="1" dirty="0" smtClean="0">
                <a:solidFill>
                  <a:schemeClr val="tx2">
                    <a:lumMod val="25000"/>
                  </a:schemeClr>
                </a:solidFill>
              </a:rPr>
              <a:t>(a)</a:t>
            </a:r>
            <a:r>
              <a:rPr lang="cs-CZ" sz="2400" b="1" dirty="0" err="1" smtClean="0">
                <a:solidFill>
                  <a:schemeClr val="tx2">
                    <a:lumMod val="25000"/>
                  </a:schemeClr>
                </a:solidFill>
              </a:rPr>
              <a:t>pyrenu</a:t>
            </a:r>
            <a:endParaRPr lang="cs-CZ" sz="2400" b="1" dirty="0">
              <a:solidFill>
                <a:schemeClr val="tx2">
                  <a:lumMod val="25000"/>
                </a:schemeClr>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85225" cy="6669087"/>
          </a:xfrm>
        </p:spPr>
        <p:txBody>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Cesty průniku </a:t>
            </a:r>
            <a:r>
              <a:rPr lang="cs-CZ" sz="2800" b="1" dirty="0" err="1" smtClean="0">
                <a:solidFill>
                  <a:srgbClr val="C00000"/>
                </a:solidFill>
                <a:latin typeface="Arial" pitchFamily="34" charset="0"/>
                <a:cs typeface="Arial" pitchFamily="34" charset="0"/>
              </a:rPr>
              <a:t>POPs</a:t>
            </a:r>
            <a:r>
              <a:rPr lang="cs-CZ" sz="2800" b="1" dirty="0" smtClean="0">
                <a:solidFill>
                  <a:srgbClr val="C00000"/>
                </a:solidFill>
                <a:latin typeface="Arial" pitchFamily="34" charset="0"/>
                <a:cs typeface="Arial" pitchFamily="34" charset="0"/>
              </a:rPr>
              <a:t> do lidského organismu</a:t>
            </a:r>
          </a:p>
          <a:p>
            <a:pPr>
              <a:buFont typeface="Wingdings" pitchFamily="2" charset="2"/>
              <a:buBlip>
                <a:blip r:embed="rId2"/>
              </a:buBlip>
              <a:defRPr/>
            </a:pPr>
            <a:endParaRPr lang="pl-PL" sz="2400" b="1" dirty="0" smtClean="0">
              <a:latin typeface="Arial" pitchFamily="34" charset="0"/>
              <a:cs typeface="Arial" pitchFamily="34" charset="0"/>
            </a:endParaRPr>
          </a:p>
          <a:p>
            <a:pPr>
              <a:buFont typeface="Wingdings" pitchFamily="2" charset="2"/>
              <a:buBlip>
                <a:blip r:embed="rId2"/>
              </a:buBlip>
              <a:defRPr/>
            </a:pPr>
            <a:r>
              <a:rPr lang="pl-PL" sz="2400" b="1" dirty="0" smtClean="0">
                <a:latin typeface="Arial" pitchFamily="34" charset="0"/>
                <a:cs typeface="Arial" pitchFamily="34" charset="0"/>
              </a:rPr>
              <a:t>POPs vstupují do prostředí z ruzných zdrojů</a:t>
            </a:r>
            <a:r>
              <a:rPr lang="cs-CZ" sz="2400" b="1" dirty="0" smtClean="0">
                <a:latin typeface="Arial" pitchFamily="34" charset="0"/>
                <a:cs typeface="Arial" pitchFamily="34" charset="0"/>
              </a:rPr>
              <a:t> a může tak dojít k pronikání těchto látek </a:t>
            </a:r>
            <a:r>
              <a:rPr lang="pl-PL" sz="2400" b="1" dirty="0" smtClean="0">
                <a:solidFill>
                  <a:srgbClr val="FFFF00"/>
                </a:solidFill>
                <a:latin typeface="Arial" pitchFamily="34" charset="0"/>
                <a:cs typeface="Arial" pitchFamily="34" charset="0"/>
              </a:rPr>
              <a:t>do potravních řetězců</a:t>
            </a:r>
            <a:r>
              <a:rPr lang="pl-PL" sz="2400" b="1" dirty="0" smtClean="0">
                <a:latin typeface="Arial" pitchFamily="34" charset="0"/>
                <a:cs typeface="Arial" pitchFamily="34" charset="0"/>
              </a:rPr>
              <a:t> jako příklad lze uvést </a:t>
            </a:r>
            <a:r>
              <a:rPr lang="pl-PL" sz="2400" b="1" dirty="0" smtClean="0">
                <a:solidFill>
                  <a:srgbClr val="FFFF00"/>
                </a:solidFill>
                <a:latin typeface="Arial" pitchFamily="34" charset="0"/>
                <a:cs typeface="Arial" pitchFamily="34" charset="0"/>
              </a:rPr>
              <a:t>spalování odpadu</a:t>
            </a:r>
            <a:r>
              <a:rPr lang="pl-PL" sz="2400" b="1" dirty="0" smtClean="0">
                <a:latin typeface="Arial" pitchFamily="34" charset="0"/>
                <a:cs typeface="Arial" pitchFamily="34" charset="0"/>
              </a:rPr>
              <a:t>, kdy může jednak </a:t>
            </a:r>
            <a:r>
              <a:rPr lang="cs-CZ" sz="2400" b="1" dirty="0" smtClean="0">
                <a:latin typeface="Arial" pitchFamily="34" charset="0"/>
                <a:cs typeface="Arial" pitchFamily="34" charset="0"/>
              </a:rPr>
              <a:t>docházet k jejich </a:t>
            </a:r>
            <a:r>
              <a:rPr lang="cs-CZ" sz="2400" b="1" dirty="0" smtClean="0">
                <a:solidFill>
                  <a:srgbClr val="9751CB"/>
                </a:solidFill>
                <a:latin typeface="Arial" pitchFamily="34" charset="0"/>
                <a:cs typeface="Arial" pitchFamily="34" charset="0"/>
              </a:rPr>
              <a:t>emisím</a:t>
            </a:r>
            <a:r>
              <a:rPr lang="cs-CZ" sz="2400" b="1" dirty="0" smtClean="0">
                <a:latin typeface="Arial" pitchFamily="34" charset="0"/>
                <a:cs typeface="Arial" pitchFamily="34" charset="0"/>
              </a:rPr>
              <a:t> do ovzduší, pokud nejsou spalovny vybaveny odpovídajícími stupni čištění spalin; jednak jsou vysoké koncentrace </a:t>
            </a:r>
            <a:r>
              <a:rPr lang="cs-CZ" sz="2400" b="1" dirty="0" err="1" smtClean="0">
                <a:latin typeface="Arial" pitchFamily="34" charset="0"/>
                <a:cs typeface="Arial" pitchFamily="34" charset="0"/>
              </a:rPr>
              <a:t>POPs</a:t>
            </a:r>
            <a:r>
              <a:rPr lang="cs-CZ" sz="2400" b="1" dirty="0" smtClean="0">
                <a:latin typeface="Arial" pitchFamily="34" charset="0"/>
                <a:cs typeface="Arial" pitchFamily="34" charset="0"/>
              </a:rPr>
              <a:t> vázány </a:t>
            </a:r>
            <a:r>
              <a:rPr lang="cs-CZ" sz="2400" b="1" dirty="0" smtClean="0">
                <a:solidFill>
                  <a:srgbClr val="FFFF00"/>
                </a:solidFill>
                <a:latin typeface="Arial" pitchFamily="34" charset="0"/>
                <a:cs typeface="Arial" pitchFamily="34" charset="0"/>
              </a:rPr>
              <a:t>na povrchu částic popílku.</a:t>
            </a:r>
          </a:p>
          <a:p>
            <a:pPr>
              <a:buFont typeface="Wingdings" pitchFamily="2" charset="2"/>
              <a:buBlip>
                <a:blip r:embed="rId2"/>
              </a:buBlip>
              <a:defRPr/>
            </a:pPr>
            <a:r>
              <a:rPr lang="cs-CZ" sz="2400" b="1" dirty="0" smtClean="0">
                <a:latin typeface="Arial" pitchFamily="34" charset="0"/>
                <a:cs typeface="Arial" pitchFamily="34" charset="0"/>
              </a:rPr>
              <a:t>Pokud tento není ukládán na </a:t>
            </a:r>
            <a:r>
              <a:rPr lang="cs-CZ" sz="2400" b="1" dirty="0" err="1" smtClean="0">
                <a:latin typeface="Arial" pitchFamily="34" charset="0"/>
                <a:cs typeface="Arial" pitchFamily="34" charset="0"/>
              </a:rPr>
              <a:t>specializovan</a:t>
            </a:r>
            <a:r>
              <a:rPr lang="pt-BR" sz="2400" b="1" dirty="0" smtClean="0">
                <a:latin typeface="Arial" pitchFamily="34" charset="0"/>
                <a:cs typeface="Arial" pitchFamily="34" charset="0"/>
              </a:rPr>
              <a:t>ých</a:t>
            </a:r>
            <a:r>
              <a:rPr lang="cs-CZ" sz="2400" b="1" dirty="0" smtClean="0">
                <a:latin typeface="Arial" pitchFamily="34" charset="0"/>
                <a:cs typeface="Arial" pitchFamily="34" charset="0"/>
              </a:rPr>
              <a:t> </a:t>
            </a:r>
            <a:r>
              <a:rPr lang="pt-BR" sz="2400" b="1" dirty="0" smtClean="0">
                <a:latin typeface="Arial" pitchFamily="34" charset="0"/>
                <a:cs typeface="Arial" pitchFamily="34" charset="0"/>
              </a:rPr>
              <a:t>skládkách, mohou se POPs</a:t>
            </a:r>
            <a:r>
              <a:rPr lang="cs-CZ" sz="2400" b="1" dirty="0" smtClean="0">
                <a:latin typeface="Arial" pitchFamily="34" charset="0"/>
                <a:cs typeface="Arial" pitchFamily="34" charset="0"/>
              </a:rPr>
              <a:t> dostávat </a:t>
            </a:r>
            <a:r>
              <a:rPr lang="cs-CZ" sz="2400" b="1" dirty="0" smtClean="0">
                <a:solidFill>
                  <a:srgbClr val="C00000"/>
                </a:solidFill>
                <a:latin typeface="Arial" pitchFamily="34" charset="0"/>
                <a:cs typeface="Arial" pitchFamily="34" charset="0"/>
              </a:rPr>
              <a:t>do ovzduší</a:t>
            </a:r>
            <a:r>
              <a:rPr lang="cs-CZ" sz="2400" b="1" dirty="0" smtClean="0">
                <a:latin typeface="Arial" pitchFamily="34" charset="0"/>
                <a:cs typeface="Arial" pitchFamily="34" charset="0"/>
              </a:rPr>
              <a:t>, </a:t>
            </a:r>
            <a:r>
              <a:rPr lang="cs-CZ" sz="2400" b="1" dirty="0" smtClean="0">
                <a:solidFill>
                  <a:srgbClr val="C00000"/>
                </a:solidFill>
                <a:latin typeface="Arial" pitchFamily="34" charset="0"/>
                <a:cs typeface="Arial" pitchFamily="34" charset="0"/>
              </a:rPr>
              <a:t>vod i půd </a:t>
            </a:r>
            <a:r>
              <a:rPr lang="cs-CZ" sz="2400" b="1" dirty="0" smtClean="0">
                <a:latin typeface="Arial" pitchFamily="34" charset="0"/>
                <a:cs typeface="Arial" pitchFamily="34" charset="0"/>
              </a:rPr>
              <a:t>a mohou tak pronikat do potravních řetězců.</a:t>
            </a:r>
          </a:p>
          <a:p>
            <a:pPr>
              <a:buFont typeface="Wingdings" pitchFamily="2" charset="2"/>
              <a:buBlip>
                <a:blip r:embed="rId2"/>
              </a:buBlip>
              <a:defRPr/>
            </a:pPr>
            <a:r>
              <a:rPr lang="pt-BR" sz="2400" b="1" dirty="0" smtClean="0">
                <a:latin typeface="Arial" pitchFamily="34" charset="0"/>
                <a:cs typeface="Arial" pitchFamily="34" charset="0"/>
              </a:rPr>
              <a:t>Mno</a:t>
            </a:r>
            <a:r>
              <a:rPr lang="cs-CZ" sz="2400" b="1" dirty="0" smtClean="0">
                <a:latin typeface="Arial" pitchFamily="34" charset="0"/>
                <a:cs typeface="Arial" pitchFamily="34" charset="0"/>
              </a:rPr>
              <a:t>ž</a:t>
            </a:r>
            <a:r>
              <a:rPr lang="pt-BR" sz="2400" b="1" dirty="0" smtClean="0">
                <a:latin typeface="Arial" pitchFamily="34" charset="0"/>
                <a:cs typeface="Arial" pitchFamily="34" charset="0"/>
              </a:rPr>
              <a:t>ství POPs, které se dostávají do lidsk</a:t>
            </a:r>
            <a:r>
              <a:rPr lang="cs-CZ" sz="2400" b="1" dirty="0" err="1" smtClean="0">
                <a:latin typeface="Arial" pitchFamily="34" charset="0"/>
                <a:cs typeface="Arial" pitchFamily="34" charset="0"/>
              </a:rPr>
              <a:t>ého</a:t>
            </a:r>
            <a:r>
              <a:rPr lang="cs-CZ" sz="2400" b="1" dirty="0" smtClean="0">
                <a:latin typeface="Arial" pitchFamily="34" charset="0"/>
                <a:cs typeface="Arial" pitchFamily="34" charset="0"/>
              </a:rPr>
              <a:t> organismu dýcháním, požíváním potravy </a:t>
            </a:r>
            <a:r>
              <a:rPr lang="pl-PL" sz="2400" b="1" dirty="0" smtClean="0">
                <a:latin typeface="Arial" pitchFamily="34" charset="0"/>
                <a:cs typeface="Arial" pitchFamily="34" charset="0"/>
              </a:rPr>
              <a:t>nebo kontaktem s pokožkou, </a:t>
            </a:r>
            <a:r>
              <a:rPr lang="pl-PL" sz="2400" b="1" dirty="0" smtClean="0">
                <a:solidFill>
                  <a:srgbClr val="FFFF00"/>
                </a:solidFill>
                <a:latin typeface="Arial" pitchFamily="34" charset="0"/>
                <a:cs typeface="Arial" pitchFamily="34" charset="0"/>
              </a:rPr>
              <a:t>nepředstavuj</a:t>
            </a:r>
            <a:r>
              <a:rPr lang="cs-CZ" sz="2400" b="1" dirty="0" smtClean="0">
                <a:solidFill>
                  <a:srgbClr val="FFFF00"/>
                </a:solidFill>
                <a:latin typeface="Arial" pitchFamily="34" charset="0"/>
                <a:cs typeface="Arial" pitchFamily="34" charset="0"/>
              </a:rPr>
              <a:t>í okamžité ohrožení zdraví </a:t>
            </a:r>
            <a:r>
              <a:rPr lang="cs-CZ" sz="2400" b="1" dirty="0" smtClean="0">
                <a:latin typeface="Arial" pitchFamily="34" charset="0"/>
                <a:cs typeface="Arial" pitchFamily="34" charset="0"/>
              </a:rPr>
              <a:t>(akutní otravu).</a:t>
            </a:r>
            <a:endParaRPr lang="cs-CZ" sz="2400" b="1" dirty="0">
              <a:solidFill>
                <a:srgbClr val="FFFF00"/>
              </a:solidFill>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642350" cy="6481763"/>
          </a:xfrm>
        </p:spPr>
        <p:txBody>
          <a:bodyPr/>
          <a:lstStyle/>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Je však nutné mít na zřeteli, že působení </a:t>
            </a:r>
            <a:r>
              <a:rPr lang="cs-CZ" sz="2400" b="1" dirty="0" err="1" smtClean="0">
                <a:solidFill>
                  <a:srgbClr val="FFFF00"/>
                </a:solidFill>
                <a:latin typeface="Arial" pitchFamily="34" charset="0"/>
                <a:cs typeface="Arial" pitchFamily="34" charset="0"/>
              </a:rPr>
              <a:t>POPs</a:t>
            </a:r>
            <a:r>
              <a:rPr lang="cs-CZ" sz="2400" b="1" dirty="0" smtClean="0">
                <a:solidFill>
                  <a:srgbClr val="FFFF00"/>
                </a:solidFill>
                <a:latin typeface="Arial" pitchFamily="34" charset="0"/>
                <a:cs typeface="Arial" pitchFamily="34" charset="0"/>
              </a:rPr>
              <a:t> je dlouhodobé a v současné době nelze předpovědět na základě obsahu těchto látek v lidském organismu, zda konkrétní člověk onemocní například rakovinou nebo ne.</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Je také nutné si uvědomit, že na organismus č</a:t>
            </a:r>
            <a:r>
              <a:rPr lang="sv-SE" sz="2400" b="1" dirty="0" smtClean="0">
                <a:solidFill>
                  <a:srgbClr val="FFFF00"/>
                </a:solidFill>
                <a:latin typeface="Arial" pitchFamily="34" charset="0"/>
                <a:cs typeface="Arial" pitchFamily="34" charset="0"/>
              </a:rPr>
              <a:t>lov</a:t>
            </a:r>
            <a:r>
              <a:rPr lang="cs-CZ" sz="2400" b="1" dirty="0" smtClean="0">
                <a:solidFill>
                  <a:srgbClr val="FFFF00"/>
                </a:solidFill>
                <a:latin typeface="Arial" pitchFamily="34" charset="0"/>
                <a:cs typeface="Arial" pitchFamily="34" charset="0"/>
              </a:rPr>
              <a:t>ě</a:t>
            </a:r>
            <a:r>
              <a:rPr lang="sv-SE" sz="2400" b="1" dirty="0" smtClean="0">
                <a:solidFill>
                  <a:srgbClr val="FFFF00"/>
                </a:solidFill>
                <a:latin typeface="Arial" pitchFamily="34" charset="0"/>
                <a:cs typeface="Arial" pitchFamily="34" charset="0"/>
              </a:rPr>
              <a:t>ka i jiných druh</a:t>
            </a:r>
            <a:r>
              <a:rPr lang="cs-CZ" sz="2400" b="1" dirty="0" smtClean="0">
                <a:solidFill>
                  <a:srgbClr val="FFFF00"/>
                </a:solidFill>
                <a:latin typeface="Arial" pitchFamily="34" charset="0"/>
                <a:cs typeface="Arial" pitchFamily="34" charset="0"/>
              </a:rPr>
              <a:t>ů</a:t>
            </a:r>
            <a:r>
              <a:rPr lang="sv-SE" sz="2400" b="1" dirty="0" smtClean="0">
                <a:solidFill>
                  <a:srgbClr val="FFFF00"/>
                </a:solidFill>
                <a:latin typeface="Arial" pitchFamily="34" charset="0"/>
                <a:cs typeface="Arial" pitchFamily="34" charset="0"/>
              </a:rPr>
              <a:t> nepusobí</a:t>
            </a:r>
            <a:r>
              <a:rPr lang="cs-CZ" sz="2400" b="1" dirty="0" smtClean="0">
                <a:solidFill>
                  <a:srgbClr val="FFFF00"/>
                </a:solidFill>
                <a:latin typeface="Arial" pitchFamily="34" charset="0"/>
                <a:cs typeface="Arial" pitchFamily="34" charset="0"/>
              </a:rPr>
              <a:t> </a:t>
            </a:r>
            <a:r>
              <a:rPr lang="pl-PL" sz="2400" b="1" dirty="0" smtClean="0">
                <a:solidFill>
                  <a:srgbClr val="FFFF00"/>
                </a:solidFill>
                <a:latin typeface="Arial" pitchFamily="34" charset="0"/>
                <a:cs typeface="Arial" pitchFamily="34" charset="0"/>
              </a:rPr>
              <a:t>pouze POPs, ale celá řada dalších faktorů.</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v lidském organismu se v současné době nacházejí i jiné, neméně škodlivé chemické látky, uplatňuje se vliv nesprávné výživy, stav imunitního systému organismu, dědičnosti i další faktory.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Hranice propuknutí některé tzv. </a:t>
            </a:r>
            <a:r>
              <a:rPr lang="cs-CZ" sz="2400" b="1" dirty="0" err="1" smtClean="0">
                <a:solidFill>
                  <a:srgbClr val="FFFF00"/>
                </a:solidFill>
                <a:latin typeface="Arial" pitchFamily="34" charset="0"/>
                <a:cs typeface="Arial" pitchFamily="34" charset="0"/>
              </a:rPr>
              <a:t>civilizač</a:t>
            </a:r>
            <a:r>
              <a:rPr lang="pl-PL" sz="2400" b="1" dirty="0" smtClean="0">
                <a:solidFill>
                  <a:srgbClr val="FFFF00"/>
                </a:solidFill>
                <a:latin typeface="Arial" pitchFamily="34" charset="0"/>
                <a:cs typeface="Arial" pitchFamily="34" charset="0"/>
              </a:rPr>
              <a:t>ní choroby je u každého jedince zcela individu</a:t>
            </a:r>
            <a:r>
              <a:rPr lang="cs-CZ" sz="2400" b="1" dirty="0" err="1" smtClean="0">
                <a:solidFill>
                  <a:srgbClr val="FFFF00"/>
                </a:solidFill>
                <a:latin typeface="Arial" pitchFamily="34" charset="0"/>
                <a:cs typeface="Arial" pitchFamily="34" charset="0"/>
              </a:rPr>
              <a:t>ální</a:t>
            </a:r>
            <a:r>
              <a:rPr lang="cs-CZ" sz="2400" b="1" dirty="0" smtClean="0">
                <a:solidFill>
                  <a:srgbClr val="FFFF00"/>
                </a:solidFill>
                <a:latin typeface="Arial" pitchFamily="34" charset="0"/>
                <a:cs typeface="Arial" pitchFamily="34" charset="0"/>
              </a:rPr>
              <a:t> a nikdo ji v současné době nedovede jednoznačně určit.</a:t>
            </a:r>
            <a:endParaRPr lang="cs-CZ" sz="2400" b="1" dirty="0">
              <a:solidFill>
                <a:srgbClr val="FFFF00"/>
              </a:solidFill>
              <a:latin typeface="Arial" pitchFamily="34" charset="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642350" cy="6408738"/>
          </a:xfrm>
        </p:spPr>
        <p:txBody>
          <a:bodyPr/>
          <a:lstStyle/>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V případě některých škodlivin, </a:t>
            </a:r>
            <a:r>
              <a:rPr lang="pl-PL" sz="2400" b="1" dirty="0" smtClean="0">
                <a:solidFill>
                  <a:srgbClr val="FFFF00"/>
                </a:solidFill>
                <a:latin typeface="Arial" pitchFamily="34" charset="0"/>
                <a:cs typeface="Arial" pitchFamily="34" charset="0"/>
              </a:rPr>
              <a:t>včetně POPs, je sice možné na základě </a:t>
            </a:r>
            <a:r>
              <a:rPr lang="cs-CZ" sz="2400" b="1" dirty="0" smtClean="0">
                <a:solidFill>
                  <a:srgbClr val="FFFF00"/>
                </a:solidFill>
                <a:latin typeface="Arial" pitchFamily="34" charset="0"/>
                <a:cs typeface="Arial" pitchFamily="34" charset="0"/>
              </a:rPr>
              <a:t>údajů získaných hlavně z dlouhodobých pokusů </a:t>
            </a:r>
            <a:r>
              <a:rPr lang="pl-PL" sz="2400" b="1" dirty="0" smtClean="0">
                <a:solidFill>
                  <a:srgbClr val="FFFF00"/>
                </a:solidFill>
                <a:latin typeface="Arial" pitchFamily="34" charset="0"/>
                <a:cs typeface="Arial" pitchFamily="34" charset="0"/>
              </a:rPr>
              <a:t>na zvířatech a  odhadnuté průměrné denn</a:t>
            </a:r>
            <a:r>
              <a:rPr lang="cs-CZ" sz="2400" b="1" dirty="0" smtClean="0">
                <a:solidFill>
                  <a:srgbClr val="FFFF00"/>
                </a:solidFill>
                <a:latin typeface="Arial" pitchFamily="34" charset="0"/>
                <a:cs typeface="Arial" pitchFamily="34" charset="0"/>
              </a:rPr>
              <a:t>í dávky určité lidské populace hodnotit riziko poškození zdraví této populace, tento údaj je však hrubým odhadem poskytujícím pouze všeobecnou informaci.</a:t>
            </a:r>
          </a:p>
          <a:p>
            <a:pPr>
              <a:buFont typeface="Wingdings" pitchFamily="2" charset="2"/>
              <a:buBlip>
                <a:blip r:embed="rId2"/>
              </a:buBlip>
              <a:defRPr/>
            </a:pPr>
            <a:endParaRPr lang="pl-PL"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pl-PL" sz="2400" b="1" dirty="0" smtClean="0">
                <a:solidFill>
                  <a:srgbClr val="FFFF00"/>
                </a:solidFill>
                <a:latin typeface="Arial" pitchFamily="34" charset="0"/>
                <a:cs typeface="Arial" pitchFamily="34" charset="0"/>
              </a:rPr>
              <a:t>Dalším problémem je také to, že dosud je k dispozici </a:t>
            </a:r>
            <a:r>
              <a:rPr lang="cs-CZ" sz="2400" b="1" dirty="0" smtClean="0">
                <a:solidFill>
                  <a:srgbClr val="FFFF00"/>
                </a:solidFill>
                <a:latin typeface="Arial" pitchFamily="34" charset="0"/>
                <a:cs typeface="Arial" pitchFamily="34" charset="0"/>
              </a:rPr>
              <a:t>minimum informací o synergických účincích více různých </a:t>
            </a:r>
            <a:r>
              <a:rPr lang="cs-CZ" sz="2400" b="1" dirty="0" err="1" smtClean="0">
                <a:solidFill>
                  <a:srgbClr val="FFFF00"/>
                </a:solidFill>
                <a:latin typeface="Arial" pitchFamily="34" charset="0"/>
                <a:cs typeface="Arial" pitchFamily="34" charset="0"/>
              </a:rPr>
              <a:t>POPs</a:t>
            </a:r>
            <a:r>
              <a:rPr lang="cs-CZ" sz="2400" b="1" dirty="0" smtClean="0">
                <a:solidFill>
                  <a:srgbClr val="FFFF00"/>
                </a:solidFill>
                <a:latin typeface="Arial" pitchFamily="34" charset="0"/>
                <a:cs typeface="Arial" pitchFamily="34" charset="0"/>
              </a:rPr>
              <a:t> přítomných v organismu vedle sebe, případně jejich spolupůsobení s dalšími chemickými látkami a tyto látky jsou v reálném prostředí </a:t>
            </a:r>
            <a:r>
              <a:rPr lang="cs-CZ" sz="2400" b="1" dirty="0" err="1" smtClean="0">
                <a:solidFill>
                  <a:srgbClr val="FFFF00"/>
                </a:solidFill>
                <a:latin typeface="Arial" pitchFamily="34" charset="0"/>
                <a:cs typeface="Arial" pitchFamily="34" charset="0"/>
              </a:rPr>
              <a:t>nejčastě</a:t>
            </a:r>
            <a:r>
              <a:rPr lang="pl-PL" sz="2400" b="1" dirty="0" smtClean="0">
                <a:solidFill>
                  <a:srgbClr val="FFFF00"/>
                </a:solidFill>
                <a:latin typeface="Arial" pitchFamily="34" charset="0"/>
                <a:cs typeface="Arial" pitchFamily="34" charset="0"/>
              </a:rPr>
              <a:t>ji přítomny v podobě komplikovaných smě</a:t>
            </a:r>
            <a:r>
              <a:rPr lang="cs-CZ" sz="2400" b="1" dirty="0" err="1" smtClean="0">
                <a:solidFill>
                  <a:srgbClr val="FFFF00"/>
                </a:solidFill>
                <a:latin typeface="Arial" pitchFamily="34" charset="0"/>
                <a:cs typeface="Arial" pitchFamily="34" charset="0"/>
              </a:rPr>
              <a:t>sí</a:t>
            </a:r>
            <a:r>
              <a:rPr lang="cs-CZ" sz="2400" b="1" dirty="0" smtClean="0">
                <a:solidFill>
                  <a:srgbClr val="FFFF00"/>
                </a:solidFill>
                <a:latin typeface="Arial" pitchFamily="34" charset="0"/>
                <a:cs typeface="Arial" pitchFamily="34" charset="0"/>
              </a:rPr>
              <a:t>.</a:t>
            </a:r>
            <a:endParaRPr lang="cs-CZ" sz="2400" b="1" dirty="0">
              <a:solidFill>
                <a:srgbClr val="FFFF00"/>
              </a:solidFill>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642350" cy="6408738"/>
          </a:xfrm>
        </p:spPr>
        <p:txBody>
          <a:bodyPr/>
          <a:lstStyle/>
          <a:p>
            <a:pPr>
              <a:buFont typeface="Wingdings" pitchFamily="2" charset="2"/>
              <a:buBlip>
                <a:blip r:embed="rId2"/>
              </a:buBlip>
              <a:defRPr/>
            </a:pPr>
            <a:r>
              <a:rPr lang="cs-CZ" sz="2400" b="1" dirty="0" err="1" smtClean="0">
                <a:latin typeface="Arial" pitchFamily="34" charset="0"/>
                <a:cs typeface="Arial" pitchFamily="34" charset="0"/>
              </a:rPr>
              <a:t>POPs</a:t>
            </a:r>
            <a:r>
              <a:rPr lang="cs-CZ" sz="2400" b="1" dirty="0" smtClean="0">
                <a:latin typeface="Arial" pitchFamily="34" charset="0"/>
                <a:cs typeface="Arial" pitchFamily="34" charset="0"/>
              </a:rPr>
              <a:t> jsou v současné době </a:t>
            </a:r>
            <a:r>
              <a:rPr lang="cs-CZ" sz="2400" b="1" dirty="0" err="1" smtClean="0">
                <a:solidFill>
                  <a:srgbClr val="FFFF00"/>
                </a:solidFill>
                <a:latin typeface="Arial" pitchFamily="34" charset="0"/>
                <a:cs typeface="Arial" pitchFamily="34" charset="0"/>
              </a:rPr>
              <a:t>všudypřítomn</a:t>
            </a:r>
            <a:r>
              <a:rPr lang="pt-BR" sz="2400" b="1" dirty="0" smtClean="0">
                <a:solidFill>
                  <a:srgbClr val="FFFF00"/>
                </a:solidFill>
                <a:latin typeface="Arial" pitchFamily="34" charset="0"/>
                <a:cs typeface="Arial" pitchFamily="34" charset="0"/>
              </a:rPr>
              <a:t>é</a:t>
            </a:r>
            <a:r>
              <a:rPr lang="pt-BR" sz="2400" b="1" dirty="0" smtClean="0">
                <a:latin typeface="Arial" pitchFamily="34" charset="0"/>
                <a:cs typeface="Arial" pitchFamily="34" charset="0"/>
              </a:rPr>
              <a:t> a expozici </a:t>
            </a:r>
            <a:r>
              <a:rPr lang="cs-CZ" sz="2400" b="1" dirty="0" smtClean="0">
                <a:latin typeface="Arial" pitchFamily="34" charset="0"/>
                <a:cs typeface="Arial" pitchFamily="34" charset="0"/>
              </a:rPr>
              <a:t>ž</a:t>
            </a:r>
            <a:r>
              <a:rPr lang="pt-BR" sz="2400" b="1" dirty="0" smtClean="0">
                <a:latin typeface="Arial" pitchFamily="34" charset="0"/>
                <a:cs typeface="Arial" pitchFamily="34" charset="0"/>
              </a:rPr>
              <a:t>ivých organism</a:t>
            </a:r>
            <a:r>
              <a:rPr lang="cs-CZ" sz="2400" b="1" dirty="0" smtClean="0">
                <a:latin typeface="Arial" pitchFamily="34" charset="0"/>
                <a:cs typeface="Arial" pitchFamily="34" charset="0"/>
              </a:rPr>
              <a:t>ů</a:t>
            </a:r>
            <a:r>
              <a:rPr lang="pt-BR" sz="2400" b="1" dirty="0" smtClean="0">
                <a:latin typeface="Arial" pitchFamily="34" charset="0"/>
                <a:cs typeface="Arial" pitchFamily="34" charset="0"/>
              </a:rPr>
              <a:t> t</a:t>
            </a:r>
            <a:r>
              <a:rPr lang="cs-CZ" sz="2400" b="1" dirty="0" smtClean="0">
                <a:latin typeface="Arial" pitchFamily="34" charset="0"/>
                <a:cs typeface="Arial" pitchFamily="34" charset="0"/>
              </a:rPr>
              <a:t>ě</a:t>
            </a:r>
            <a:r>
              <a:rPr lang="pt-BR" sz="2400" b="1" dirty="0" smtClean="0">
                <a:latin typeface="Arial" pitchFamily="34" charset="0"/>
                <a:cs typeface="Arial" pitchFamily="34" charset="0"/>
              </a:rPr>
              <a:t>mito látkami</a:t>
            </a:r>
            <a:r>
              <a:rPr lang="cs-CZ" sz="2400" b="1" dirty="0" smtClean="0">
                <a:latin typeface="Arial" pitchFamily="34" charset="0"/>
                <a:cs typeface="Arial" pitchFamily="34" charset="0"/>
              </a:rPr>
              <a:t> se prakticky </a:t>
            </a:r>
            <a:r>
              <a:rPr lang="cs-CZ" sz="2400" b="1" dirty="0" smtClean="0">
                <a:solidFill>
                  <a:srgbClr val="C00000"/>
                </a:solidFill>
                <a:latin typeface="Arial" pitchFamily="34" charset="0"/>
                <a:cs typeface="Arial" pitchFamily="34" charset="0"/>
              </a:rPr>
              <a:t>nelze vyhnout.</a:t>
            </a: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Je tedy nutné - nejrůznějšími cestami od mezinárodních dohod až po každodenní činnost každého občana - dosáhnout toho, aby množství, </a:t>
            </a:r>
            <a:r>
              <a:rPr lang="pt-BR" sz="2400" b="1" dirty="0" smtClean="0">
                <a:latin typeface="Arial" pitchFamily="34" charset="0"/>
                <a:cs typeface="Arial" pitchFamily="34" charset="0"/>
              </a:rPr>
              <a:t>které se ka</a:t>
            </a:r>
            <a:r>
              <a:rPr lang="cs-CZ" sz="2400" b="1" dirty="0" smtClean="0">
                <a:latin typeface="Arial" pitchFamily="34" charset="0"/>
                <a:cs typeface="Arial" pitchFamily="34" charset="0"/>
              </a:rPr>
              <a:t>ž</a:t>
            </a:r>
            <a:r>
              <a:rPr lang="pt-BR" sz="2400" b="1" dirty="0" smtClean="0">
                <a:latin typeface="Arial" pitchFamily="34" charset="0"/>
                <a:cs typeface="Arial" pitchFamily="34" charset="0"/>
              </a:rPr>
              <a:t>dodenn</a:t>
            </a:r>
            <a:r>
              <a:rPr lang="cs-CZ" sz="2400" b="1" dirty="0" smtClean="0">
                <a:latin typeface="Arial" pitchFamily="34" charset="0"/>
                <a:cs typeface="Arial" pitchFamily="34" charset="0"/>
              </a:rPr>
              <a:t>ě</a:t>
            </a:r>
            <a:r>
              <a:rPr lang="pt-BR" sz="2400" b="1" dirty="0" smtClean="0">
                <a:latin typeface="Arial" pitchFamily="34" charset="0"/>
                <a:cs typeface="Arial" pitchFamily="34" charset="0"/>
              </a:rPr>
              <a:t> dostává do organismu,</a:t>
            </a:r>
            <a:r>
              <a:rPr lang="cs-CZ" sz="2400" b="1" dirty="0" smtClean="0">
                <a:latin typeface="Arial" pitchFamily="34" charset="0"/>
                <a:cs typeface="Arial" pitchFamily="34" charset="0"/>
              </a:rPr>
              <a:t> nepřekročilo jistou, ještě tolerovatelnou hranici.</a:t>
            </a:r>
            <a:endParaRPr lang="cs-CZ" sz="2400" b="1" dirty="0">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964612" cy="6553200"/>
          </a:xfrm>
        </p:spPr>
        <p:txBody>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Toxické účinky </a:t>
            </a:r>
            <a:r>
              <a:rPr lang="cs-CZ" sz="2800" b="1" dirty="0" err="1" smtClean="0">
                <a:solidFill>
                  <a:srgbClr val="C00000"/>
                </a:solidFill>
                <a:latin typeface="Arial" pitchFamily="34" charset="0"/>
                <a:cs typeface="Arial" pitchFamily="34" charset="0"/>
              </a:rPr>
              <a:t>POPs</a:t>
            </a:r>
            <a:r>
              <a:rPr lang="cs-CZ" sz="2800" b="1" dirty="0" smtClean="0">
                <a:solidFill>
                  <a:srgbClr val="C00000"/>
                </a:solidFill>
                <a:latin typeface="Arial" pitchFamily="34" charset="0"/>
                <a:cs typeface="Arial" pitchFamily="34" charset="0"/>
              </a:rPr>
              <a:t> - shrnutí</a:t>
            </a:r>
          </a:p>
          <a:p>
            <a:pPr>
              <a:buFont typeface="Wingdings" pitchFamily="2" charset="2"/>
              <a:buBlip>
                <a:blip r:embed="rId2"/>
              </a:buBlip>
              <a:defRPr/>
            </a:pPr>
            <a:r>
              <a:rPr lang="cs-CZ" sz="2400" b="1" dirty="0" smtClean="0">
                <a:latin typeface="Arial" pitchFamily="34" charset="0"/>
                <a:cs typeface="Arial" pitchFamily="34" charset="0"/>
              </a:rPr>
              <a:t>laboratorní experimenty publikované v odborné literatuře potvrzují fakt, že řada persistentních organických polutantů má škodlivé účinky na lidské zdraví.</a:t>
            </a:r>
          </a:p>
          <a:p>
            <a:pPr>
              <a:buFont typeface="Wingdings" pitchFamily="2" charset="2"/>
              <a:buBlip>
                <a:blip r:embed="rId2"/>
              </a:buBlip>
              <a:defRPr/>
            </a:pPr>
            <a:r>
              <a:rPr lang="cs-CZ" sz="2400" b="1" dirty="0" smtClean="0">
                <a:latin typeface="Arial" pitchFamily="34" charset="0"/>
                <a:cs typeface="Arial" pitchFamily="34" charset="0"/>
              </a:rPr>
              <a:t>mnohé z nich mohou poškozovat vnitřní orgány (</a:t>
            </a:r>
            <a:r>
              <a:rPr lang="cs-CZ" sz="2400" b="1" dirty="0" smtClean="0">
                <a:solidFill>
                  <a:srgbClr val="FFFF00"/>
                </a:solidFill>
                <a:latin typeface="Arial" pitchFamily="34" charset="0"/>
                <a:cs typeface="Arial" pitchFamily="34" charset="0"/>
              </a:rPr>
              <a:t>játra, ledviny, žaludek</a:t>
            </a:r>
            <a:r>
              <a:rPr lang="cs-CZ" sz="2400" b="1" dirty="0" smtClean="0">
                <a:latin typeface="Arial" pitchFamily="34" charset="0"/>
                <a:cs typeface="Arial" pitchFamily="34" charset="0"/>
              </a:rPr>
              <a:t>), mohou poškozovat </a:t>
            </a:r>
            <a:r>
              <a:rPr lang="cs-CZ" sz="2400" b="1" dirty="0" smtClean="0">
                <a:solidFill>
                  <a:srgbClr val="FFFF00"/>
                </a:solidFill>
                <a:latin typeface="Arial" pitchFamily="34" charset="0"/>
                <a:cs typeface="Arial" pitchFamily="34" charset="0"/>
              </a:rPr>
              <a:t>imunitní, </a:t>
            </a:r>
            <a:r>
              <a:rPr lang="pt-BR" sz="2400" b="1" dirty="0" smtClean="0">
                <a:solidFill>
                  <a:srgbClr val="FFFF00"/>
                </a:solidFill>
                <a:latin typeface="Arial" pitchFamily="34" charset="0"/>
                <a:cs typeface="Arial" pitchFamily="34" charset="0"/>
              </a:rPr>
              <a:t>nervový a dýchací systém</a:t>
            </a:r>
            <a:r>
              <a:rPr lang="pt-BR" sz="2400" b="1" dirty="0" smtClean="0">
                <a:latin typeface="Arial" pitchFamily="34" charset="0"/>
                <a:cs typeface="Arial" pitchFamily="34" charset="0"/>
              </a:rPr>
              <a:t>, pusobí na</a:t>
            </a:r>
            <a:r>
              <a:rPr lang="cs-CZ" sz="2400" b="1" dirty="0" smtClean="0">
                <a:latin typeface="Arial" pitchFamily="34" charset="0"/>
                <a:cs typeface="Arial" pitchFamily="34" charset="0"/>
              </a:rPr>
              <a:t> hladiny </a:t>
            </a:r>
            <a:r>
              <a:rPr lang="cs-CZ" sz="2400" b="1" dirty="0" smtClean="0">
                <a:solidFill>
                  <a:srgbClr val="FFFF00"/>
                </a:solidFill>
                <a:latin typeface="Arial" pitchFamily="34" charset="0"/>
                <a:cs typeface="Arial" pitchFamily="34" charset="0"/>
              </a:rPr>
              <a:t>jaterních enzymů</a:t>
            </a:r>
            <a:r>
              <a:rPr lang="cs-CZ" sz="2400" b="1" dirty="0" smtClean="0">
                <a:latin typeface="Arial" pitchFamily="34" charset="0"/>
                <a:cs typeface="Arial" pitchFamily="34" charset="0"/>
              </a:rPr>
              <a:t>, </a:t>
            </a:r>
            <a:r>
              <a:rPr lang="cs-CZ" sz="2400" b="1" dirty="0" err="1" smtClean="0">
                <a:latin typeface="Arial" pitchFamily="34" charset="0"/>
                <a:cs typeface="Arial" pitchFamily="34" charset="0"/>
              </a:rPr>
              <a:t>zpusobují</a:t>
            </a:r>
            <a:r>
              <a:rPr lang="cs-CZ" sz="2400" b="1" dirty="0" smtClean="0">
                <a:latin typeface="Arial" pitchFamily="34" charset="0"/>
                <a:cs typeface="Arial" pitchFamily="34" charset="0"/>
              </a:rPr>
              <a:t> </a:t>
            </a:r>
            <a:r>
              <a:rPr lang="cs-CZ" sz="2400" b="1" dirty="0" smtClean="0">
                <a:solidFill>
                  <a:srgbClr val="FFFF00"/>
                </a:solidFill>
                <a:latin typeface="Arial" pitchFamily="34" charset="0"/>
                <a:cs typeface="Arial" pitchFamily="34" charset="0"/>
              </a:rPr>
              <a:t>reprodukční poruchy </a:t>
            </a:r>
            <a:r>
              <a:rPr lang="cs-CZ" sz="2400" b="1" dirty="0" smtClean="0">
                <a:latin typeface="Arial" pitchFamily="34" charset="0"/>
                <a:cs typeface="Arial" pitchFamily="34" charset="0"/>
              </a:rPr>
              <a:t>(například </a:t>
            </a:r>
            <a:r>
              <a:rPr lang="cs-CZ" sz="2400" b="1" dirty="0" smtClean="0">
                <a:solidFill>
                  <a:srgbClr val="FFFF00"/>
                </a:solidFill>
                <a:latin typeface="Arial" pitchFamily="34" charset="0"/>
                <a:cs typeface="Arial" pitchFamily="34" charset="0"/>
              </a:rPr>
              <a:t>poškození plodu, jeho sníženou hmotnost, spontánní potraty</a:t>
            </a:r>
            <a:r>
              <a:rPr lang="cs-CZ" sz="2400" b="1" dirty="0" smtClean="0">
                <a:latin typeface="Arial" pitchFamily="34" charset="0"/>
                <a:cs typeface="Arial" pitchFamily="34" charset="0"/>
              </a:rPr>
              <a:t>).</a:t>
            </a:r>
          </a:p>
          <a:p>
            <a:pPr>
              <a:buFont typeface="Wingdings" pitchFamily="2" charset="2"/>
              <a:buBlip>
                <a:blip r:embed="rId2"/>
              </a:buBlip>
              <a:defRPr/>
            </a:pPr>
            <a:r>
              <a:rPr lang="cs-CZ" sz="2400" b="1" dirty="0" smtClean="0">
                <a:latin typeface="Arial" pitchFamily="34" charset="0"/>
                <a:cs typeface="Arial" pitchFamily="34" charset="0"/>
              </a:rPr>
              <a:t>narušují </a:t>
            </a:r>
            <a:r>
              <a:rPr lang="cs-CZ" sz="2400" b="1" dirty="0" smtClean="0">
                <a:solidFill>
                  <a:srgbClr val="FFFF00"/>
                </a:solidFill>
                <a:latin typeface="Arial" pitchFamily="34" charset="0"/>
                <a:cs typeface="Arial" pitchFamily="34" charset="0"/>
              </a:rPr>
              <a:t>hormonální rovnováhu.</a:t>
            </a:r>
          </a:p>
          <a:p>
            <a:pPr>
              <a:buFont typeface="Wingdings" pitchFamily="2" charset="2"/>
              <a:buBlip>
                <a:blip r:embed="rId2"/>
              </a:buBlip>
              <a:defRPr/>
            </a:pPr>
            <a:r>
              <a:rPr lang="cs-CZ" sz="2400" b="1" dirty="0" smtClean="0">
                <a:latin typeface="Arial" pitchFamily="34" charset="0"/>
                <a:cs typeface="Arial" pitchFamily="34" charset="0"/>
              </a:rPr>
              <a:t>některé z nich také vyvolávaly u experimentálních zvířat vznik </a:t>
            </a:r>
            <a:r>
              <a:rPr lang="cs-CZ" sz="2400" b="1" dirty="0" smtClean="0">
                <a:solidFill>
                  <a:srgbClr val="FFFF00"/>
                </a:solidFill>
                <a:latin typeface="Arial" pitchFamily="34" charset="0"/>
                <a:cs typeface="Arial" pitchFamily="34" charset="0"/>
              </a:rPr>
              <a:t>zhoubných nádorů.</a:t>
            </a:r>
            <a:endParaRPr lang="cs-CZ" sz="2400" b="1" dirty="0">
              <a:solidFill>
                <a:srgbClr val="FFFF00"/>
              </a:solidFill>
              <a:latin typeface="Arial" pitchFamily="34" charset="0"/>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15888"/>
            <a:ext cx="8785225" cy="6742112"/>
          </a:xfrm>
        </p:spPr>
        <p:txBody>
          <a:bodyPr/>
          <a:lstStyle/>
          <a:p>
            <a:pPr>
              <a:buFont typeface="Wingdings" pitchFamily="2" charset="2"/>
              <a:buBlip>
                <a:blip r:embed="rId2"/>
              </a:buBlip>
              <a:defRPr/>
            </a:pPr>
            <a:r>
              <a:rPr lang="cs-CZ" sz="2400" b="1" dirty="0" smtClean="0">
                <a:latin typeface="Arial" pitchFamily="34" charset="0"/>
                <a:cs typeface="Arial" pitchFamily="34" charset="0"/>
              </a:rPr>
              <a:t>vysoké dávky dioxinu, furanu a </a:t>
            </a:r>
            <a:r>
              <a:rPr lang="cs-CZ" sz="2400" b="1" dirty="0" err="1" smtClean="0">
                <a:latin typeface="Arial" pitchFamily="34" charset="0"/>
                <a:cs typeface="Arial" pitchFamily="34" charset="0"/>
              </a:rPr>
              <a:t>PCBs</a:t>
            </a:r>
            <a:r>
              <a:rPr lang="cs-CZ" sz="2400" b="1" dirty="0" smtClean="0">
                <a:latin typeface="Arial" pitchFamily="34" charset="0"/>
                <a:cs typeface="Arial" pitchFamily="34" charset="0"/>
              </a:rPr>
              <a:t> (profesionální expozice, konzumace potravin náhodně kontaminovaných vysokými hladinami těchto látek) vedou ke vzniku </a:t>
            </a:r>
            <a:r>
              <a:rPr lang="cs-CZ" sz="2400" b="1" dirty="0" smtClean="0">
                <a:solidFill>
                  <a:srgbClr val="FFFF00"/>
                </a:solidFill>
                <a:latin typeface="Arial" pitchFamily="34" charset="0"/>
                <a:cs typeface="Arial" pitchFamily="34" charset="0"/>
              </a:rPr>
              <a:t>znetvořujících, těžko léčitelných vyrážek</a:t>
            </a:r>
            <a:r>
              <a:rPr lang="cs-CZ" sz="2400" b="1" dirty="0" smtClean="0">
                <a:latin typeface="Arial" pitchFamily="34" charset="0"/>
                <a:cs typeface="Arial" pitchFamily="34" charset="0"/>
              </a:rPr>
              <a:t>, tzv. </a:t>
            </a:r>
            <a:r>
              <a:rPr lang="cs-CZ" sz="2400" b="1" dirty="0" err="1" smtClean="0">
                <a:latin typeface="Arial" pitchFamily="34" charset="0"/>
                <a:cs typeface="Arial" pitchFamily="34" charset="0"/>
              </a:rPr>
              <a:t>chlorakné</a:t>
            </a:r>
            <a:r>
              <a:rPr lang="cs-CZ" sz="2400" b="1" dirty="0" smtClean="0">
                <a:latin typeface="Arial" pitchFamily="34" charset="0"/>
                <a:cs typeface="Arial" pitchFamily="34" charset="0"/>
              </a:rPr>
              <a:t>.</a:t>
            </a:r>
          </a:p>
          <a:p>
            <a:pPr>
              <a:buFont typeface="Wingdings" pitchFamily="2" charset="2"/>
              <a:buBlip>
                <a:blip r:embed="rId2"/>
              </a:buBlip>
              <a:defRPr/>
            </a:pPr>
            <a:r>
              <a:rPr lang="cs-CZ" sz="2400" b="1" dirty="0" smtClean="0">
                <a:latin typeface="Arial" pitchFamily="34" charset="0"/>
                <a:cs typeface="Arial" pitchFamily="34" charset="0"/>
              </a:rPr>
              <a:t>neexistují přímé důkazy o poškození zdraví běžné lidské populace při expozici obvyklými denními dávkami </a:t>
            </a:r>
            <a:r>
              <a:rPr lang="cs-CZ" sz="2400" b="1" dirty="0" err="1" smtClean="0">
                <a:latin typeface="Arial" pitchFamily="34" charset="0"/>
                <a:cs typeface="Arial" pitchFamily="34" charset="0"/>
              </a:rPr>
              <a:t>POPs</a:t>
            </a:r>
            <a:r>
              <a:rPr lang="cs-CZ" sz="2400" b="1" dirty="0" smtClean="0">
                <a:latin typeface="Arial" pitchFamily="34" charset="0"/>
                <a:cs typeface="Arial" pitchFamily="34" charset="0"/>
              </a:rPr>
              <a:t>, i když existují předpoklady vycházející z dlouhodobých studií, ž</a:t>
            </a:r>
            <a:r>
              <a:rPr lang="pl-PL" sz="2400" b="1" dirty="0" smtClean="0">
                <a:latin typeface="Arial" pitchFamily="34" charset="0"/>
                <a:cs typeface="Arial" pitchFamily="34" charset="0"/>
              </a:rPr>
              <a:t>e odpovědnost například za </a:t>
            </a:r>
            <a:r>
              <a:rPr lang="pl-PL" sz="2400" b="1" dirty="0" smtClean="0">
                <a:solidFill>
                  <a:srgbClr val="FFFF00"/>
                </a:solidFill>
                <a:latin typeface="Arial" pitchFamily="34" charset="0"/>
                <a:cs typeface="Arial" pitchFamily="34" charset="0"/>
              </a:rPr>
              <a:t>zvyšující se </a:t>
            </a:r>
            <a:r>
              <a:rPr lang="cs-CZ" sz="2400" b="1" dirty="0" smtClean="0">
                <a:solidFill>
                  <a:srgbClr val="FFFF00"/>
                </a:solidFill>
                <a:latin typeface="Arial" pitchFamily="34" charset="0"/>
                <a:cs typeface="Arial" pitchFamily="34" charset="0"/>
              </a:rPr>
              <a:t>výskyt </a:t>
            </a:r>
            <a:r>
              <a:rPr lang="cs-CZ" sz="2400" b="1" dirty="0" smtClean="0">
                <a:latin typeface="Arial" pitchFamily="34" charset="0"/>
                <a:cs typeface="Arial" pitchFamily="34" charset="0"/>
              </a:rPr>
              <a:t>rakoviny prsu mohou mít látky, jako </a:t>
            </a:r>
            <a:r>
              <a:rPr lang="nn-NO" sz="2400" b="1" dirty="0" smtClean="0">
                <a:latin typeface="Arial" pitchFamily="34" charset="0"/>
                <a:cs typeface="Arial" pitchFamily="34" charset="0"/>
              </a:rPr>
              <a:t>jsou PCBs, DDT </a:t>
            </a:r>
            <a:r>
              <a:rPr lang="cs-CZ" sz="2400" b="1" dirty="0" smtClean="0">
                <a:latin typeface="Arial" pitchFamily="34" charset="0"/>
                <a:cs typeface="Arial" pitchFamily="34" charset="0"/>
              </a:rPr>
              <a:t>č</a:t>
            </a:r>
            <a:r>
              <a:rPr lang="nn-NO" sz="2400" b="1" dirty="0" smtClean="0">
                <a:latin typeface="Arial" pitchFamily="34" charset="0"/>
                <a:cs typeface="Arial" pitchFamily="34" charset="0"/>
              </a:rPr>
              <a:t>i jeho metabolit DDE</a:t>
            </a:r>
            <a:r>
              <a:rPr lang="cs-CZ" sz="2400" b="1" dirty="0" smtClean="0">
                <a:latin typeface="Arial" pitchFamily="34" charset="0"/>
                <a:cs typeface="Arial" pitchFamily="34" charset="0"/>
              </a:rPr>
              <a:t> (</a:t>
            </a:r>
            <a:r>
              <a:rPr lang="cs-CZ" sz="2400" b="1" dirty="0" err="1" smtClean="0">
                <a:latin typeface="Arial" pitchFamily="34" charset="0"/>
                <a:cs typeface="Arial" pitchFamily="34" charset="0"/>
              </a:rPr>
              <a:t>dichlordifenyldichlorethylen</a:t>
            </a:r>
            <a:r>
              <a:rPr lang="cs-CZ" sz="2400" b="1" dirty="0" smtClean="0">
                <a:latin typeface="Arial" pitchFamily="34" charset="0"/>
                <a:cs typeface="Arial" pitchFamily="34" charset="0"/>
              </a:rPr>
              <a:t>).</a:t>
            </a:r>
            <a:endParaRPr lang="cs-CZ" sz="2400" b="1" dirty="0">
              <a:latin typeface="Arial" pitchFamily="34" charset="0"/>
              <a:cs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850" y="260351"/>
            <a:ext cx="8820150" cy="6597650"/>
          </a:xfrm>
        </p:spPr>
        <p:txBody>
          <a:bodyPr>
            <a:normAutofit/>
          </a:bodyPr>
          <a:lstStyle/>
          <a:p>
            <a:pPr>
              <a:buNone/>
            </a:pPr>
            <a:endParaRPr lang="cs-CZ" sz="2800" b="1" dirty="0" smtClean="0">
              <a:solidFill>
                <a:srgbClr val="00FF00"/>
              </a:solidFill>
              <a:latin typeface="Arial" pitchFamily="34" charset="0"/>
              <a:cs typeface="Arial" pitchFamily="34" charset="0"/>
            </a:endParaRPr>
          </a:p>
          <a:p>
            <a:pPr>
              <a:buNone/>
            </a:pPr>
            <a:endParaRPr lang="cs-CZ" sz="2800" b="1" dirty="0" smtClean="0">
              <a:solidFill>
                <a:srgbClr val="00FF00"/>
              </a:solidFill>
              <a:latin typeface="Arial" pitchFamily="34" charset="0"/>
              <a:cs typeface="Arial" pitchFamily="34" charset="0"/>
            </a:endParaRPr>
          </a:p>
          <a:p>
            <a:pPr>
              <a:buNone/>
            </a:pPr>
            <a:endParaRPr lang="cs-CZ" sz="2800" b="1" dirty="0" smtClean="0">
              <a:solidFill>
                <a:srgbClr val="00FF00"/>
              </a:solidFill>
              <a:latin typeface="Arial" pitchFamily="34" charset="0"/>
              <a:cs typeface="Arial" pitchFamily="34" charset="0"/>
            </a:endParaRPr>
          </a:p>
          <a:p>
            <a:pPr>
              <a:buNone/>
            </a:pPr>
            <a:endParaRPr lang="cs-CZ" sz="2800" b="1" dirty="0" smtClean="0">
              <a:solidFill>
                <a:srgbClr val="00FF00"/>
              </a:solidFill>
              <a:latin typeface="Arial" pitchFamily="34" charset="0"/>
              <a:cs typeface="Arial" pitchFamily="34" charset="0"/>
            </a:endParaRPr>
          </a:p>
          <a:p>
            <a:pPr>
              <a:buNone/>
            </a:pPr>
            <a:endParaRPr lang="cs-CZ" sz="2800" b="1" dirty="0" smtClean="0">
              <a:solidFill>
                <a:srgbClr val="00FF00"/>
              </a:solidFill>
              <a:latin typeface="Arial" pitchFamily="34" charset="0"/>
              <a:cs typeface="Arial" pitchFamily="34" charset="0"/>
            </a:endParaRPr>
          </a:p>
          <a:p>
            <a:pPr>
              <a:buNone/>
            </a:pPr>
            <a:endParaRPr lang="cs-CZ" sz="2800" b="1" dirty="0" smtClean="0">
              <a:solidFill>
                <a:srgbClr val="00FF00"/>
              </a:solidFill>
              <a:latin typeface="Arial" pitchFamily="34" charset="0"/>
              <a:cs typeface="Arial" pitchFamily="34" charset="0"/>
            </a:endParaRPr>
          </a:p>
          <a:p>
            <a:pPr algn="ctr">
              <a:buNone/>
            </a:pPr>
            <a:r>
              <a:rPr lang="cs-CZ" sz="4000" b="1" dirty="0" smtClean="0">
                <a:solidFill>
                  <a:srgbClr val="00FF00"/>
                </a:solidFill>
                <a:latin typeface="Arial" pitchFamily="34" charset="0"/>
                <a:cs typeface="Arial" pitchFamily="34" charset="0"/>
              </a:rPr>
              <a:t>DĚKUJI VÁM ZA POZORNOST</a:t>
            </a:r>
          </a:p>
          <a:p>
            <a:pPr>
              <a:buNone/>
            </a:pPr>
            <a:endParaRPr lang="cs-CZ" sz="2600" b="1" dirty="0" smtClean="0">
              <a:solidFill>
                <a:srgbClr val="7030A0"/>
              </a:solidFill>
              <a:latin typeface="Arial" pitchFamily="34" charset="0"/>
              <a:cs typeface="Arial" pitchFamily="34" charset="0"/>
            </a:endParaRPr>
          </a:p>
          <a:p>
            <a:pPr>
              <a:buNone/>
              <a:defRPr/>
            </a:pPr>
            <a:endParaRPr lang="cs-CZ" sz="2400" b="1" dirty="0" smtClean="0">
              <a:latin typeface="Arial" pitchFamily="34" charset="0"/>
              <a:cs typeface="Arial" pitchFamily="34" charset="0"/>
            </a:endParaRPr>
          </a:p>
        </p:txBody>
      </p:sp>
      <p:sp>
        <p:nvSpPr>
          <p:cNvPr id="4" name="Rectangle 2"/>
          <p:cNvSpPr txBox="1">
            <a:spLocks noChangeArrowheads="1"/>
          </p:cNvSpPr>
          <p:nvPr/>
        </p:nvSpPr>
        <p:spPr>
          <a:xfrm>
            <a:off x="539552" y="1124744"/>
            <a:ext cx="8424936" cy="5349552"/>
          </a:xfrm>
          <a:prstGeom prst="rect">
            <a:avLst/>
          </a:prstGeom>
        </p:spPr>
        <p:txBody>
          <a:bodyPr vert="horz" lIns="0" tIns="0" rIns="0" bIns="0">
            <a:normAutofit/>
          </a:bodyPr>
          <a:lstStyle/>
          <a:p>
            <a:pPr marL="269875" marR="0" lvl="0" indent="-269875" algn="l" defTabSz="914400" rtl="0" eaLnBrk="1" fontAlgn="auto" latinLnBrk="0" hangingPunct="1">
              <a:lnSpc>
                <a:spcPct val="95000"/>
              </a:lnSpc>
              <a:spcBef>
                <a:spcPct val="0"/>
              </a:spcBef>
              <a:spcAft>
                <a:spcPts val="0"/>
              </a:spcAft>
              <a:buClr>
                <a:schemeClr val="tx2"/>
              </a:buClr>
              <a:buSzPct val="95000"/>
              <a:buBlip>
                <a:blip r:embed="rId2"/>
              </a:buBlip>
              <a:tabLst/>
              <a:defRPr/>
            </a:pPr>
            <a:endParaRPr kumimoji="0" lang="en-US" sz="2700" b="0" i="0" u="none" strike="noStrike" kern="1200" cap="none" spc="0" normalizeH="0" baseline="0" noProof="0" dirty="0">
              <a:ln>
                <a:noFill/>
              </a:ln>
              <a:solidFill>
                <a:srgbClr val="DEDEDE"/>
              </a:solidFill>
              <a:effectLst/>
              <a:uLnTx/>
              <a:uFillTx/>
              <a:latin typeface="Trebuchet MS" pitchFamily="34" charset="0"/>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88913"/>
            <a:ext cx="8642350" cy="6553200"/>
          </a:xfrm>
        </p:spPr>
        <p:txBody>
          <a:bodyPr>
            <a:normAutofit/>
          </a:bodyPr>
          <a:lstStyle/>
          <a:p>
            <a:pPr algn="ctr">
              <a:buNone/>
              <a:defRPr/>
            </a:pPr>
            <a:r>
              <a:rPr lang="cs-CZ" sz="3600" b="1" dirty="0" smtClean="0">
                <a:solidFill>
                  <a:srgbClr val="FF0000"/>
                </a:solidFill>
                <a:latin typeface="Arial" pitchFamily="34" charset="0"/>
                <a:cs typeface="Arial" pitchFamily="34" charset="0"/>
              </a:rPr>
              <a:t>Smog</a:t>
            </a: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Pojmem smog se označuje </a:t>
            </a:r>
            <a:r>
              <a:rPr lang="cs-CZ" sz="2400" b="1" dirty="0" smtClean="0">
                <a:solidFill>
                  <a:srgbClr val="FFFF00"/>
                </a:solidFill>
                <a:latin typeface="Arial" pitchFamily="34" charset="0"/>
                <a:cs typeface="Arial" pitchFamily="34" charset="0"/>
              </a:rPr>
              <a:t>lokální znečištění atmosféry </a:t>
            </a:r>
            <a:r>
              <a:rPr lang="cs-CZ" sz="2400" b="1" dirty="0" smtClean="0">
                <a:latin typeface="Arial" pitchFamily="34" charset="0"/>
                <a:cs typeface="Arial" pitchFamily="34" charset="0"/>
              </a:rPr>
              <a:t>způsobené </a:t>
            </a:r>
            <a:r>
              <a:rPr lang="cs-CZ" sz="2400" b="1" dirty="0" smtClean="0">
                <a:solidFill>
                  <a:schemeClr val="accent4">
                    <a:lumMod val="60000"/>
                    <a:lumOff val="40000"/>
                  </a:schemeClr>
                </a:solidFill>
                <a:latin typeface="Arial" pitchFamily="34" charset="0"/>
                <a:cs typeface="Arial" pitchFamily="34" charset="0"/>
              </a:rPr>
              <a:t>tuhými, kapalnými i plynnými emisemi.  </a:t>
            </a:r>
          </a:p>
          <a:p>
            <a:pPr>
              <a:buFont typeface="Wingdings" pitchFamily="2" charset="2"/>
              <a:buBlip>
                <a:blip r:embed="rId2"/>
              </a:buBlip>
              <a:defRPr/>
            </a:pPr>
            <a:endParaRPr lang="cs-CZ" sz="2400" b="1" dirty="0" smtClean="0">
              <a:latin typeface="Arial" pitchFamily="34" charset="0"/>
              <a:cs typeface="Arial" pitchFamily="34" charset="0"/>
            </a:endParaRPr>
          </a:p>
          <a:p>
            <a:pPr marL="525780" indent="-457200">
              <a:buClr>
                <a:srgbClr val="FFFF00"/>
              </a:buClr>
              <a:buFont typeface="+mj-lt"/>
              <a:buAutoNum type="arabicPeriod"/>
              <a:defRPr/>
            </a:pPr>
            <a:r>
              <a:rPr lang="cs-CZ" sz="2400" b="1" dirty="0" smtClean="0">
                <a:solidFill>
                  <a:srgbClr val="FF0000"/>
                </a:solidFill>
                <a:latin typeface="Arial" pitchFamily="34" charset="0"/>
                <a:cs typeface="Arial" pitchFamily="34" charset="0"/>
              </a:rPr>
              <a:t>REDUKČNÍ SMOG (tzv. zimní) </a:t>
            </a:r>
          </a:p>
          <a:p>
            <a:pPr>
              <a:buBlip>
                <a:blip r:embed="rId3"/>
              </a:buBlip>
              <a:defRPr/>
            </a:pPr>
            <a:r>
              <a:rPr lang="cs-CZ" sz="2400" b="1" dirty="0" smtClean="0">
                <a:latin typeface="Arial" pitchFamily="34" charset="0"/>
                <a:cs typeface="Arial" pitchFamily="34" charset="0"/>
              </a:rPr>
              <a:t>Směs průmyslového kouře a mlhy.</a:t>
            </a:r>
          </a:p>
          <a:p>
            <a:pPr>
              <a:buBlip>
                <a:blip r:embed="rId3"/>
              </a:buBlip>
              <a:defRPr/>
            </a:pPr>
            <a:r>
              <a:rPr lang="cs-CZ" sz="2400" b="1" dirty="0" smtClean="0">
                <a:latin typeface="Arial" pitchFamily="34" charset="0"/>
                <a:cs typeface="Arial" pitchFamily="34" charset="0"/>
              </a:rPr>
              <a:t>Obsahuje </a:t>
            </a:r>
            <a:r>
              <a:rPr lang="cs-CZ" sz="2400" b="1" dirty="0" smtClean="0">
                <a:solidFill>
                  <a:schemeClr val="accent2">
                    <a:lumMod val="75000"/>
                  </a:schemeClr>
                </a:solidFill>
                <a:latin typeface="Arial" pitchFamily="34" charset="0"/>
                <a:cs typeface="Arial" pitchFamily="34" charset="0"/>
              </a:rPr>
              <a:t>především plynné a tuhé emise </a:t>
            </a:r>
            <a:r>
              <a:rPr lang="cs-CZ" sz="2400" b="1" dirty="0" smtClean="0">
                <a:latin typeface="Arial" pitchFamily="34" charset="0"/>
                <a:cs typeface="Arial" pitchFamily="34" charset="0"/>
              </a:rPr>
              <a:t>(oxidy síry, dusíku a popílek). </a:t>
            </a:r>
          </a:p>
          <a:p>
            <a:pPr>
              <a:buBlip>
                <a:blip r:embed="rId3"/>
              </a:buBlip>
              <a:defRPr/>
            </a:pPr>
            <a:r>
              <a:rPr lang="cs-CZ" sz="2400" b="1" dirty="0" smtClean="0">
                <a:latin typeface="Arial" pitchFamily="34" charset="0"/>
                <a:cs typeface="Arial" pitchFamily="34" charset="0"/>
              </a:rPr>
              <a:t>Typický pro zimní období.</a:t>
            </a:r>
          </a:p>
          <a:p>
            <a:pPr>
              <a:buBlip>
                <a:blip r:embed="rId3"/>
              </a:buBlip>
              <a:defRPr/>
            </a:pPr>
            <a:r>
              <a:rPr lang="cs-CZ" sz="2400" b="1" dirty="0" smtClean="0">
                <a:latin typeface="Arial" pitchFamily="34" charset="0"/>
                <a:cs typeface="Arial" pitchFamily="34" charset="0"/>
              </a:rPr>
              <a:t>Vysoce škodlivý pro lidský organismus (dýchací soustava). </a:t>
            </a:r>
          </a:p>
          <a:p>
            <a:pPr>
              <a:buBlip>
                <a:blip r:embed="rId3"/>
              </a:buBlip>
              <a:defRPr/>
            </a:pPr>
            <a:r>
              <a:rPr lang="cs-CZ" sz="2400" b="1" dirty="0" smtClean="0">
                <a:latin typeface="Arial" pitchFamily="34" charset="0"/>
                <a:cs typeface="Arial" pitchFamily="34" charset="0"/>
              </a:rPr>
              <a:t> Viz tzv. „Velký Londýnský smog“.</a:t>
            </a:r>
          </a:p>
          <a:p>
            <a:pPr>
              <a:buBlip>
                <a:blip r:embed="rId3"/>
              </a:buBlip>
              <a:defRPr/>
            </a:pPr>
            <a:r>
              <a:rPr lang="cs-CZ" sz="2400" b="1" dirty="0" smtClean="0">
                <a:latin typeface="Arial" pitchFamily="34" charset="0"/>
                <a:cs typeface="Arial" pitchFamily="34" charset="0"/>
              </a:rPr>
              <a:t>U nás např. Ostravsko.</a:t>
            </a:r>
            <a:endParaRPr lang="cs-CZ" sz="2400" b="1"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lidovky.cz/10/121/lngal/MPR379667_ovzdusi01.jpg">
            <a:hlinkClick r:id="rId2"/>
          </p:cNvPr>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88913"/>
            <a:ext cx="8642350" cy="6553200"/>
          </a:xfrm>
        </p:spPr>
        <p:txBody>
          <a:bodyPr>
            <a:normAutofit lnSpcReduction="10000"/>
          </a:bodyPr>
          <a:lstStyle/>
          <a:p>
            <a:pPr>
              <a:buNone/>
              <a:defRPr/>
            </a:pPr>
            <a:endParaRPr lang="cs-CZ" sz="2400" b="1" dirty="0" smtClean="0"/>
          </a:p>
          <a:p>
            <a:pPr marL="525780" indent="-457200">
              <a:buClr>
                <a:srgbClr val="FFFF00"/>
              </a:buClr>
              <a:buFont typeface="+mj-lt"/>
              <a:buAutoNum type="arabicPeriod" startAt="2"/>
              <a:defRPr/>
            </a:pPr>
            <a:r>
              <a:rPr lang="cs-CZ" sz="2400" b="1" dirty="0" smtClean="0">
                <a:solidFill>
                  <a:srgbClr val="FF0000"/>
                </a:solidFill>
                <a:latin typeface="Arial" pitchFamily="34" charset="0"/>
                <a:cs typeface="Arial" pitchFamily="34" charset="0"/>
              </a:rPr>
              <a:t>OXIDAČNÍ SMOG (tzv. letní) </a:t>
            </a:r>
          </a:p>
          <a:p>
            <a:pPr>
              <a:buBlip>
                <a:blip r:embed="rId2"/>
              </a:buBlip>
              <a:defRPr/>
            </a:pPr>
            <a:r>
              <a:rPr lang="cs-CZ" sz="2400" b="1" dirty="0" smtClean="0">
                <a:latin typeface="Arial" pitchFamily="34" charset="0"/>
                <a:cs typeface="Arial" pitchFamily="34" charset="0"/>
              </a:rPr>
              <a:t>Lokální znečištění atmosféry, které vzniká </a:t>
            </a:r>
            <a:r>
              <a:rPr lang="cs-CZ" sz="2400" b="1" dirty="0" smtClean="0">
                <a:solidFill>
                  <a:srgbClr val="FFFF00"/>
                </a:solidFill>
                <a:latin typeface="Arial" pitchFamily="34" charset="0"/>
                <a:cs typeface="Arial" pitchFamily="34" charset="0"/>
              </a:rPr>
              <a:t>účinkem slunečního záření na dopravní exhaláty.</a:t>
            </a:r>
          </a:p>
          <a:p>
            <a:pPr>
              <a:buBlip>
                <a:blip r:embed="rId2"/>
              </a:buBlip>
              <a:defRPr/>
            </a:pPr>
            <a:r>
              <a:rPr lang="cs-CZ" sz="2400" b="1" dirty="0" smtClean="0">
                <a:latin typeface="Arial" pitchFamily="34" charset="0"/>
                <a:cs typeface="Arial" pitchFamily="34" charset="0"/>
              </a:rPr>
              <a:t>Vyznačuje se vysokým obsahem </a:t>
            </a:r>
            <a:r>
              <a:rPr lang="cs-CZ" sz="2400" b="1" dirty="0" smtClean="0">
                <a:solidFill>
                  <a:schemeClr val="accent2">
                    <a:lumMod val="75000"/>
                  </a:schemeClr>
                </a:solidFill>
                <a:latin typeface="Arial" pitchFamily="34" charset="0"/>
                <a:cs typeface="Arial" pitchFamily="34" charset="0"/>
              </a:rPr>
              <a:t>tzv. přízemního ozónu. </a:t>
            </a:r>
          </a:p>
          <a:p>
            <a:pPr>
              <a:buBlip>
                <a:blip r:embed="rId2"/>
              </a:buBlip>
              <a:defRPr/>
            </a:pPr>
            <a:endParaRPr lang="cs-CZ" sz="2400" b="1" dirty="0" smtClean="0">
              <a:latin typeface="Arial" pitchFamily="34" charset="0"/>
              <a:cs typeface="Arial" pitchFamily="34" charset="0"/>
            </a:endParaRPr>
          </a:p>
          <a:p>
            <a:pPr algn="ctr">
              <a:buNone/>
              <a:defRPr/>
            </a:pPr>
            <a:r>
              <a:rPr lang="cs-CZ" sz="3200" b="1" dirty="0" smtClean="0">
                <a:latin typeface="Arial" pitchFamily="34" charset="0"/>
                <a:cs typeface="Arial" pitchFamily="34" charset="0"/>
              </a:rPr>
              <a:t>NO</a:t>
            </a:r>
            <a:r>
              <a:rPr lang="cs-CZ" sz="3200" b="1" baseline="-25000" dirty="0" smtClean="0">
                <a:latin typeface="Arial" pitchFamily="34" charset="0"/>
                <a:cs typeface="Arial" pitchFamily="34" charset="0"/>
              </a:rPr>
              <a:t>2   </a:t>
            </a:r>
            <a:r>
              <a:rPr lang="cs-CZ" sz="3200" b="1" dirty="0" smtClean="0">
                <a:latin typeface="Arial" pitchFamily="34" charset="0"/>
                <a:cs typeface="Arial" pitchFamily="34" charset="0"/>
              </a:rPr>
              <a:t> —</a:t>
            </a:r>
            <a:r>
              <a:rPr lang="cs-CZ" sz="3200" b="1" baseline="30000" dirty="0" smtClean="0">
                <a:latin typeface="Arial" pitchFamily="34" charset="0"/>
                <a:cs typeface="Arial" pitchFamily="34" charset="0"/>
              </a:rPr>
              <a:t>UV</a:t>
            </a:r>
            <a:r>
              <a:rPr lang="cs-CZ" sz="3200" b="1" dirty="0" smtClean="0">
                <a:latin typeface="Arial" pitchFamily="34" charset="0"/>
                <a:cs typeface="Arial" pitchFamily="34" charset="0"/>
              </a:rPr>
              <a:t>—&gt;    NO    +    O·</a:t>
            </a:r>
          </a:p>
          <a:p>
            <a:pPr algn="ctr">
              <a:buNone/>
              <a:defRPr/>
            </a:pPr>
            <a:r>
              <a:rPr lang="cs-CZ" sz="3200" b="1" dirty="0" smtClean="0">
                <a:latin typeface="Arial" pitchFamily="34" charset="0"/>
                <a:cs typeface="Arial" pitchFamily="34" charset="0"/>
              </a:rPr>
              <a:t>O ·    +    O</a:t>
            </a:r>
            <a:r>
              <a:rPr lang="cs-CZ" sz="3200" b="1" baseline="-25000" dirty="0" smtClean="0">
                <a:latin typeface="Arial" pitchFamily="34" charset="0"/>
                <a:cs typeface="Arial" pitchFamily="34" charset="0"/>
              </a:rPr>
              <a:t>2</a:t>
            </a:r>
            <a:r>
              <a:rPr lang="cs-CZ" sz="3200" b="1" dirty="0" smtClean="0">
                <a:latin typeface="Arial" pitchFamily="34" charset="0"/>
                <a:cs typeface="Arial" pitchFamily="34" charset="0"/>
              </a:rPr>
              <a:t>    →   O</a:t>
            </a:r>
            <a:r>
              <a:rPr lang="cs-CZ" sz="3200" b="1" baseline="-25000" dirty="0" smtClean="0">
                <a:latin typeface="Arial" pitchFamily="34" charset="0"/>
                <a:cs typeface="Arial" pitchFamily="34" charset="0"/>
              </a:rPr>
              <a:t>3</a:t>
            </a:r>
          </a:p>
          <a:p>
            <a:pPr algn="ctr">
              <a:buNone/>
              <a:defRPr/>
            </a:pPr>
            <a:endParaRPr lang="cs-CZ" sz="3200" b="1" baseline="-25000" dirty="0" smtClean="0">
              <a:latin typeface="Arial" pitchFamily="34" charset="0"/>
              <a:cs typeface="Arial" pitchFamily="34" charset="0"/>
            </a:endParaRPr>
          </a:p>
          <a:p>
            <a:pPr>
              <a:buBlip>
                <a:blip r:embed="rId2"/>
              </a:buBlip>
              <a:defRPr/>
            </a:pPr>
            <a:r>
              <a:rPr lang="cs-CZ" sz="2400" b="1" dirty="0" smtClean="0">
                <a:latin typeface="Arial" pitchFamily="34" charset="0"/>
                <a:cs typeface="Arial" pitchFamily="34" charset="0"/>
              </a:rPr>
              <a:t>Má silné oxidační účinky  </a:t>
            </a:r>
            <a:r>
              <a:rPr lang="cs-CZ" sz="2400" b="1" dirty="0" smtClean="0">
                <a:latin typeface="Arial" pitchFamily="34" charset="0"/>
                <a:cs typeface="Arial" pitchFamily="34" charset="0"/>
                <a:sym typeface="Symbol"/>
              </a:rPr>
              <a:t>  poškození rostlinné vegetace</a:t>
            </a:r>
            <a:r>
              <a:rPr lang="cs-CZ" sz="2400" b="1" dirty="0" smtClean="0">
                <a:latin typeface="Arial" pitchFamily="34" charset="0"/>
                <a:cs typeface="Arial" pitchFamily="34" charset="0"/>
              </a:rPr>
              <a:t>. </a:t>
            </a:r>
          </a:p>
          <a:p>
            <a:pPr>
              <a:buBlip>
                <a:blip r:embed="rId2"/>
              </a:buBlip>
              <a:defRPr/>
            </a:pPr>
            <a:r>
              <a:rPr lang="cs-CZ" sz="2400" b="1" dirty="0" smtClean="0">
                <a:solidFill>
                  <a:srgbClr val="FF0000"/>
                </a:solidFill>
                <a:latin typeface="Arial" pitchFamily="34" charset="0"/>
                <a:cs typeface="Arial" pitchFamily="34" charset="0"/>
              </a:rPr>
              <a:t>Je toxický. </a:t>
            </a:r>
          </a:p>
          <a:p>
            <a:pPr>
              <a:buBlip>
                <a:blip r:embed="rId2"/>
              </a:buBlip>
              <a:defRPr/>
            </a:pPr>
            <a:r>
              <a:rPr lang="cs-CZ" sz="2400" b="1" dirty="0" smtClean="0">
                <a:latin typeface="Arial" pitchFamily="34" charset="0"/>
                <a:cs typeface="Arial" pitchFamily="34" charset="0"/>
              </a:rPr>
              <a:t>Vážný negativní dopad na lidské zdraví, poškozuje imunitu, má </a:t>
            </a:r>
            <a:r>
              <a:rPr lang="cs-CZ" sz="2400" b="1" dirty="0" smtClean="0">
                <a:solidFill>
                  <a:srgbClr val="FF0000"/>
                </a:solidFill>
                <a:latin typeface="Arial" pitchFamily="34" charset="0"/>
                <a:cs typeface="Arial" pitchFamily="34" charset="0"/>
              </a:rPr>
              <a:t>mutagenní účinky. </a:t>
            </a:r>
            <a:endParaRPr lang="cs-CZ" sz="3200" b="1" dirty="0" smtClean="0">
              <a:solidFill>
                <a:srgbClr val="FF0000"/>
              </a:solidFill>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https://encrypted-tbn0.gstatic.com/images?q=tbn:ANd9GcSTiZ-cH7_SdXpLi8J5SyOdAUTIKP5H0ud2fib5J9jf0HKC-cO0"/>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88913"/>
            <a:ext cx="8642350" cy="6553200"/>
          </a:xfrm>
        </p:spPr>
        <p:txBody>
          <a:bodyPr>
            <a:normAutofit/>
          </a:bodyPr>
          <a:lstStyle/>
          <a:p>
            <a:pPr algn="ctr">
              <a:buNone/>
              <a:defRPr/>
            </a:pPr>
            <a:endParaRPr lang="cs-CZ" sz="3600" b="1" dirty="0" smtClean="0">
              <a:solidFill>
                <a:srgbClr val="FF0000"/>
              </a:solidFill>
            </a:endParaRPr>
          </a:p>
          <a:p>
            <a:pPr algn="ctr">
              <a:buNone/>
              <a:defRPr/>
            </a:pPr>
            <a:r>
              <a:rPr lang="cs-CZ" sz="3600" b="1" dirty="0" smtClean="0">
                <a:solidFill>
                  <a:srgbClr val="FF0000"/>
                </a:solidFill>
              </a:rPr>
              <a:t>Kyselé deště</a:t>
            </a:r>
          </a:p>
          <a:p>
            <a:pPr algn="ctr">
              <a:buNone/>
              <a:defRPr/>
            </a:pPr>
            <a:endParaRPr lang="cs-CZ" sz="2400" b="1" dirty="0" smtClean="0">
              <a:solidFill>
                <a:srgbClr val="FFFF00"/>
              </a:solidFill>
              <a:latin typeface="Arial" pitchFamily="34" charset="0"/>
              <a:cs typeface="Arial" pitchFamily="34" charset="0"/>
            </a:endParaRPr>
          </a:p>
          <a:p>
            <a:pPr algn="ctr">
              <a:buNone/>
              <a:defRPr/>
            </a:pPr>
            <a:r>
              <a:rPr lang="cs-CZ" sz="3200" b="1" dirty="0" smtClean="0">
                <a:solidFill>
                  <a:srgbClr val="FFFF00"/>
                </a:solidFill>
                <a:latin typeface="Arial" pitchFamily="34" charset="0"/>
                <a:cs typeface="Arial" pitchFamily="34" charset="0"/>
              </a:rPr>
              <a:t>S   +   O</a:t>
            </a:r>
            <a:r>
              <a:rPr lang="cs-CZ" sz="3200" b="1" baseline="-25000" dirty="0" smtClean="0">
                <a:solidFill>
                  <a:srgbClr val="FFFF00"/>
                </a:solidFill>
                <a:latin typeface="Arial" pitchFamily="34" charset="0"/>
                <a:cs typeface="Arial" pitchFamily="34" charset="0"/>
              </a:rPr>
              <a:t>2</a:t>
            </a:r>
            <a:r>
              <a:rPr lang="cs-CZ" sz="3200" b="1" dirty="0" smtClean="0">
                <a:solidFill>
                  <a:srgbClr val="FFFF00"/>
                </a:solidFill>
                <a:latin typeface="Arial" pitchFamily="34" charset="0"/>
                <a:cs typeface="Arial" pitchFamily="34" charset="0"/>
              </a:rPr>
              <a:t>   </a:t>
            </a:r>
            <a:r>
              <a:rPr lang="cs-CZ" sz="3200" b="1" dirty="0" smtClean="0">
                <a:solidFill>
                  <a:srgbClr val="FFFF00"/>
                </a:solidFill>
                <a:latin typeface="Arial" pitchFamily="34" charset="0"/>
                <a:cs typeface="Arial" pitchFamily="34" charset="0"/>
                <a:sym typeface="Symbol"/>
              </a:rPr>
              <a:t>   SO</a:t>
            </a:r>
            <a:r>
              <a:rPr lang="cs-CZ" sz="3200" b="1" baseline="-25000" dirty="0" smtClean="0">
                <a:solidFill>
                  <a:srgbClr val="FFFF00"/>
                </a:solidFill>
                <a:latin typeface="Arial" pitchFamily="34" charset="0"/>
                <a:cs typeface="Arial" pitchFamily="34" charset="0"/>
                <a:sym typeface="Symbol"/>
              </a:rPr>
              <a:t>2</a:t>
            </a:r>
            <a:endParaRPr lang="cs-CZ" sz="3200" b="1" dirty="0" smtClean="0">
              <a:solidFill>
                <a:srgbClr val="FFFF00"/>
              </a:solidFill>
              <a:latin typeface="Arial" pitchFamily="34" charset="0"/>
              <a:cs typeface="Arial" pitchFamily="34" charset="0"/>
            </a:endParaRPr>
          </a:p>
          <a:p>
            <a:pPr algn="ctr">
              <a:buNone/>
              <a:defRPr/>
            </a:pPr>
            <a:r>
              <a:rPr lang="cs-CZ" sz="3200" b="1" dirty="0" smtClean="0">
                <a:solidFill>
                  <a:srgbClr val="FFFF00"/>
                </a:solidFill>
                <a:latin typeface="Arial" pitchFamily="34" charset="0"/>
                <a:cs typeface="Arial" pitchFamily="34" charset="0"/>
              </a:rPr>
              <a:t>2 SO</a:t>
            </a:r>
            <a:r>
              <a:rPr lang="cs-CZ" sz="3200" b="1" baseline="-25000" dirty="0" smtClean="0">
                <a:solidFill>
                  <a:srgbClr val="FFFF00"/>
                </a:solidFill>
                <a:latin typeface="Arial" pitchFamily="34" charset="0"/>
                <a:cs typeface="Arial" pitchFamily="34" charset="0"/>
              </a:rPr>
              <a:t>2</a:t>
            </a:r>
            <a:r>
              <a:rPr lang="cs-CZ" sz="3200" b="1" dirty="0" smtClean="0">
                <a:solidFill>
                  <a:srgbClr val="FFFF00"/>
                </a:solidFill>
                <a:latin typeface="Arial" pitchFamily="34" charset="0"/>
                <a:cs typeface="Arial" pitchFamily="34" charset="0"/>
              </a:rPr>
              <a:t>   +   O</a:t>
            </a:r>
            <a:r>
              <a:rPr lang="cs-CZ" sz="3200" b="1" baseline="-25000" dirty="0" smtClean="0">
                <a:solidFill>
                  <a:srgbClr val="FFFF00"/>
                </a:solidFill>
                <a:latin typeface="Arial" pitchFamily="34" charset="0"/>
                <a:cs typeface="Arial" pitchFamily="34" charset="0"/>
              </a:rPr>
              <a:t>2</a:t>
            </a:r>
            <a:r>
              <a:rPr lang="cs-CZ" sz="3200" b="1" dirty="0" smtClean="0">
                <a:solidFill>
                  <a:srgbClr val="FFFF00"/>
                </a:solidFill>
                <a:latin typeface="Arial" pitchFamily="34" charset="0"/>
                <a:cs typeface="Arial" pitchFamily="34" charset="0"/>
              </a:rPr>
              <a:t>   </a:t>
            </a:r>
            <a:r>
              <a:rPr lang="cs-CZ" sz="3200" b="1" dirty="0" smtClean="0">
                <a:solidFill>
                  <a:srgbClr val="FFFF00"/>
                </a:solidFill>
                <a:latin typeface="Arial" pitchFamily="34" charset="0"/>
                <a:cs typeface="Arial" pitchFamily="34" charset="0"/>
                <a:sym typeface="Symbol"/>
              </a:rPr>
              <a:t>   2 SO</a:t>
            </a:r>
            <a:r>
              <a:rPr lang="cs-CZ" sz="3200" b="1" baseline="-25000" dirty="0" smtClean="0">
                <a:solidFill>
                  <a:srgbClr val="FFFF00"/>
                </a:solidFill>
                <a:latin typeface="Arial" pitchFamily="34" charset="0"/>
                <a:cs typeface="Arial" pitchFamily="34" charset="0"/>
                <a:sym typeface="Symbol"/>
              </a:rPr>
              <a:t>3</a:t>
            </a:r>
          </a:p>
          <a:p>
            <a:pPr algn="ctr">
              <a:buNone/>
              <a:defRPr/>
            </a:pPr>
            <a:r>
              <a:rPr lang="cs-CZ" sz="3200" b="1" dirty="0" smtClean="0">
                <a:solidFill>
                  <a:srgbClr val="FFFF00"/>
                </a:solidFill>
                <a:latin typeface="Arial" pitchFamily="34" charset="0"/>
                <a:cs typeface="Arial" pitchFamily="34" charset="0"/>
                <a:sym typeface="Symbol"/>
              </a:rPr>
              <a:t>SO</a:t>
            </a:r>
            <a:r>
              <a:rPr lang="cs-CZ" sz="3200" b="1" baseline="-25000" dirty="0" smtClean="0">
                <a:solidFill>
                  <a:srgbClr val="FFFF00"/>
                </a:solidFill>
                <a:latin typeface="Arial" pitchFamily="34" charset="0"/>
                <a:cs typeface="Arial" pitchFamily="34" charset="0"/>
                <a:sym typeface="Symbol"/>
              </a:rPr>
              <a:t>3</a:t>
            </a:r>
            <a:r>
              <a:rPr lang="cs-CZ" sz="3200" b="1" dirty="0" smtClean="0">
                <a:solidFill>
                  <a:srgbClr val="FFFF00"/>
                </a:solidFill>
                <a:latin typeface="Arial" pitchFamily="34" charset="0"/>
                <a:cs typeface="Arial" pitchFamily="34" charset="0"/>
                <a:sym typeface="Symbol"/>
              </a:rPr>
              <a:t>   +   H</a:t>
            </a:r>
            <a:r>
              <a:rPr lang="cs-CZ" sz="3200" b="1" baseline="-25000" dirty="0" smtClean="0">
                <a:solidFill>
                  <a:srgbClr val="FFFF00"/>
                </a:solidFill>
                <a:latin typeface="Arial" pitchFamily="34" charset="0"/>
                <a:cs typeface="Arial" pitchFamily="34" charset="0"/>
                <a:sym typeface="Symbol"/>
              </a:rPr>
              <a:t>2</a:t>
            </a:r>
            <a:r>
              <a:rPr lang="cs-CZ" sz="3200" b="1" dirty="0" smtClean="0">
                <a:solidFill>
                  <a:srgbClr val="FFFF00"/>
                </a:solidFill>
                <a:latin typeface="Arial" pitchFamily="34" charset="0"/>
                <a:cs typeface="Arial" pitchFamily="34" charset="0"/>
                <a:sym typeface="Symbol"/>
              </a:rPr>
              <a:t>O      H</a:t>
            </a:r>
            <a:r>
              <a:rPr lang="cs-CZ" sz="3200" b="1" baseline="-25000" dirty="0" smtClean="0">
                <a:solidFill>
                  <a:srgbClr val="FFFF00"/>
                </a:solidFill>
                <a:latin typeface="Arial" pitchFamily="34" charset="0"/>
                <a:cs typeface="Arial" pitchFamily="34" charset="0"/>
                <a:sym typeface="Symbol"/>
              </a:rPr>
              <a:t>2</a:t>
            </a:r>
            <a:r>
              <a:rPr lang="cs-CZ" sz="3200" b="1" dirty="0" smtClean="0">
                <a:solidFill>
                  <a:srgbClr val="FFFF00"/>
                </a:solidFill>
                <a:latin typeface="Arial" pitchFamily="34" charset="0"/>
                <a:cs typeface="Arial" pitchFamily="34" charset="0"/>
                <a:sym typeface="Symbol"/>
              </a:rPr>
              <a:t>SO</a:t>
            </a:r>
            <a:r>
              <a:rPr lang="cs-CZ" sz="3200" b="1" baseline="-25000" dirty="0" smtClean="0">
                <a:solidFill>
                  <a:srgbClr val="FFFF00"/>
                </a:solidFill>
                <a:latin typeface="Arial" pitchFamily="34" charset="0"/>
                <a:cs typeface="Arial" pitchFamily="34" charset="0"/>
                <a:sym typeface="Symbol"/>
              </a:rPr>
              <a:t>4</a:t>
            </a:r>
            <a:r>
              <a:rPr lang="cs-CZ" sz="3200" b="1" dirty="0" smtClean="0">
                <a:solidFill>
                  <a:srgbClr val="FFFF00"/>
                </a:solidFill>
                <a:latin typeface="Arial" pitchFamily="34" charset="0"/>
                <a:cs typeface="Arial" pitchFamily="34" charset="0"/>
                <a:sym typeface="Symbol"/>
              </a:rPr>
              <a:t>  </a:t>
            </a:r>
          </a:p>
          <a:p>
            <a:pPr algn="ctr">
              <a:buNone/>
              <a:defRPr/>
            </a:pPr>
            <a:endParaRPr lang="cs-CZ" sz="3200" b="1" baseline="-25000" dirty="0" smtClean="0">
              <a:solidFill>
                <a:srgbClr val="FFFF00"/>
              </a:solidFill>
              <a:latin typeface="Arial" pitchFamily="34" charset="0"/>
              <a:cs typeface="Arial" pitchFamily="34" charset="0"/>
              <a:sym typeface="Symbol"/>
            </a:endParaRPr>
          </a:p>
          <a:p>
            <a:pPr algn="ctr">
              <a:buNone/>
              <a:defRPr/>
            </a:pPr>
            <a:r>
              <a:rPr lang="cs-CZ" sz="3200" b="1" dirty="0" smtClean="0">
                <a:solidFill>
                  <a:srgbClr val="00FF00"/>
                </a:solidFill>
                <a:latin typeface="Arial" pitchFamily="34" charset="0"/>
                <a:cs typeface="Arial" pitchFamily="34" charset="0"/>
              </a:rPr>
              <a:t>2 NO + O</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 → 2 NO</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 </a:t>
            </a:r>
          </a:p>
          <a:p>
            <a:pPr algn="ctr">
              <a:buNone/>
              <a:defRPr/>
            </a:pPr>
            <a:r>
              <a:rPr lang="cs-CZ" sz="3200" b="1" dirty="0" smtClean="0">
                <a:solidFill>
                  <a:srgbClr val="00FF00"/>
                </a:solidFill>
                <a:latin typeface="Arial" pitchFamily="34" charset="0"/>
                <a:cs typeface="Arial" pitchFamily="34" charset="0"/>
              </a:rPr>
              <a:t>3 NO</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 + H</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O → 2 HNO</a:t>
            </a:r>
            <a:r>
              <a:rPr lang="cs-CZ" sz="3200" b="1" baseline="-25000" dirty="0" smtClean="0">
                <a:solidFill>
                  <a:srgbClr val="00FF00"/>
                </a:solidFill>
                <a:latin typeface="Arial" pitchFamily="34" charset="0"/>
                <a:cs typeface="Arial" pitchFamily="34" charset="0"/>
              </a:rPr>
              <a:t>3</a:t>
            </a:r>
            <a:r>
              <a:rPr lang="cs-CZ" sz="3200" b="1" dirty="0" smtClean="0">
                <a:solidFill>
                  <a:srgbClr val="00FF00"/>
                </a:solidFill>
                <a:latin typeface="Arial" pitchFamily="34" charset="0"/>
                <a:cs typeface="Arial" pitchFamily="34" charset="0"/>
              </a:rPr>
              <a:t> + NO</a:t>
            </a:r>
            <a:endParaRPr lang="cs-CZ" sz="3200" b="1" baseline="-25000" dirty="0" smtClean="0">
              <a:solidFill>
                <a:srgbClr val="00FF00"/>
              </a:solidFill>
              <a:latin typeface="Arial" pitchFamily="34" charset="0"/>
              <a:cs typeface="Arial" pitchFamily="34" charset="0"/>
            </a:endParaRPr>
          </a:p>
          <a:p>
            <a:pPr algn="ctr">
              <a:buNone/>
              <a:defRPr/>
            </a:pPr>
            <a:r>
              <a:rPr lang="cs-CZ" sz="3200" b="1" dirty="0" smtClean="0">
                <a:solidFill>
                  <a:srgbClr val="00FF00"/>
                </a:solidFill>
                <a:latin typeface="Arial" pitchFamily="34" charset="0"/>
                <a:cs typeface="Arial" pitchFamily="34" charset="0"/>
              </a:rPr>
              <a:t>2NO</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 + H</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O → HNO</a:t>
            </a:r>
            <a:r>
              <a:rPr lang="cs-CZ" sz="3200" b="1" baseline="-25000" dirty="0" smtClean="0">
                <a:solidFill>
                  <a:srgbClr val="00FF00"/>
                </a:solidFill>
                <a:latin typeface="Arial" pitchFamily="34" charset="0"/>
                <a:cs typeface="Arial" pitchFamily="34" charset="0"/>
              </a:rPr>
              <a:t>3</a:t>
            </a:r>
            <a:r>
              <a:rPr lang="cs-CZ" sz="3200" b="1" dirty="0" smtClean="0">
                <a:solidFill>
                  <a:srgbClr val="00FF00"/>
                </a:solidFill>
                <a:latin typeface="Arial" pitchFamily="34" charset="0"/>
                <a:cs typeface="Arial" pitchFamily="34" charset="0"/>
              </a:rPr>
              <a:t> + HNO</a:t>
            </a:r>
            <a:r>
              <a:rPr lang="cs-CZ" sz="3200" b="1" baseline="-25000" dirty="0" smtClean="0">
                <a:solidFill>
                  <a:srgbClr val="00FF00"/>
                </a:solidFill>
                <a:latin typeface="Arial" pitchFamily="34" charset="0"/>
                <a:cs typeface="Arial" pitchFamily="34" charset="0"/>
              </a:rPr>
              <a:t>2</a:t>
            </a:r>
          </a:p>
          <a:p>
            <a:pPr>
              <a:buNone/>
              <a:defRPr/>
            </a:pPr>
            <a:endParaRPr lang="cs-CZ" sz="2400" b="1"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1_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864</TotalTime>
  <Words>2625</Words>
  <Application>Microsoft Office PowerPoint</Application>
  <PresentationFormat>Předvádění na obrazovce (4:3)</PresentationFormat>
  <Paragraphs>260</Paragraphs>
  <Slides>49</Slides>
  <Notes>0</Notes>
  <HiddenSlides>0</HiddenSlides>
  <MMClips>0</MMClips>
  <ScaleCrop>false</ScaleCrop>
  <HeadingPairs>
    <vt:vector size="4" baseType="variant">
      <vt:variant>
        <vt:lpstr>Motiv</vt:lpstr>
      </vt:variant>
      <vt:variant>
        <vt:i4>2</vt:i4>
      </vt:variant>
      <vt:variant>
        <vt:lpstr>Nadpisy snímků</vt:lpstr>
      </vt:variant>
      <vt:variant>
        <vt:i4>49</vt:i4>
      </vt:variant>
    </vt:vector>
  </HeadingPairs>
  <TitlesOfParts>
    <vt:vector size="51" baseType="lpstr">
      <vt:lpstr>Metro</vt:lpstr>
      <vt:lpstr>1_Metro</vt:lpstr>
      <vt:lpstr>pOLUTANTY</vt:lpstr>
      <vt:lpstr>Snímek 2</vt:lpstr>
      <vt:lpstr>Snímek 3</vt:lpstr>
      <vt:lpstr>Snímek 4</vt:lpstr>
      <vt:lpstr>Snímek 5</vt:lpstr>
      <vt:lpstr>Snímek 6</vt:lpstr>
      <vt:lpstr>Snímek 7</vt:lpstr>
      <vt:lpstr>Snímek 8</vt:lpstr>
      <vt:lpstr>Snímek 9</vt:lpstr>
      <vt:lpstr>Snímek 10</vt:lpstr>
      <vt:lpstr>Snímek 11</vt:lpstr>
      <vt:lpstr>Snímek 12</vt:lpstr>
      <vt:lpstr>Snímek 13</vt:lpstr>
      <vt:lpstr>Snímek 14</vt:lpstr>
      <vt:lpstr>Snímek 15</vt:lpstr>
      <vt:lpstr>Snímek 16</vt:lpstr>
      <vt:lpstr>Snímek 17</vt:lpstr>
      <vt:lpstr>Snímek 18</vt:lpstr>
      <vt:lpstr>Snímek 19</vt:lpstr>
      <vt:lpstr>Snímek 20</vt:lpstr>
      <vt:lpstr>Snímek 21</vt:lpstr>
      <vt:lpstr>Snímek 22</vt:lpstr>
      <vt:lpstr>Snímek 23</vt:lpstr>
      <vt:lpstr>Snímek 24</vt:lpstr>
      <vt:lpstr>Snímek 25</vt:lpstr>
      <vt:lpstr>Snímek 26</vt:lpstr>
      <vt:lpstr>Snímek 27</vt:lpstr>
      <vt:lpstr>Snímek 28</vt:lpstr>
      <vt:lpstr>Snímek 29</vt:lpstr>
      <vt:lpstr>Snímek 30</vt:lpstr>
      <vt:lpstr>Snímek 31</vt:lpstr>
      <vt:lpstr>Snímek 32</vt:lpstr>
      <vt:lpstr>Snímek 33</vt:lpstr>
      <vt:lpstr>Snímek 34</vt:lpstr>
      <vt:lpstr>Snímek 35</vt:lpstr>
      <vt:lpstr>Snímek 36</vt:lpstr>
      <vt:lpstr>Snímek 37</vt:lpstr>
      <vt:lpstr>Snímek 38</vt:lpstr>
      <vt:lpstr>Snímek 39</vt:lpstr>
      <vt:lpstr>Snímek 40</vt:lpstr>
      <vt:lpstr>Snímek 41</vt:lpstr>
      <vt:lpstr>Snímek 42</vt:lpstr>
      <vt:lpstr>Snímek 43</vt:lpstr>
      <vt:lpstr>Snímek 44</vt:lpstr>
      <vt:lpstr>Snímek 45</vt:lpstr>
      <vt:lpstr>Snímek 46</vt:lpstr>
      <vt:lpstr>Snímek 47</vt:lpstr>
      <vt:lpstr>Snímek 48</vt:lpstr>
      <vt:lpstr>Snímek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pOLUTANTY</dc:title>
  <dc:creator>Ptacek</dc:creator>
  <cp:lastModifiedBy>Ptacek</cp:lastModifiedBy>
  <cp:revision>26</cp:revision>
  <dcterms:created xsi:type="dcterms:W3CDTF">2013-10-21T13:05:48Z</dcterms:created>
  <dcterms:modified xsi:type="dcterms:W3CDTF">2014-09-27T17:20:41Z</dcterms:modified>
</cp:coreProperties>
</file>