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A26200FE-0BDE-400E-A0FD-80E62238F01D}" type="datetimeFigureOut">
              <a:rPr lang="cs-CZ" smtClean="0"/>
              <a:t>24.10.2014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Zuzana Kročáková</a:t>
            </a:r>
          </a:p>
          <a:p>
            <a:r>
              <a:rPr lang="cs-CZ" dirty="0" smtClean="0"/>
              <a:t>podzim-zima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1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08912" cy="1584176"/>
          </a:xfrm>
        </p:spPr>
        <p:txBody>
          <a:bodyPr/>
          <a:lstStyle/>
          <a:p>
            <a:pPr algn="ctr"/>
            <a:r>
              <a:rPr lang="cs-CZ" sz="6000" dirty="0" smtClean="0"/>
              <a:t>PSYCHOLOGIE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0752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800" dirty="0" smtClean="0"/>
              <a:t>PSYCHOLOGIE jako VĚDA</a:t>
            </a:r>
            <a:endParaRPr lang="cs-CZ" sz="4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807361"/>
            <a:ext cx="7920880" cy="4717983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3200" dirty="0" smtClean="0"/>
              <a:t>PŘEDMĚT ZKOUMÁNÍ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VÝSLEDEK ZKOUMÁNÍ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METODY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ZÁKLADNÍ PSYCHOLOGICKÉ OBORY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PŘÍBUZNÉ OBORY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16721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400" dirty="0" smtClean="0"/>
              <a:t>PSYCHOLOGIE jako POMOC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3200" dirty="0" smtClean="0"/>
              <a:t>APLIKOVANÁ PSYCHOLOGIE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sz="3200" dirty="0" smtClean="0"/>
              <a:t> =průnik psychologie a dalších oborů</a:t>
            </a:r>
            <a:endParaRPr lang="cs-CZ" sz="3200" dirty="0"/>
          </a:p>
          <a:p>
            <a:pPr lvl="1">
              <a:buClr>
                <a:srgbClr val="92D050"/>
              </a:buClr>
            </a:pPr>
            <a:r>
              <a:rPr lang="cs-CZ" sz="3000" dirty="0" smtClean="0"/>
              <a:t>poradenství</a:t>
            </a:r>
          </a:p>
          <a:p>
            <a:pPr lvl="1">
              <a:buClr>
                <a:srgbClr val="92D050"/>
              </a:buClr>
            </a:pPr>
            <a:r>
              <a:rPr lang="cs-CZ" sz="3000" dirty="0" smtClean="0"/>
              <a:t>diagnostika</a:t>
            </a:r>
          </a:p>
          <a:p>
            <a:pPr lvl="1">
              <a:buClr>
                <a:srgbClr val="92D050"/>
              </a:buClr>
            </a:pPr>
            <a:r>
              <a:rPr lang="cs-CZ" sz="3000" dirty="0" smtClean="0"/>
              <a:t>doporučení</a:t>
            </a:r>
          </a:p>
          <a:p>
            <a:pPr lvl="1">
              <a:buClr>
                <a:srgbClr val="92D050"/>
              </a:buClr>
            </a:pPr>
            <a:r>
              <a:rPr lang="cs-CZ" sz="30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11768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800" dirty="0" smtClean="0"/>
              <a:t>VĚDA O DUŠI</a:t>
            </a:r>
            <a:r>
              <a:rPr lang="cs-CZ" sz="4400" dirty="0" smtClean="0"/>
              <a:t>?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 lnSpcReduction="10000"/>
          </a:bodyPr>
          <a:lstStyle/>
          <a:p>
            <a:pPr>
              <a:buClr>
                <a:srgbClr val="92D050"/>
              </a:buClr>
            </a:pPr>
            <a:r>
              <a:rPr lang="cs-CZ" sz="3200" dirty="0" smtClean="0"/>
              <a:t>duše?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psychika? 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chování?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prožívání?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vztahy?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komunikace?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vnímání?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výtvory?</a:t>
            </a:r>
          </a:p>
        </p:txBody>
      </p:sp>
    </p:spTree>
    <p:extLst>
      <p:ext uri="{BB962C8B-B14F-4D97-AF65-F5344CB8AC3E}">
        <p14:creationId xmlns:p14="http://schemas.microsoft.com/office/powerpoint/2010/main" val="1616952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800" dirty="0" smtClean="0"/>
              <a:t>DETERMINACE PSYCHIKY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4000" dirty="0" smtClean="0"/>
              <a:t>BIOLOGICKÁ/evoluční</a:t>
            </a:r>
            <a:endParaRPr lang="cs-CZ" sz="4000" dirty="0"/>
          </a:p>
          <a:p>
            <a:pPr>
              <a:buClr>
                <a:srgbClr val="92D050"/>
              </a:buClr>
            </a:pPr>
            <a:r>
              <a:rPr lang="cs-CZ" sz="4000" dirty="0" smtClean="0"/>
              <a:t>SOCIÁLNÍ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KULTURNÍ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INDIVIDUÁLNÍ OSOBNÍ FAKTORY</a:t>
            </a:r>
          </a:p>
        </p:txBody>
      </p:sp>
    </p:spTree>
    <p:extLst>
      <p:ext uri="{BB962C8B-B14F-4D97-AF65-F5344CB8AC3E}">
        <p14:creationId xmlns:p14="http://schemas.microsoft.com/office/powerpoint/2010/main" val="4166723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5400" dirty="0" smtClean="0"/>
              <a:t>kognitivní procesy</a:t>
            </a:r>
            <a:endParaRPr lang="cs-CZ" sz="5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 fontScale="70000" lnSpcReduction="20000"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sz="3400" dirty="0" smtClean="0"/>
              <a:t>= všechny </a:t>
            </a:r>
            <a:r>
              <a:rPr lang="cs-CZ" sz="3400" dirty="0"/>
              <a:t>mentální poznávací procesy </a:t>
            </a:r>
            <a:r>
              <a:rPr lang="cs-CZ" sz="3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racionální </a:t>
            </a:r>
            <a:r>
              <a:rPr lang="cs-CZ" sz="3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 iracionální, vědomé i </a:t>
            </a:r>
            <a:r>
              <a:rPr lang="cs-CZ" sz="3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nevědomé </a:t>
            </a:r>
            <a:r>
              <a:rPr lang="cs-CZ" sz="2000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def</a:t>
            </a:r>
            <a:r>
              <a:rPr lang="cs-CZ" sz="20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 R. Kohoutek</a:t>
            </a:r>
            <a:endParaRPr lang="cs-CZ" sz="4000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92D050"/>
              </a:buClr>
            </a:pPr>
            <a:r>
              <a:rPr lang="cs-CZ" sz="4000" dirty="0" smtClean="0"/>
              <a:t>vnímání/percepce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myšlení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představivost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cítění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pozornost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fantazie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kreativita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intuice</a:t>
            </a:r>
          </a:p>
        </p:txBody>
      </p:sp>
    </p:spTree>
    <p:extLst>
      <p:ext uri="{BB962C8B-B14F-4D97-AF65-F5344CB8AC3E}">
        <p14:creationId xmlns:p14="http://schemas.microsoft.com/office/powerpoint/2010/main" val="2671090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5400" dirty="0" smtClean="0"/>
              <a:t>doporučená literatura</a:t>
            </a:r>
            <a:endParaRPr lang="cs-CZ" sz="5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92D050"/>
              </a:buClr>
              <a:buAutoNum type="arabicPeriod"/>
            </a:pPr>
            <a:r>
              <a:rPr lang="cs-CZ" sz="3400" dirty="0" smtClean="0"/>
              <a:t>vizte sylabus v IS</a:t>
            </a:r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/>
              <a:t>ŘÍČAN, Pavel. </a:t>
            </a:r>
            <a:r>
              <a:rPr lang="cs-CZ" sz="2800" i="1" dirty="0" err="1" smtClean="0"/>
              <a:t>Psychologie:příručka</a:t>
            </a:r>
            <a:r>
              <a:rPr lang="cs-CZ" sz="2800" i="1" dirty="0" smtClean="0"/>
              <a:t> </a:t>
            </a:r>
            <a:r>
              <a:rPr lang="cs-CZ" sz="2800" i="1" dirty="0"/>
              <a:t>pro studenty</a:t>
            </a:r>
            <a:r>
              <a:rPr lang="cs-CZ" sz="2800" dirty="0"/>
              <a:t>. </a:t>
            </a:r>
            <a:r>
              <a:rPr lang="cs-CZ" sz="2800" dirty="0" smtClean="0"/>
              <a:t>Portál</a:t>
            </a:r>
            <a:r>
              <a:rPr lang="cs-CZ" sz="2800" dirty="0"/>
              <a:t>, 2005. 286 s. </a:t>
            </a:r>
            <a:endParaRPr lang="cs-CZ" sz="2800" dirty="0" smtClean="0"/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/>
              <a:t>ATKINSONOVÁ, Rita L. </a:t>
            </a:r>
            <a:r>
              <a:rPr lang="cs-CZ" sz="2800" i="1" dirty="0" smtClean="0"/>
              <a:t>Psychologie. </a:t>
            </a:r>
            <a:r>
              <a:rPr lang="cs-CZ" sz="2800" dirty="0" smtClean="0"/>
              <a:t>Victoria </a:t>
            </a:r>
            <a:r>
              <a:rPr lang="cs-CZ" sz="2800" dirty="0" err="1"/>
              <a:t>Publishing</a:t>
            </a:r>
            <a:r>
              <a:rPr lang="cs-CZ" sz="2800" dirty="0"/>
              <a:t>, 1995. 862 s. </a:t>
            </a:r>
            <a:endParaRPr lang="cs-CZ" sz="2800" dirty="0" smtClean="0"/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i="1" dirty="0"/>
              <a:t>Základy psychologie</a:t>
            </a:r>
            <a:r>
              <a:rPr lang="cs-CZ" sz="2800" dirty="0"/>
              <a:t>. </a:t>
            </a:r>
            <a:r>
              <a:rPr lang="cs-CZ" sz="2800" dirty="0" err="1"/>
              <a:t>Edited</a:t>
            </a:r>
            <a:r>
              <a:rPr lang="cs-CZ" sz="2800" dirty="0"/>
              <a:t> by Marie Vágnerová. </a:t>
            </a:r>
            <a:r>
              <a:rPr lang="cs-CZ" sz="2800" dirty="0" smtClean="0"/>
              <a:t>Karolinum</a:t>
            </a:r>
            <a:r>
              <a:rPr lang="cs-CZ" sz="2800" dirty="0"/>
              <a:t>, 2004. 356 </a:t>
            </a:r>
            <a:r>
              <a:rPr lang="cs-CZ" sz="2800" dirty="0" smtClean="0"/>
              <a:t>s.</a:t>
            </a:r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 err="1" smtClean="0"/>
              <a:t>KERN,Hans</a:t>
            </a:r>
            <a:r>
              <a:rPr lang="cs-CZ" sz="2800" dirty="0" smtClean="0"/>
              <a:t> a kol. </a:t>
            </a:r>
            <a:r>
              <a:rPr lang="cs-CZ" sz="2800" i="1" dirty="0" smtClean="0"/>
              <a:t>Přehled psychologie. </a:t>
            </a:r>
            <a:r>
              <a:rPr lang="cs-CZ" sz="2800" dirty="0" smtClean="0"/>
              <a:t>Portál, 1991. 288 s.</a:t>
            </a:r>
            <a:endParaRPr lang="cs-CZ" sz="2800" b="1" dirty="0"/>
          </a:p>
          <a:p>
            <a:pPr marL="742950" indent="-742950">
              <a:buClr>
                <a:srgbClr val="92D050"/>
              </a:buClr>
              <a:buAutoNum type="arabicPeriod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3196726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47</TotalTime>
  <Words>159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Autumn</vt:lpstr>
      <vt:lpstr>ÚVOD DO PSYCHOLOGIE</vt:lpstr>
      <vt:lpstr>PSYCHOLOGIE</vt:lpstr>
      <vt:lpstr>PSYCHOLOGIE jako VĚDA</vt:lpstr>
      <vt:lpstr>PSYCHOLOGIE jako POMOC</vt:lpstr>
      <vt:lpstr>VĚDA O DUŠI?</vt:lpstr>
      <vt:lpstr>DETERMINACE PSYCHIKY</vt:lpstr>
      <vt:lpstr>kognitivní procesy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PSYCHOLOGIE</dc:title>
  <dc:creator>Blake</dc:creator>
  <cp:lastModifiedBy>Blake</cp:lastModifiedBy>
  <cp:revision>6</cp:revision>
  <dcterms:created xsi:type="dcterms:W3CDTF">2014-10-24T13:02:53Z</dcterms:created>
  <dcterms:modified xsi:type="dcterms:W3CDTF">2014-10-24T13:50:00Z</dcterms:modified>
</cp:coreProperties>
</file>