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8" r:id="rId4"/>
    <p:sldId id="269" r:id="rId5"/>
    <p:sldId id="259" r:id="rId6"/>
    <p:sldId id="260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CC00"/>
    <a:srgbClr val="99FFCC"/>
    <a:srgbClr val="FF99FF"/>
    <a:srgbClr val="FF66FF"/>
    <a:srgbClr val="0000FF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27940-7877-4713-9576-719DE9680128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31FE3-48ED-403E-8EF9-CD36F14CDF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z/url?sa=i&amp;rct=j&amp;q=&amp;esrc=s&amp;frm=1&amp;source=images&amp;cd=&amp;cad=rja&amp;docid=MT-nCXGB82gV3M&amp;tbnid=OJX9yn9waw7QIM:&amp;ved=0CAUQjRw&amp;url=http://www.infovek.sk/predmety/biologia/diplomky/biologia_bunky/peptidova_vazba.htm&amp;ei=CnBJUo7MK4SJtQbK2oCIBg&amp;bvm=bv.53217764,d.Yms&amp;psig=AFQjCNFksyJMRJeOhJdtRQfcQsAMue8sAA&amp;ust=1380630802562017" TargetMode="External"/><Relationship Id="rId3" Type="http://schemas.openxmlformats.org/officeDocument/2006/relationships/audio" Target="../media/audio2.wav"/><Relationship Id="rId7" Type="http://schemas.openxmlformats.org/officeDocument/2006/relationships/image" Target="../media/image2.gif"/><Relationship Id="rId12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4.png"/><Relationship Id="rId5" Type="http://schemas.openxmlformats.org/officeDocument/2006/relationships/audio" Target="../media/audio4.wav"/><Relationship Id="rId10" Type="http://schemas.openxmlformats.org/officeDocument/2006/relationships/hyperlink" Target="http://www.google.cz/url?sa=i&amp;rct=j&amp;q=&amp;esrc=s&amp;frm=1&amp;source=images&amp;cd=&amp;cad=rja&amp;docid=H4p7muaOHeWeeM&amp;tbnid=-VjuijQ8I6oBRM:&amp;ved=0CAUQjRw&amp;url=http://www.oskole.sk/?id_cat=5&amp;clanok=2467&amp;ei=u3BJUofZJoHKtAaUzIGYBw&amp;bvm=bv.53217764,d.Yms&amp;psig=AFQjCNFksyJMRJeOhJdtRQfcQsAMue8sAA&amp;ust=1380630802562017" TargetMode="External"/><Relationship Id="rId4" Type="http://schemas.openxmlformats.org/officeDocument/2006/relationships/audio" Target="../media/audio3.wav"/><Relationship Id="rId9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cz/url?sa=i&amp;rct=j&amp;q=&amp;esrc=s&amp;frm=1&amp;source=images&amp;cd=&amp;cad=rja&amp;docid=H4p7muaOHeWeeM&amp;tbnid=-VjuijQ8I6oBRM:&amp;ved=&amp;url=http://www.aldebaran.cz/bulletin/2010_16_enc.php&amp;ei=rHhJUq3wJ4PUtAbMioC4Bw&amp;bvm=bv.53217764,d.Yms&amp;psig=AFQjCNFksyJMRJeOhJdtRQfcQsAMue8sAA&amp;ust=138063080256201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Bílkoviny (proteiny)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528" y="836712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Pokuste se o definici proteinů svými vlastními slovy: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340768"/>
            <a:ext cx="88660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7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jsou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organické, polymerní, makromolekulární látky,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jejichž základními stavebními jednotkami jsou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aminokyseliny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vzájemně spojené tzv.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peptidickými vazbami.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://www.infovek.sk/predmety/biologia/diplomky/biologia_bunky/Obrazky%20diplomovky/vznik_peptidovej_vazby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3573016"/>
            <a:ext cx="4104456" cy="1656184"/>
          </a:xfrm>
          <a:prstGeom prst="rect">
            <a:avLst/>
          </a:prstGeom>
          <a:noFill/>
        </p:spPr>
      </p:pic>
      <p:pic>
        <p:nvPicPr>
          <p:cNvPr id="11268" name="Picture 4" descr="http://www.oskole.sk/userfiles/image/novy/obrazky%20OSKOLE/image006.pn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36096" y="3501008"/>
            <a:ext cx="3456384" cy="1728192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107504" y="55172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aminokyselina 1 </a:t>
            </a:r>
            <a:endParaRPr lang="cs-CZ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483768" y="551723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aminokyselina 2 </a:t>
            </a:r>
            <a:endParaRPr lang="cs-CZ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051720" y="55172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644008" y="544522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436096" y="544522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dipeptid</a:t>
            </a:r>
            <a:r>
              <a:rPr lang="cs-CZ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s peptidovou vazbou </a:t>
            </a:r>
            <a:endParaRPr lang="cs-CZ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2852936"/>
            <a:ext cx="8972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chemickou rovnicí vznik peptidické vazby: 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99992" y="4149080"/>
            <a:ext cx="72008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ovéPole 20"/>
          <p:cNvSpPr txBox="1"/>
          <p:nvPr/>
        </p:nvSpPr>
        <p:spPr>
          <a:xfrm>
            <a:off x="323528" y="630932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Symbolem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– je ve vzorcích značen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uhlovodíkový zbytek. 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aldebaran.cz/bulletin/2010_16/dipeptid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24744"/>
            <a:ext cx="9144000" cy="5616624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251520" y="332656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Obrázek 1.: </a:t>
            </a:r>
            <a:r>
              <a:rPr lang="cs-CZ" sz="2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Reakce aminokyselin a vznik peptidické vazby: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528" y="836712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funkci proteinů v živém organismu: 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340768"/>
            <a:ext cx="8964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jsou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hlavním stavebním materiálem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živých organismů (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kůže, svaly, kosti, vlasy, chlupy, nehty, buněčné struktury a membrány). 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3" y="2564904"/>
            <a:ext cx="88569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jsou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základem molekul všech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enzymů a hormonů,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které řídí všechny biochemické reakce životních dějů.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179513" y="3573016"/>
            <a:ext cx="9009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mají v organismu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rozhodující imunitní úlohu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jakožto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protilátky a receptory.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>
            <a:spLocks noChangeArrowheads="1"/>
          </p:cNvSpPr>
          <p:nvPr/>
        </p:nvSpPr>
        <p:spPr bwMode="auto">
          <a:xfrm>
            <a:off x="179513" y="4509120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mají v organismu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transportní funkci,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jakožto přenašeče různých látek.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179513" y="5445224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Bílkoviny si na rozdíl od sacharidů a lipidů organismus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neukládá do zásoby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 proto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je nutno je neustále dodávat v potravě.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51520" y="908720"/>
            <a:ext cx="8892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Nakreslete schéma základního rozdělení proteinů dle jejich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funkce v organismu: 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691680" y="2132856"/>
            <a:ext cx="5616624" cy="461665"/>
          </a:xfrm>
          <a:prstGeom prst="rect">
            <a:avLst/>
          </a:prstGeom>
          <a:solidFill>
            <a:srgbClr val="FF66FF"/>
          </a:solidFill>
          <a:ln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PROTEINY </a:t>
            </a:r>
            <a:endParaRPr lang="cs-CZ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3429000"/>
            <a:ext cx="3312368" cy="400110"/>
          </a:xfrm>
          <a:prstGeom prst="rect">
            <a:avLst/>
          </a:prstGeom>
          <a:solidFill>
            <a:srgbClr val="FF99FF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STRUKTURNÍ</a:t>
            </a:r>
            <a:endParaRPr lang="cs-CZ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 flipH="1">
            <a:off x="5364088" y="3429000"/>
            <a:ext cx="3456384" cy="400110"/>
          </a:xfrm>
          <a:prstGeom prst="rect">
            <a:avLst/>
          </a:prstGeom>
          <a:solidFill>
            <a:srgbClr val="FF99FF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REGULAČNÍ</a:t>
            </a:r>
            <a:endParaRPr lang="cs-CZ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2267744" y="2708920"/>
            <a:ext cx="1728192" cy="57606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4788024" y="2708920"/>
            <a:ext cx="1872208" cy="57606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395536" y="4221088"/>
            <a:ext cx="3312368" cy="923330"/>
          </a:xfrm>
          <a:prstGeom prst="rect">
            <a:avLst/>
          </a:prstGeom>
          <a:solidFill>
            <a:srgbClr val="99FFC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Tvoří těla organismů, kde mají </a:t>
            </a:r>
            <a:r>
              <a:rPr lang="cs-CZ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stavebí</a:t>
            </a:r>
            <a:r>
              <a:rPr lang="cs-C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funkci (kolagen, elastin, keratin, hemoglobin…).</a:t>
            </a:r>
            <a:endParaRPr lang="cs-CZ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364088" y="4149080"/>
            <a:ext cx="3528392" cy="1200329"/>
          </a:xfrm>
          <a:prstGeom prst="rect">
            <a:avLst/>
          </a:prstGeom>
          <a:solidFill>
            <a:srgbClr val="99FFC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Enzymy</a:t>
            </a:r>
            <a:r>
              <a:rPr lang="cs-CZ" b="1" dirty="0" smtClean="0">
                <a:solidFill>
                  <a:srgbClr val="0000FF"/>
                </a:solidFill>
              </a:rPr>
              <a:t> – jako biokatalyzátory urychlují průběh biochemických reakcí životních dějů.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364088" y="5733256"/>
            <a:ext cx="3600400" cy="646331"/>
          </a:xfrm>
          <a:prstGeom prst="rect">
            <a:avLst/>
          </a:prstGeom>
          <a:solidFill>
            <a:srgbClr val="99FFC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Hormony </a:t>
            </a:r>
            <a:r>
              <a:rPr lang="cs-CZ" b="1" dirty="0" smtClean="0">
                <a:solidFill>
                  <a:srgbClr val="0000FF"/>
                </a:solidFill>
              </a:rPr>
              <a:t>– řídí a usměrňují průběh všech </a:t>
            </a:r>
            <a:r>
              <a:rPr lang="cs-CZ" b="1" dirty="0" err="1" smtClean="0">
                <a:solidFill>
                  <a:srgbClr val="0000FF"/>
                </a:solidFill>
              </a:rPr>
              <a:t>živorních</a:t>
            </a:r>
            <a:r>
              <a:rPr lang="cs-CZ" b="1" dirty="0" smtClean="0">
                <a:solidFill>
                  <a:srgbClr val="0000FF"/>
                </a:solidFill>
              </a:rPr>
              <a:t> dějů.  </a:t>
            </a:r>
            <a:endParaRPr lang="cs-CZ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25" grpId="0" animBg="1"/>
      <p:bldP spid="26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764704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co jsou to enzymy a jakou mají v organismu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funkci a význam: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1700808"/>
            <a:ext cx="87933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Enzymy jsou regulační bílkoviny, které v těle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urychlují průběh biochemických reakcí,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zajišťujících životní děje.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2" y="2708920"/>
            <a:ext cx="89457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Říkáme jim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biokatalyzátory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(„přírodní urychlovače“) chemických reakcí.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79513" y="3645024"/>
            <a:ext cx="89644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Urychlují biochemické reakce v organismu tak,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aby na sebe mohly navazovat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vytvářet tzv.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metabolické dráhy,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které jsou podstatou životních dějů.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251521" y="5445224"/>
            <a:ext cx="8784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Ptyalin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ve slinách – štěpí škrob na jednodušší sacharidy.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941168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enzymy o kterých jste se učili v přírodopise 8: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51520" y="6309320"/>
            <a:ext cx="8937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Trypsin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pankreatické šťávě  – štěpí peptidické vazby bílkovin.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51520" y="5877272"/>
            <a:ext cx="9089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Pepsin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žaludeční šťávě  – štěpí bílkoviny obsažené v potravě.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764704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co jsou to hormony a jakou mají v organismu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funkci a význam: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1700808"/>
            <a:ext cx="8964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Hormony jsou dalším typem regulačních bílkovin, které v buňkách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regulují biochemické procesy a tím se podílí na řízení celého organismu.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2" y="2924944"/>
            <a:ext cx="894576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Tvoří se ve specializovaných žlázách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(žlázy s vnitřní sekrecí)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nebo tkáních a vylučují se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krve,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která je pak roznáší k cílovým orgánům, jejichž funkci usměrňují a řídí.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251521" y="5301208"/>
            <a:ext cx="8784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Inzulin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(pankreas)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řídí metabolismus sacharidů.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293096"/>
            <a:ext cx="75608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hormonů (a žláz, ve které se tvoří)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 kterých jste se učili v přírodopise 8: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51520" y="6165304"/>
            <a:ext cx="8937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Adrenalin (nadledvinky)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je hormon stresové reakce organismu.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51520" y="5733256"/>
            <a:ext cx="9089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Thyroxin</a:t>
            </a:r>
            <a:r>
              <a:rPr lang="cs-CZ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(štítná žláza)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štěpí bílkoviny obsažené v potravě.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280</TotalTime>
  <Words>464</Words>
  <Application>Microsoft Office PowerPoint</Application>
  <PresentationFormat>Předvádění na obrazovce (4:3)</PresentationFormat>
  <Paragraphs>66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Bílkoviny (proteiny)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15</cp:revision>
  <dcterms:created xsi:type="dcterms:W3CDTF">2013-09-24T08:47:35Z</dcterms:created>
  <dcterms:modified xsi:type="dcterms:W3CDTF">2014-10-16T07:53:49Z</dcterms:modified>
</cp:coreProperties>
</file>