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9" r:id="rId5"/>
    <p:sldId id="262" r:id="rId6"/>
    <p:sldId id="271" r:id="rId7"/>
    <p:sldId id="272" r:id="rId8"/>
    <p:sldId id="275" r:id="rId9"/>
    <p:sldId id="274" r:id="rId10"/>
    <p:sldId id="273" r:id="rId11"/>
    <p:sldId id="263" r:id="rId12"/>
    <p:sldId id="264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E15CCB8-F9BB-4F13-BF68-2744C71B4A43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BBBB8D-4F20-4B8F-8989-14E28FB02F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A59D50-4747-41C4-90EA-D7D1AD3F448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7E73-89D6-477D-BA1F-4ED2FE48E463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E340C-82FA-43A1-BA3C-DA874567A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2F800-E7E0-45A1-A002-962E28968DCF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D224B-18D8-4A48-8D94-097C0C030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B63DE-D8FD-48F6-99EA-A8922520F965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61C0B-6EF8-4875-9543-A5C8E4D48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DEC9B-446A-4303-9A3C-312E03B30A33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FA8A-1337-40D1-BF0B-76D944BD2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CECF-F3A2-4702-91A2-70840B73566E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3305E-920B-4B9A-8659-0001A4DB1B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FFFC8-F96D-45BD-8C59-59ACEB3FF47C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7ED8-C153-4B3D-A615-8DD3AF56A2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1C4B-2DCF-4BAB-B736-364E6A14CE36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2AA72-B44D-4083-BE0D-7D15797A2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9818C-8F93-48D5-A678-98EAA419092B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C694-99EC-4613-BC40-43E94996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95A40-5B6E-4847-A392-9D12169D6D7B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2C3E0-B06F-41C6-B07E-D2FD80A6D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0E04-2355-49A0-B382-57E1ADF40B18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8A73F-890F-4C09-89C4-E0CF09FA5C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88E7-44DE-404B-875B-F9BD42BC1B4D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2AE8F-5808-4EE5-80AD-8E5FCC74B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F52F25-B5C4-45CA-8570-2480FA5826D8}" type="datetimeFigureOut">
              <a:rPr lang="cs-CZ"/>
              <a:pPr>
                <a:defRPr/>
              </a:pPr>
              <a:t>16.10.2014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6A14DC-777F-4E60-872F-5AC92C5D1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4RA2Uom4OnhlgM&amp;tbnid=GqoXcn2WRf80sM:&amp;ved=0CAUQjRw&amp;url=http://tuberose.com/Teflon.html&amp;ei=g4QoUozpCY2WswbFjYDoCQ&amp;bvm=bv.51773540,d.cWc&amp;psig=AFQjCNH-gKbbWfM8A9Mmj0UVBsEW5FwlxQ&amp;ust=1378473446430765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Uytg3e9nR9OaQM&amp;tbnid=Gd3MBTUU98kWBM:&amp;ved=0CAUQjRw&amp;url=http://www.holoubekprotect.cz/eshop/plasty/podlahove-krytiny/pvc-1.htm&amp;ei=I4ooUrPzGIqVtAawkIG4DQ&amp;bvm=bv.51773540,d.ZG4&amp;psig=AFQjCNHmxqZN_V1zScbBXxXT0haYCS9r7Q&amp;ust=137847465353836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//upload.wikimedia.org/wikipedia/commons/0/0f/Largest_ever_Ozone_hole_sept2000.jpg" TargetMode="Externa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//upload.wikimedia.org/wikipedia/commons/1/14/Mol_geom_CCl4.PNG" TargetMode="Externa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commons.wikimedia.org/wiki/File:Mol_geom_CHCl3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://www.google.cz/url?sa=i&amp;rct=j&amp;q=&amp;esrc=s&amp;source=images&amp;cd=&amp;cad=rja&amp;uact=8&amp;ved=0CAcQjRw&amp;url=http%3A%2F%2Fwww.askpins.com%2F67643-how-do-you-care-for-lewisite-exposure%2F&amp;ei=Pcw_VIr4Ds7iaJCtgrAP&amp;bvm=bv.77648437,d.d2s&amp;psig=AFQjCNGDEHAqesW4R-VBS6EUQazZPvTskQ&amp;ust=1413553537480395" TargetMode="Externa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Halogenové deriváty uhlovodíků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O9d5EoCceDgMXqyCBnMavo85f1TsGMfjPmslHQKzX5bjJt21D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856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výchozí látkou pro výrobu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TEFLONU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(polytetrafluorethylen), ze kterého se vyrábí tzv.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polymerační reakcí.</a:t>
            </a:r>
            <a:endParaRPr lang="cs-CZ" sz="24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205038"/>
            <a:ext cx="66246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Z tetrafluorethylenu vyrobený teflon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nehořlavý a žáruvzdorný.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3213100"/>
            <a:ext cx="51133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Vrstvou teflonu se pokrývá především varné a pečicí nádobí.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TETRAFLUORETHYLEN  </a:t>
            </a: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4643438" y="6092825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Nádobí potažené teflonem.</a:t>
            </a:r>
          </a:p>
        </p:txBody>
      </p:sp>
      <p:sp>
        <p:nvSpPr>
          <p:cNvPr id="20489" name="TextovéPole 14"/>
          <p:cNvSpPr txBox="1">
            <a:spLocks noChangeArrowheads="1"/>
          </p:cNvSpPr>
          <p:nvPr/>
        </p:nvSpPr>
        <p:spPr bwMode="auto">
          <a:xfrm>
            <a:off x="179388" y="6092825"/>
            <a:ext cx="4176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Strukturní vzorec tetrafluorethylenu.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4221163"/>
            <a:ext cx="341153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2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3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7179" name="Picture 11" descr="http://tuberose.com/Graphics/teflo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0563" y="2636838"/>
            <a:ext cx="4392612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484313"/>
            <a:ext cx="87137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výchozí látkou pro výrobu polymeru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POLYVINYLCHLORIDU (PVC).</a:t>
            </a:r>
            <a:endParaRPr lang="cs-CZ" sz="24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2420938"/>
            <a:ext cx="496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Měkčené PVC (tzv. novoplast) se používá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podlahových krytin, hraček, koženky.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3789363"/>
            <a:ext cx="5184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Neměkčené PVC (tzv. novodur) se používá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instalačních trubek a ve stavebnictví. 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VINYLCHLORID (CHLORETHEN)</a:t>
            </a:r>
          </a:p>
        </p:txBody>
      </p:sp>
      <p:sp>
        <p:nvSpPr>
          <p:cNvPr id="21509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0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1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1512" name="TextovéPole 13"/>
          <p:cNvSpPr txBox="1">
            <a:spLocks noChangeArrowheads="1"/>
          </p:cNvSpPr>
          <p:nvPr/>
        </p:nvSpPr>
        <p:spPr bwMode="auto">
          <a:xfrm>
            <a:off x="5364163" y="5732463"/>
            <a:ext cx="3600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Podlahové krytiny z PVC. 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084763"/>
            <a:ext cx="417671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https://encrypted-tbn2.gstatic.com/images?q=tbn:ANd9GcTrGVJf9TqyvAfovAd3zv44gIbJm61R2zyFf3FeO3TvDP2DXjI8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2133600"/>
            <a:ext cx="3995737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TextovéPole 14"/>
          <p:cNvSpPr txBox="1">
            <a:spLocks noChangeArrowheads="1"/>
          </p:cNvSpPr>
          <p:nvPr/>
        </p:nvSpPr>
        <p:spPr bwMode="auto">
          <a:xfrm>
            <a:off x="179388" y="6308725"/>
            <a:ext cx="770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Strukturní vzorec vinylchloridu.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7137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Freony jsou halogenové deriváty, které mají v molekule navázány atomy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dvou různých halogenů,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z nichž alespoň jeden musí být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fluor.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2276475"/>
            <a:ext cx="5905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Freony se používají jako chladicí médium do chladicích a mrazicích zařízení.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FREONY</a:t>
            </a:r>
          </a:p>
        </p:txBody>
      </p:sp>
      <p:sp>
        <p:nvSpPr>
          <p:cNvPr id="22532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3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4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5" name="TextovéPole 13"/>
          <p:cNvSpPr txBox="1">
            <a:spLocks noChangeArrowheads="1"/>
          </p:cNvSpPr>
          <p:nvPr/>
        </p:nvSpPr>
        <p:spPr bwMode="auto">
          <a:xfrm>
            <a:off x="5724525" y="5949950"/>
            <a:ext cx="341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„Tzv. ozonová díra“. </a:t>
            </a:r>
          </a:p>
        </p:txBody>
      </p:sp>
      <p:sp>
        <p:nvSpPr>
          <p:cNvPr id="22536" name="TextovéPole 14"/>
          <p:cNvSpPr txBox="1">
            <a:spLocks noChangeArrowheads="1"/>
          </p:cNvSpPr>
          <p:nvPr/>
        </p:nvSpPr>
        <p:spPr bwMode="auto">
          <a:xfrm>
            <a:off x="179388" y="6453188"/>
            <a:ext cx="770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Příklad molekuly freonu (</a:t>
            </a:r>
            <a:r>
              <a:rPr lang="cs-CZ" sz="2000" i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dichlordifluormethan</a:t>
            </a:r>
            <a:r>
              <a:rPr lang="cs-CZ" sz="2000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3213100"/>
            <a:ext cx="54006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!!! Freony uniklé do atmosféry chemicky reagují s ozonem (O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 a to tak, že jej rozkládají tím narušují ochrannou ozonovou vrstvu.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7650" name="Picture 2" descr="Soubor:Largest ever Ozone hole sept2000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888" y="2636838"/>
            <a:ext cx="30591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4509120"/>
            <a:ext cx="22574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halogenových derivátů uhlovodíků: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484313"/>
            <a:ext cx="886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Halogenové deriváty uhlovodíků vznikají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nahrazením jednoho nebo více atomů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molekule uhlovodíku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atomem (atomy) halogenu.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3068638"/>
            <a:ext cx="8640763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5445125"/>
            <a:ext cx="90185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Reakcí methanu a chloru dochází k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nahrazení atomu vodíku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v molekule methanu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atomem chloru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vzniká </a:t>
            </a:r>
            <a:r>
              <a:rPr lang="cs-CZ" sz="24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chlormethan.</a:t>
            </a:r>
            <a:r>
              <a:rPr lang="cs-CZ" sz="2400" b="1" i="1" u="sng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u="sng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1052513"/>
            <a:ext cx="86407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halogenových derivátů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uhlovodíků: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2133600"/>
            <a:ext cx="8856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uhlovodíků se vyskytují ve všech třech skupenstvích (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plynné, kapalné, pevné). 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388" y="3213100"/>
            <a:ext cx="8856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Některé halogenderiváty jsou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jedovaté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(např. bojové plyny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yperit, lewisit)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4292600"/>
            <a:ext cx="88566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Některé halogenderiváty mají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narkotické účinky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některé mají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slzotvorné účinky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. 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5373688"/>
            <a:ext cx="9009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Kapalné halogenderiváty uhlovodíků jsou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dobrými rozpouštědly mastnoty (tuků).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08050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praktického využití halogenových derivátů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uhlovodíků: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388" y="1916113"/>
            <a:ext cx="8856662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se používají jako výchozí látky při výrobě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ředidel, plastů, freonů a pesticidů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(chemické prostředky pro hubení hmyzu, plevelů, plísňových chorob rostlin v zemědělství).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9388" y="3284538"/>
            <a:ext cx="88566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Halogenderiváty s narkotickými účinky se používají v lékařství, jako tzv.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anestetika pro navození narkózy při operaci.  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4292600"/>
            <a:ext cx="9009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Používají se jako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ředidla a rozpouštědla.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4868863"/>
            <a:ext cx="91614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Tzv.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freony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patří rovněž mezi halogenderiváty a používají se jako </a:t>
            </a:r>
            <a:r>
              <a:rPr lang="cs-CZ" sz="2400" b="1" i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chladicí média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do velkokapacitních chladicích zařízení. </a:t>
            </a:r>
            <a:endParaRPr lang="cs-CZ" sz="2400" b="1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5805488"/>
            <a:ext cx="8785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Některé halogenderiváty mohou být použity ve vojenství jako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bojové plyny.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492375"/>
            <a:ext cx="50403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bezbarvá, kapalná, nehořlavá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jedovatá látka.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00438"/>
            <a:ext cx="4968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nerozpustný ve vodě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ale sám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velmi dobře rozpouští mastnotu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(tuky, oleje), pryskyřice a jiné nepolární látky.</a:t>
            </a:r>
            <a:endParaRPr lang="cs-CZ" sz="2400" b="1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5300663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4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rozpouštědlo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 chemických laboratořích. </a:t>
            </a:r>
            <a:endParaRPr lang="cs-CZ" sz="2400" b="1" i="1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333375"/>
            <a:ext cx="87852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00B050"/>
                </a:solidFill>
                <a:latin typeface="Times New Roman"/>
                <a:cs typeface="Times New Roman"/>
              </a:rPr>
              <a:t>ZÁSTUPCI HALOGENOVÝCH DERIVÁTŮ UHLOVODÍKŮ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700213"/>
            <a:ext cx="83613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TETRACHLORMETHAN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  <a:sym typeface="Wingdings"/>
              </a:rPr>
              <a:t></a:t>
            </a:r>
            <a:r>
              <a:rPr lang="cs-CZ" sz="2800" b="1" i="1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(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CCl</a:t>
            </a:r>
            <a:r>
              <a:rPr lang="cs-CZ" sz="2800" b="1" i="1" baseline="-250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>
                <a:solidFill>
                  <a:srgbClr val="D60093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9462" name="TextovéPole 13"/>
          <p:cNvSpPr txBox="1">
            <a:spLocks noChangeArrowheads="1"/>
          </p:cNvSpPr>
          <p:nvPr/>
        </p:nvSpPr>
        <p:spPr bwMode="auto">
          <a:xfrm>
            <a:off x="5364163" y="6165850"/>
            <a:ext cx="3779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Molekula CCl</a:t>
            </a:r>
            <a:r>
              <a:rPr lang="cs-CZ" sz="20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Soubor:Mol geom CCl4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825" y="22764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1341438"/>
            <a:ext cx="8856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bezbarvá těkavá kapalina nasládlého zápachu, nehořlavý. 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1916832"/>
            <a:ext cx="66246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Má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narkotické účinky, dříve využíván jako anestetikum. V současné době již ne, kvůli škodlivým vedlejším účinkům.  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3140968"/>
            <a:ext cx="57607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Používá se na výrobu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teplosměnných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médií do chladicích zařízení.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D60093"/>
                </a:solidFill>
                <a:latin typeface="Times New Roman"/>
                <a:cs typeface="Times New Roman"/>
              </a:rPr>
              <a:t>TRICHLORMETHAN (CHLOROFORM)  </a:t>
            </a:r>
            <a:endParaRPr lang="cs-CZ" sz="2800" b="1" i="1" dirty="0">
              <a:solidFill>
                <a:srgbClr val="D60093"/>
              </a:solidFill>
              <a:latin typeface="Times New Roman"/>
              <a:cs typeface="Times New Roman"/>
            </a:endParaRP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5220072" y="6092825"/>
            <a:ext cx="39239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Molekula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trichlormethanu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1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2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3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1026" name="Picture 2" descr="http://upload.wikimedia.org/wikipedia/commons/thumb/0/05/Mol_geom_CHCl3.PNG/200px-Mol_geom_CHCl3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2204864"/>
            <a:ext cx="3024336" cy="3888432"/>
          </a:xfrm>
          <a:prstGeom prst="rect">
            <a:avLst/>
          </a:prstGeom>
          <a:noFill/>
        </p:spPr>
      </p:pic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4005064"/>
            <a:ext cx="51853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průmyslu se používá jako rozpouštědlo, při výrobě pesticidů a nátěrových hmot.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5229200"/>
            <a:ext cx="53377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Dále jako lepidlo některých plastů (polystyrenu a plexiskla).</a:t>
            </a:r>
            <a:endParaRPr lang="cs-CZ" sz="24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2204864"/>
            <a:ext cx="50770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Bojový plyn („hořčičný plyn“), zpuchýřující látka, leptá sliznice, kumuluje se v organismu, proniká oděvem, kůží i dřevem, ve vyšších dávkách má smrtící účinek.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4221088"/>
            <a:ext cx="4968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Páchne po hořčici a česneku – odtud název.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5085184"/>
            <a:ext cx="50406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Má cytostatické účinky – zastavuje buněčné dělení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od yperitu byly odvozeny jedny z prvních cytostatik pro léčbu nádorových onemocnění.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D60093"/>
                </a:solidFill>
                <a:latin typeface="Times New Roman"/>
                <a:cs typeface="Times New Roman"/>
              </a:rPr>
              <a:t>BIS(2-CHLORETHYL)SULFID (YPERIT)  </a:t>
            </a:r>
            <a:endParaRPr lang="cs-CZ" sz="2800" b="1" i="1" dirty="0">
              <a:solidFill>
                <a:srgbClr val="D60093"/>
              </a:solidFill>
              <a:latin typeface="Times New Roman"/>
              <a:cs typeface="Times New Roman"/>
            </a:endParaRP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5652120" y="6093296"/>
            <a:ext cx="2843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yperitu.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1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2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3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1340768"/>
            <a:ext cx="51582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Za normální teploty je bezbarvá olejovitá kapalina. </a:t>
            </a:r>
            <a:endParaRPr lang="cs-CZ" sz="24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4578" name="Picture 2" descr="http://upload.wikimedia.org/wikipedia/commons/2/2c/Gaz_moutarde_formu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700808"/>
            <a:ext cx="3888432" cy="4032448"/>
          </a:xfrm>
          <a:prstGeom prst="rect">
            <a:avLst/>
          </a:prstGeom>
          <a:noFill/>
          <a:scene3d>
            <a:camera prst="orthographicFront">
              <a:rot lat="300000" lon="21599947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53285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Bojová, zpuchýřující a dráždivá látka, která proniká oděvem i gumou.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780928"/>
            <a:ext cx="489666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Způsobuje vážné puchýře a v závislosti na dávce smrt.</a:t>
            </a:r>
            <a:endParaRPr lang="cs-CZ" sz="24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765175"/>
            <a:ext cx="8361363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2-CHLORETHENYLDICHLORARSEN </a:t>
            </a:r>
            <a:r>
              <a:rPr lang="cs-CZ" sz="2800" b="1" i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(LEWISIT)  </a:t>
            </a:r>
            <a:endParaRPr lang="cs-CZ" sz="2800" b="1" i="1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8" name="TextovéPole 13"/>
          <p:cNvSpPr txBox="1">
            <a:spLocks noChangeArrowheads="1"/>
          </p:cNvSpPr>
          <p:nvPr/>
        </p:nvSpPr>
        <p:spPr bwMode="auto">
          <a:xfrm>
            <a:off x="5652120" y="6093296"/>
            <a:ext cx="2843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yperitu.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1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2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93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1340768"/>
            <a:ext cx="51582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Kapalina bez barvy a zápachu. </a:t>
            </a:r>
            <a:endParaRPr lang="cs-CZ" sz="24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5602" name="Picture 2" descr="http://forum.valka.cz/attachments/5948/lewisi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564904"/>
            <a:ext cx="3960440" cy="2520280"/>
          </a:xfrm>
          <a:prstGeom prst="rect">
            <a:avLst/>
          </a:prstGeom>
          <a:noFill/>
        </p:spPr>
      </p:pic>
      <p:sp>
        <p:nvSpPr>
          <p:cNvPr id="25604" name="AutoShape 4" descr="data:image/jpeg;base64,/9j/4AAQSkZJRgABAQAAAQABAAD/2wCEAAkGBxQTEhUUEhQUFBUXFxQWFRgVFRQUFBgUFRUWFhUUFRQYHCggGBolHBQUITEhJSksLi4uFx8zODMsNygtLisBCgoKDg0OGhAQGiwkHBwsLCwsLCwsLCwsLCwsLCwsLCwsLCwsLCwsLCwsLCwsLCwsLCwsLCwsLCwsLCw3LCwsK//AABEIAMIBBAMBIgACEQEDEQH/xAAbAAACAwEBAQAAAAAAAAAAAAACAwEEBQAGB//EADsQAAIBAgIHBwIFBAAHAQAAAAABAgMRBCEFEjFBUWFxE4GRobHR8CLBBjJCUuEUYnLxFiMzQ4KSohX/xAAaAQADAQEBAQAAAAAAAAAAAAAAAQIDBAUG/8QAJREAAgICAgMBAAIDAQAAAAAAAAECEQMhEjEEE0FRIjIUYXEF/9oADAMBAAIRAxEAPwDMwGAqVXanFvi9kV1exHtNEfg1RWvXatbO+UV3bX32XU1q2kqGGWpRipyXCyhF9dl+l3zPP6W0tOpnWnaO6KyXdHf1ZhLM3qIRxJdmzV0tRoLVw0FKX72sl0f2Vkeb0npS71q03KW6K+0VkjHxemG8ofSuO/8Ag81jdMxi3a835X6ijifbKc/iN3G6UnPKP0x4Lb3sznAxKmn5vZFLzCw+PrVGlFaze5I3iorozak+zZ1QqOGlJ5bOOxF3A4FqK7Wzn+1bO9mxS0dknP6VuitvgTLKkOONsyaGCztFazL1PAJZyd3wWzvZorJWitVeb6sHUMJTbNlBIRqBdmO1CbGZRWihygDOOY+EroZJ0AJvMJ5AMYmHTLVKDk7LMRRpt9DTwOHlLKG/a/diexpAKko7c3w3L3H4XAzm7pZc9ngbOD0TGOcs35eBpRgkNRCzNwui0klJ63oX6dFLYkhtiLFUFguJxLRFwA64LDBYgIIaOZFwABkMKQCEMGQipC44CaADJxODkpZLI41lWS27Tg4IftZ8m0p+KoxvGgtZ/vay/wDFHmqmkqrk5ym297b3dD1NP8DSe+X/AMW+d5Yj+Bo2tKb8UvszROMeheqT7PC1cfUeWtk/QRGL37/E+j0vwJRWblN7Nyy37GjTwH4aoUc1H6t8pfU+6+wr2or0P4fPtG/hqU/qqfRDh+p9249forRFlalFQjvk/u956CGjKetd60nwbVh9bCOWxuy3JLVXmZyyX0NYZGZCnCnlDN75P7IjVbzeZdWAe9rzGrAS4rzM7sr1y/DO1CdUvf0L5d12d/QcWAetlBoGxqrAL/b9iVg4r4gofrMeUQ6dGW6Lt0NdUFx8vQfCL594D9SMN0ZP9LG0cG96Njs+pFXC8CXKiliiIpYRb2rcvc1qGJUVaMY27zIdHqT2klz9SVlL9MTejpNb4vufuG9Kx3RfkYMcRfY+55MJSaNObYvTE13pXhHzCWlFvi/Iy4zDuVch+mBovSS/a/FFihiIz2bd63mG6gt4hxacXmvngNN/SJYV8PS2OKeB0hGeT+mXk+hctxGczTWmQ4g5B3sTkwoQloAsSgLlAVAKkiJxCaOsIBLicHYgAMiTR1OhJ3aVlxfsBCad3LZuXGx1fFtqyyRlPIorZ6Ci2F20Y5NXfkQo3zdu4qNB03uON53J0a+tIJosUmrc/ITVsEskupUWxNDmr3Oo8CLbAqKyfeawvkTWg3YBsKSBSOihHKJMoZX2/wC+e4mw2nT4jZAFOhfNjKk7ZJA1qlshMai3mbmloFGxkZdxLFOoBOTMZSLSGtoVOIIyCIsqirOgRCbuXGxE43z3lxANILVF2fUlS2HSmSwalB7mIdGRfi7huBWwqzOi2tqNbA6QeUZN8m/QrShuJ1Bp0zLLi5qjX/qBkKi6GOpuPPky9Sd1dbGbx4zPNyRyYu9o0I+JxQ1mn7DViHvzE8b+Exzr6OnEGxMaqD6Gbi/pspJ9CHEka0cKijx0pXeTuvmzkXcJSW1mbBlulUsnyz9F9zybtns8aQ+VLWYFSi0aOiFFyWtsvmRprEQbtDYjpWGKhybMHkfPiY82OUnqrr8+4qMbvIuul9GXC/uycONtNlykkxijlciEGvnmFh43hf8AuUbcb3d/JeI9x/jfwu+h1QhqzLluhDiwoQ6eg6yXPrzFYmUXlFcLl9ARtdlsGVaqSyK85WWQjNswnkoahYTzAcRypAumc9tmi0L1g4S4k9md2Y9idBaoSlwFqBzG2IXN5guoTJCXEmMqZei5QeRNSlcmhHIazvilRDKtNNdCwqhEkRORMptEh9svmRNyuRs2eBCzV2NxY+rJWyI0ZXzce9fcrTmDHLPftOiE12jlzYuceLN9AygLwdfWjdbd/UsHWto8WScXT+CGmiYVbDGhcqfAKBMcsQcVGjieCNPZL9PMUZFmEijRnbbtLcD57i0z6i0y7RrNIRUldgkR2m/8pJIydJ2aGDp2WV7tbdmXLx9AotvJAKbT7srrahanb56nckoqjFbdjMG7Rlyafg7ceZZlU3t7l5iqMGs1tfLj/sVjKlkkt+19NqXkLlUR9sbLEZ/Slfutd8u8ByS5veysqgcVvOeWSyuJzzLNCkLpotRZnFWypOjnEKNIZBJjqVLP583HRHGYSmKjhr7gnhDXw+EG1aKXzzN1h0YPPs85Vo2Kk4G1iqaM6rA5cuM6ITspNHOIyaBbyMFE1s6nK2Qy/kRClfN5HTidkLrYNHTqfOvxlqlCLy3mU559+/lcdGpbMtx+ktfEXcRhbFCpEfWxrkitrnNl43ouCdbAuXaVmk2VGXaC+ldCsCuxT6CpS1fy963F3D11NdNpTcROEq6tRXeUsn9vOx3Y5OLr4ef5WCM4trtGuzkMdMBxaOk8cCdM4bGRwwtnjNW/ziHBWEUX4+zHqtfK3zkeXLGpbPo/ZQxSG04ld1ks3s9hn9QrFQxJEPINdW0uKOpy326FVVLgSqPWyfWxcoWUpUa0MY4ppb9vPeUHUu+8U6rSBpyObPaRrjS7LcGNdQrJhpnLZpRZUxsZ7CnFjoVDaLIkjSpexcot7fnzMyqEi/GeW06oM5po0VjGv9i5Yl/MzNnVvsHRqKxTmzPgkMxFQpVZBVZiKkjnnJs2iqFSzFqN3kRUmFhW7vp6jhC3RsujQrQa2rh5ISsx9aprWiu++5bwJRyvzsuB1OBKlS2UMZSyy2lOLkl9Sy8TVmriJUCHa0Psz5YhWDpVSppHRsr60HfjHZ4CKde2UrxfB5ELEpbDnRsxHqsZcMTzGRxBrGCj0RKZoyqlOq7sGM7hJFGTdnoNGYzXhZ/mWT58GXXY8zhMRqST3bH0e35yPQuR1YpWjyPJxqE9dMJnCyTWjl2eHjkgalRcTqc8ga1nsieZCVLZ77ZLlkdQnZLL57lWdSxXhi3e2e3Lw3+BvFpmbk0aqrq+SHwknYx54rVzaCwuk4N7dV8GrFUiPYbLz8xOH9MjqVW/zLuOhlLk8u/cYZsdo6cWUsJBBU0S0ee8dM6lMBDYMGKDQ1Ebdh0Z2Hf1BXsQ4mibRDSYbqu5ejUyRnwhxGykWr+kyS+DqtUrTqAylciKFxBKgR9ETcLtDbHCtg5FyE/EYp32vJZ25lNVMwu1ua3RN2WrXz3kNAwqjlFMOykxDE1cLGStJJltxsDYzaK5IxcTolfoeq/IxKtKrTl9aerxTvHy+57OYipBDU2jJ4ot2tGRha9y6pCMXhUryhk1u4lShjk95SdmclRenI2dDVXKFn+nLu3fcwNa5q6Am7zX+P3NcLqRy+Wk8b/0bSZx2qzjtPIPl+B0xCeV7Py8TT1y7S0PTbV4K3QvUtHUo/lpJ9xyPxY/Gd/+W/wwFRcvypvoW8PoFvOV4vds80ego05LZFLuLMIz4ehtjwQiYZPJnLrR5PF6CqfpcWu+/gV/+HE1nJ35K1n1PdKi3tV+4F4J7Vl6GihD8M3mn+nhdGUezThscZSW/ZdtW5ZrwNGDvkbGk9Ha+drTW9bHyZkwWdpKz33MZwpnXgz2qY+lL+RjEO6z+WDjO5x5MR6OPIMiNiKQxMw4G/II4ZCKd+O4RrZ22FLGHIlyIciXNCZVDX1IXINyO1hPaia2KjFZtIuMEuiXMtNguZnwxFSp/wBGnKfP8sfFnf8A52Me6K74/ds2WKT+HLPy8cdWX9c6NYz5aLxiW59HAp1o4in+eDtzjw5obwSIXm42z0tKqOVTgeXw+l8/qTXPajZw+KTV07pmUoNHTDNGXTNFVWOp1Vv3+iz+dShGQUZE8WaWW3JO/MXVXD58uhTmKnVDiOyKmxmLOhqPZk/Lka023kBKkmrMVURKVlanPI0dAzaqPmn5GZSpSTtZ8t68jb0Vg3F60ssrJb+rNoRdpnFnywcGrNpHCo1GjjqPLK9OiWI0OaRzklltBjd/wFBY2NG29BqH9yBhB8w2+NvnQZNkWX7n3XCjCW6T7w424rxuQ5Lj6jQjkm9qK+K0fGazVuDXzIsTn15PJ+ZyqvigoLZ5fHYOVN2lmtsWt/G/Mo3zuj1mkcP2kfy57YtPeeVqwaunk0+9HJmi10en4mVPT7Gwq9xYpxv7FCnLirosRqrdddXde5yo9Cx0nJbF4+4Eoue63eWqFdNZq68x8pQSere/2DkXyRmRwT/dLyIej3+5luMmWouxadlGUtGcZS8fYGnouMZKeqpNfv8AqXnsZtqAfZDUnHZE8akqZXp4+22DX+NmvAt4fExn+V3fB5PwYl0UIrYRM3j5cl2cM/8AzYP+ujW1SJUzLoYmdPJ/XHntXeaGGx0J5Xs+EsvDcdMM0ZdHm5vDyY/lozsdoGlUu9VRfFZeJgYnQFak7081y+63nunG5DpltJ9mUcko9HgaWkpRyqRa6ezLlPSlPfK3W6PWVsPCWUoKXVIza2gKMv8At26NoyeBPo6o+bJdmZSxkJflafTMY0itifw5OnLWou/J7bcOYmjjM9WX0y4PLwMZ4mjrxeSpmiogMhSBqVLGR0xkWtFSvJxfVd202VTMPRL/AOcv8ZenzwPQWOnF/U8zy1WT/ovszhiZxoc5EYxXPrmM7Xhl3HRphqKQEtgqYEcxtrjHEYiu+niTGHF3GKNyGnusAjowa2Z8jsr8HzyFSi1u+cglUfHxz9RgG4Pd3rcZWlNGuf1RVpdVaXszS17cV6eDAlW5d6yYmrVMqMnF2jx+IpOLaas1tTBhI9ViaMKitJLraz8ShPQMN0pLw+6+5yy8fej0Mfma/kZ1Gf8AI9VVxGy0NLdNd6s/UB6Hq7tT/wBn6auRH+OzZeZD9JpTHqXEr/0NaP6b/wCLTI7RrKSa6pr1G8bXw1h5EJdMvwnYfCRQp1B8ahk7OpTRYaOSF64bqJ9Ft9hUVysh07ia2ETGurmOhNNCSJbKmGxs6WT+qPB7V0f2N2hW14qUWmn8s+DMyrh7lfDVXRlf9L/MvuuZ0Y8rWmcHk+JGa5Q7Nx34C3RvuQ2Mrq6zvmnusDO52HjtFeeHe5sytJaKhUVqkW+e/wATa11zIlbiUmT10eLVOVN6kr/2ya/MvcZJHpMThozVnFMy56Id/pllzV7d9zCeG9o7sPlUqkV9EU26qe9X8LHoL2B0ZglTXGT2v25FmpSHBcVRlmn7JWiuzjpxaOLsyplqxKSIjEO24QjoImSJItnYBkxiwuyGJE3ABXZ3F1MLzzLJHaAKihLDy3nRpGhrENIdgUXRXA5UOCL2qRqgBSdDkyOyfXqXtU7VAClq8U/G5zj171f0LuqC4BY9GVV0fCXBPk9Xy2FOvo2cVeL1uTsn3Z2fkegdNCpUY8BOMX2XHLOPTPNKq02pJqS3NZhqruNjEYGnLbG9tmbuujKFXQ6/TKUeV1L1V/MxeH8O2Hna/kit2gyk23ZZcytPAVYvK0vJ+xOHrun+ZNNverGTxNM6Y+VGS0zZoqNs/wCQK9PLivMXRncOrImUTaMhmiqqScG3k7ro93j6mmo32XMfRkvrk3wS8/4NmlVTOrE3wR43lJLM6FyogOgXFY6VMuzGihUooC1i7Ok9wiS4oLAiMk+Q3zF6qIQhkuK4nEa5wDCvYmKYMcw5SGTRwdKIlSu8vYYo3EMbcFyBVIZGkMBd7jFEYkTYQAKASiSQ2AEtEMhkWAKO1yHMlogYqIciJMlnWAAbMFwDsc0MQtxAcRrBYALcBU6Clk0mWYnOIAY1TRTjnTeqt62x7lu7vAiWFqO35c998vc2UyHG3QlwT7NY55xWmKweDcVbJ73zZYdLkDBtbH7DO2/crehXRk3bt9gdk+JKb+MPPas1wAk+AAF2rOlmRCRLYUFgLMTXVmPcROIjdW8GILFdqSUpTOKpE7LaYUDjiTUs0kOiScAmSgkccJgjjmccA0cgWccAEohnHABLBZxwIDonI44YMhgknASyAJEHASFAIk4YxDGo44AFy9xlsjjgEVb2eQ++wg4AB49RqOOAQYmuccAzHqbTjjigP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42863" y="-1706563"/>
            <a:ext cx="4762500" cy="3562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606" name="AutoShape 6" descr="data:image/jpeg;base64,/9j/4AAQSkZJRgABAQAAAQABAAD/2wCEAAkGBxQTEhUUEhQUFBUXFxQWFRgVFRQUFBgUFRUWFhUUFRQYHCggGBolHBQUITEhJSksLi4uFx8zODMsNygtLisBCgoKDg0OGhAQGiwkHBwsLCwsLCwsLCwsLCwsLCwsLCwsLCwsLCwsLCwsLCwsLCwsLCwsLCwsLCwsLCw3LCwsK//AABEIAMIBBAMBIgACEQEDEQH/xAAbAAACAwEBAQAAAAAAAAAAAAACAwEEBQAGB//EADsQAAIBAgIHBwIFBAAHAQAAAAABAgMRBCEFEjFBUWFxE4GRobHR8CLBBjJCUuEUYnLxFiMzQ4KSohX/xAAaAQADAQEBAQAAAAAAAAAAAAAAAQIDBAUG/8QAJREAAgICAgMBAAIDAQAAAAAAAAECEQMhEjEEE0FRIjIUYXEF/9oADAMBAAIRAxEAPwDMwGAqVXanFvi9kV1exHtNEfg1RWvXatbO+UV3bX32XU1q2kqGGWpRipyXCyhF9dl+l3zPP6W0tOpnWnaO6KyXdHf1ZhLM3qIRxJdmzV0tRoLVw0FKX72sl0f2Vkeb0npS71q03KW6K+0VkjHxemG8ofSuO/8Ag81jdMxi3a835X6ijifbKc/iN3G6UnPKP0x4Lb3sznAxKmn5vZFLzCw+PrVGlFaze5I3iorozak+zZ1QqOGlJ5bOOxF3A4FqK7Wzn+1bO9mxS0dknP6VuitvgTLKkOONsyaGCztFazL1PAJZyd3wWzvZorJWitVeb6sHUMJTbNlBIRqBdmO1CbGZRWihygDOOY+EroZJ0AJvMJ5AMYmHTLVKDk7LMRRpt9DTwOHlLKG/a/diexpAKko7c3w3L3H4XAzm7pZc9ngbOD0TGOcs35eBpRgkNRCzNwui0klJ63oX6dFLYkhtiLFUFguJxLRFwA64LDBYgIIaOZFwABkMKQCEMGQipC44CaADJxODkpZLI41lWS27Tg4IftZ8m0p+KoxvGgtZ/vay/wDFHmqmkqrk5ym297b3dD1NP8DSe+X/AMW+d5Yj+Bo2tKb8UvszROMeheqT7PC1cfUeWtk/QRGL37/E+j0vwJRWblN7Nyy37GjTwH4aoUc1H6t8pfU+6+wr2or0P4fPtG/hqU/qqfRDh+p9249forRFlalFQjvk/u956CGjKetd60nwbVh9bCOWxuy3JLVXmZyyX0NYZGZCnCnlDN75P7IjVbzeZdWAe9rzGrAS4rzM7sr1y/DO1CdUvf0L5d12d/QcWAetlBoGxqrAL/b9iVg4r4gofrMeUQ6dGW6Lt0NdUFx8vQfCL594D9SMN0ZP9LG0cG96Njs+pFXC8CXKiliiIpYRb2rcvc1qGJUVaMY27zIdHqT2klz9SVlL9MTejpNb4vufuG9Kx3RfkYMcRfY+55MJSaNObYvTE13pXhHzCWlFvi/Iy4zDuVch+mBovSS/a/FFihiIz2bd63mG6gt4hxacXmvngNN/SJYV8PS2OKeB0hGeT+mXk+hctxGczTWmQ4g5B3sTkwoQloAsSgLlAVAKkiJxCaOsIBLicHYgAMiTR1OhJ3aVlxfsBCad3LZuXGx1fFtqyyRlPIorZ6Ci2F20Y5NXfkQo3zdu4qNB03uON53J0a+tIJosUmrc/ITVsEskupUWxNDmr3Oo8CLbAqKyfeawvkTWg3YBsKSBSOihHKJMoZX2/wC+e4mw2nT4jZAFOhfNjKk7ZJA1qlshMai3mbmloFGxkZdxLFOoBOTMZSLSGtoVOIIyCIsqirOgRCbuXGxE43z3lxANILVF2fUlS2HSmSwalB7mIdGRfi7huBWwqzOi2tqNbA6QeUZN8m/QrShuJ1Bp0zLLi5qjX/qBkKi6GOpuPPky9Sd1dbGbx4zPNyRyYu9o0I+JxQ1mn7DViHvzE8b+Exzr6OnEGxMaqD6Gbi/pspJ9CHEka0cKijx0pXeTuvmzkXcJSW1mbBlulUsnyz9F9zybtns8aQ+VLWYFSi0aOiFFyWtsvmRprEQbtDYjpWGKhybMHkfPiY82OUnqrr8+4qMbvIuul9GXC/uycONtNlykkxijlciEGvnmFh43hf8AuUbcb3d/JeI9x/jfwu+h1QhqzLluhDiwoQ6eg6yXPrzFYmUXlFcLl9ARtdlsGVaqSyK85WWQjNswnkoahYTzAcRypAumc9tmi0L1g4S4k9md2Y9idBaoSlwFqBzG2IXN5guoTJCXEmMqZei5QeRNSlcmhHIazvilRDKtNNdCwqhEkRORMptEh9svmRNyuRs2eBCzV2NxY+rJWyI0ZXzce9fcrTmDHLPftOiE12jlzYuceLN9AygLwdfWjdbd/UsHWto8WScXT+CGmiYVbDGhcqfAKBMcsQcVGjieCNPZL9PMUZFmEijRnbbtLcD57i0z6i0y7RrNIRUldgkR2m/8pJIydJ2aGDp2WV7tbdmXLx9AotvJAKbT7srrahanb56nckoqjFbdjMG7Rlyafg7ceZZlU3t7l5iqMGs1tfLj/sVjKlkkt+19NqXkLlUR9sbLEZ/Slfutd8u8ByS5veysqgcVvOeWSyuJzzLNCkLpotRZnFWypOjnEKNIZBJjqVLP583HRHGYSmKjhr7gnhDXw+EG1aKXzzN1h0YPPs85Vo2Kk4G1iqaM6rA5cuM6ITspNHOIyaBbyMFE1s6nK2Qy/kRClfN5HTidkLrYNHTqfOvxlqlCLy3mU559+/lcdGpbMtx+ktfEXcRhbFCpEfWxrkitrnNl43ouCdbAuXaVmk2VGXaC+ldCsCuxT6CpS1fy963F3D11NdNpTcROEq6tRXeUsn9vOx3Y5OLr4ef5WCM4trtGuzkMdMBxaOk8cCdM4bGRwwtnjNW/ziHBWEUX4+zHqtfK3zkeXLGpbPo/ZQxSG04ld1ks3s9hn9QrFQxJEPINdW0uKOpy326FVVLgSqPWyfWxcoWUpUa0MY4ppb9vPeUHUu+8U6rSBpyObPaRrjS7LcGNdQrJhpnLZpRZUxsZ7CnFjoVDaLIkjSpexcot7fnzMyqEi/GeW06oM5po0VjGv9i5Yl/MzNnVvsHRqKxTmzPgkMxFQpVZBVZiKkjnnJs2iqFSzFqN3kRUmFhW7vp6jhC3RsujQrQa2rh5ISsx9aprWiu++5bwJRyvzsuB1OBKlS2UMZSyy2lOLkl9Sy8TVmriJUCHa0Psz5YhWDpVSppHRsr60HfjHZ4CKde2UrxfB5ELEpbDnRsxHqsZcMTzGRxBrGCj0RKZoyqlOq7sGM7hJFGTdnoNGYzXhZ/mWT58GXXY8zhMRqST3bH0e35yPQuR1YpWjyPJxqE9dMJnCyTWjl2eHjkgalRcTqc8ga1nsieZCVLZ77ZLlkdQnZLL57lWdSxXhi3e2e3Lw3+BvFpmbk0aqrq+SHwknYx54rVzaCwuk4N7dV8GrFUiPYbLz8xOH9MjqVW/zLuOhlLk8u/cYZsdo6cWUsJBBU0S0ee8dM6lMBDYMGKDQ1Ebdh0Z2Hf1BXsQ4mibRDSYbqu5ejUyRnwhxGykWr+kyS+DqtUrTqAylciKFxBKgR9ETcLtDbHCtg5FyE/EYp32vJZ25lNVMwu1ua3RN2WrXz3kNAwqjlFMOykxDE1cLGStJJltxsDYzaK5IxcTolfoeq/IxKtKrTl9aerxTvHy+57OYipBDU2jJ4ot2tGRha9y6pCMXhUryhk1u4lShjk95SdmclRenI2dDVXKFn+nLu3fcwNa5q6Am7zX+P3NcLqRy+Wk8b/0bSZx2qzjtPIPl+B0xCeV7Py8TT1y7S0PTbV4K3QvUtHUo/lpJ9xyPxY/Gd/+W/wwFRcvypvoW8PoFvOV4vds80ego05LZFLuLMIz4ehtjwQiYZPJnLrR5PF6CqfpcWu+/gV/+HE1nJ35K1n1PdKi3tV+4F4J7Vl6GihD8M3mn+nhdGUezThscZSW/ZdtW5ZrwNGDvkbGk9Ha+drTW9bHyZkwWdpKz33MZwpnXgz2qY+lL+RjEO6z+WDjO5x5MR6OPIMiNiKQxMw4G/II4ZCKd+O4RrZ22FLGHIlyIciXNCZVDX1IXINyO1hPaia2KjFZtIuMEuiXMtNguZnwxFSp/wBGnKfP8sfFnf8A52Me6K74/ds2WKT+HLPy8cdWX9c6NYz5aLxiW59HAp1o4in+eDtzjw5obwSIXm42z0tKqOVTgeXw+l8/qTXPajZw+KTV07pmUoNHTDNGXTNFVWOp1Vv3+iz+dShGQUZE8WaWW3JO/MXVXD58uhTmKnVDiOyKmxmLOhqPZk/Lka023kBKkmrMVURKVlanPI0dAzaqPmn5GZSpSTtZ8t68jb0Vg3F60ssrJb+rNoRdpnFnywcGrNpHCo1GjjqPLK9OiWI0OaRzklltBjd/wFBY2NG29BqH9yBhB8w2+NvnQZNkWX7n3XCjCW6T7w424rxuQ5Lj6jQjkm9qK+K0fGazVuDXzIsTn15PJ+ZyqvigoLZ5fHYOVN2lmtsWt/G/Mo3zuj1mkcP2kfy57YtPeeVqwaunk0+9HJmi10en4mVPT7Gwq9xYpxv7FCnLirosRqrdddXde5yo9Cx0nJbF4+4Eoue63eWqFdNZq68x8pQSere/2DkXyRmRwT/dLyIej3+5luMmWouxadlGUtGcZS8fYGnouMZKeqpNfv8AqXnsZtqAfZDUnHZE8akqZXp4+22DX+NmvAt4fExn+V3fB5PwYl0UIrYRM3j5cl2cM/8AzYP+ujW1SJUzLoYmdPJ/XHntXeaGGx0J5Xs+EsvDcdMM0ZdHm5vDyY/lozsdoGlUu9VRfFZeJgYnQFak7081y+63nunG5DpltJ9mUcko9HgaWkpRyqRa6ezLlPSlPfK3W6PWVsPCWUoKXVIza2gKMv8At26NoyeBPo6o+bJdmZSxkJflafTMY0itifw5OnLWou/J7bcOYmjjM9WX0y4PLwMZ4mjrxeSpmiogMhSBqVLGR0xkWtFSvJxfVd202VTMPRL/AOcv8ZenzwPQWOnF/U8zy1WT/ovszhiZxoc5EYxXPrmM7Xhl3HRphqKQEtgqYEcxtrjHEYiu+niTGHF3GKNyGnusAjowa2Z8jsr8HzyFSi1u+cglUfHxz9RgG4Pd3rcZWlNGuf1RVpdVaXszS17cV6eDAlW5d6yYmrVMqMnF2jx+IpOLaas1tTBhI9ViaMKitJLraz8ShPQMN0pLw+6+5yy8fej0Mfma/kZ1Gf8AI9VVxGy0NLdNd6s/UB6Hq7tT/wBn6auRH+OzZeZD9JpTHqXEr/0NaP6b/wCLTI7RrKSa6pr1G8bXw1h5EJdMvwnYfCRQp1B8ahk7OpTRYaOSF64bqJ9Ft9hUVysh07ia2ETGurmOhNNCSJbKmGxs6WT+qPB7V0f2N2hW14qUWmn8s+DMyrh7lfDVXRlf9L/MvuuZ0Y8rWmcHk+JGa5Q7Nx34C3RvuQ2Mrq6zvmnusDO52HjtFeeHe5sytJaKhUVqkW+e/wATa11zIlbiUmT10eLVOVN6kr/2ya/MvcZJHpMThozVnFMy56Id/pllzV7d9zCeG9o7sPlUqkV9EU26qe9X8LHoL2B0ZglTXGT2v25FmpSHBcVRlmn7JWiuzjpxaOLsyplqxKSIjEO24QjoImSJItnYBkxiwuyGJE3ABXZ3F1MLzzLJHaAKihLDy3nRpGhrENIdgUXRXA5UOCL2qRqgBSdDkyOyfXqXtU7VAClq8U/G5zj171f0LuqC4BY9GVV0fCXBPk9Xy2FOvo2cVeL1uTsn3Z2fkegdNCpUY8BOMX2XHLOPTPNKq02pJqS3NZhqruNjEYGnLbG9tmbuujKFXQ6/TKUeV1L1V/MxeH8O2Hna/kit2gyk23ZZcytPAVYvK0vJ+xOHrun+ZNNverGTxNM6Y+VGS0zZoqNs/wCQK9PLivMXRncOrImUTaMhmiqqScG3k7ro93j6mmo32XMfRkvrk3wS8/4NmlVTOrE3wR43lJLM6FyogOgXFY6VMuzGihUooC1i7Ok9wiS4oLAiMk+Q3zF6qIQhkuK4nEa5wDCvYmKYMcw5SGTRwdKIlSu8vYYo3EMbcFyBVIZGkMBd7jFEYkTYQAKASiSQ2AEtEMhkWAKO1yHMlogYqIciJMlnWAAbMFwDsc0MQtxAcRrBYALcBU6Clk0mWYnOIAY1TRTjnTeqt62x7lu7vAiWFqO35c998vc2UyHG3QlwT7NY55xWmKweDcVbJ73zZYdLkDBtbH7DO2/crehXRk3bt9gdk+JKb+MPPas1wAk+AAF2rOlmRCRLYUFgLMTXVmPcROIjdW8GILFdqSUpTOKpE7LaYUDjiTUs0kOiScAmSgkccJgjjmccA0cgWccAEohnHABLBZxwIDonI44YMhgknASyAJEHASFAIk4YxDGo44AFy9xlsjjgEVb2eQ++wg4AB49RqOOAQYmuccAzHqbTjjigP//Z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42863" y="-1706563"/>
            <a:ext cx="4762500" cy="3562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3933056"/>
            <a:ext cx="32670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856662" cy="64801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DDT - plným názvem: 1,1,1-</a:t>
            </a:r>
            <a:r>
              <a:rPr lang="cs-CZ" sz="28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trichlor</a:t>
            </a:r>
            <a:r>
              <a:rPr lang="cs-CZ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-2,2-bis(4-</a:t>
            </a:r>
            <a:r>
              <a:rPr lang="cs-CZ" sz="28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chlorfenyl</a:t>
            </a:r>
            <a:r>
              <a:rPr lang="cs-CZ" sz="28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ethan</a:t>
            </a:r>
            <a:endParaRPr lang="cs-CZ" sz="2800" b="1" dirty="0" smtClean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insekticid používaný na ošetřování zemědělských plodin a na likvidaci přenašečů infekčních chorob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Anopheles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EU není vyráběn a používán, v bývalém Československu bylo používání jako pesticidu zakázáno v roce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1974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Byl vyráb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ě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n ve Spolan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ě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Neratovice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jako surovina pro výrobu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Neratidinu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Nerakainu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 Pentalidolu.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všechny výroby byly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ukončeny v letech 1978-83.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Mutagenní a karcinogenní účinky.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Toxické pro reprodukci, teratogenní účinky.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Endokrinní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disruptor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576</TotalTime>
  <Words>752</Words>
  <Application>Microsoft Office PowerPoint</Application>
  <PresentationFormat>Předvádění na obrazovce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 Halogenové deriváty uhlovodíků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Halogenové deriváty uhlovodíků</dc:title>
  <dc:creator>Ptacek</dc:creator>
  <cp:lastModifiedBy>Ptacek</cp:lastModifiedBy>
  <cp:revision>20</cp:revision>
  <dcterms:created xsi:type="dcterms:W3CDTF">2013-09-03T09:31:42Z</dcterms:created>
  <dcterms:modified xsi:type="dcterms:W3CDTF">2014-10-16T13:52:04Z</dcterms:modified>
</cp:coreProperties>
</file>