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99" r:id="rId6"/>
    <p:sldId id="266" r:id="rId7"/>
    <p:sldId id="272" r:id="rId8"/>
    <p:sldId id="297" r:id="rId9"/>
    <p:sldId id="260" r:id="rId10"/>
    <p:sldId id="258" r:id="rId11"/>
    <p:sldId id="259" r:id="rId12"/>
    <p:sldId id="304" r:id="rId13"/>
    <p:sldId id="300" r:id="rId14"/>
    <p:sldId id="261" r:id="rId15"/>
    <p:sldId id="267" r:id="rId16"/>
    <p:sldId id="301" r:id="rId17"/>
    <p:sldId id="271" r:id="rId18"/>
    <p:sldId id="273" r:id="rId19"/>
    <p:sldId id="268" r:id="rId20"/>
    <p:sldId id="269" r:id="rId21"/>
    <p:sldId id="274" r:id="rId22"/>
    <p:sldId id="262" r:id="rId23"/>
    <p:sldId id="263" r:id="rId24"/>
    <p:sldId id="302" r:id="rId25"/>
    <p:sldId id="275" r:id="rId26"/>
    <p:sldId id="276" r:id="rId27"/>
    <p:sldId id="303" r:id="rId28"/>
    <p:sldId id="277" r:id="rId29"/>
    <p:sldId id="316" r:id="rId30"/>
    <p:sldId id="305" r:id="rId31"/>
    <p:sldId id="317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78" r:id="rId43"/>
    <p:sldId id="279" r:id="rId44"/>
    <p:sldId id="280" r:id="rId45"/>
    <p:sldId id="296" r:id="rId46"/>
    <p:sldId id="281" r:id="rId47"/>
    <p:sldId id="282" r:id="rId48"/>
    <p:sldId id="283" r:id="rId49"/>
    <p:sldId id="284" r:id="rId50"/>
    <p:sldId id="285" r:id="rId51"/>
    <p:sldId id="286" r:id="rId52"/>
    <p:sldId id="287" r:id="rId53"/>
    <p:sldId id="294" r:id="rId54"/>
    <p:sldId id="295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B690-99B7-4402-875F-78DD22A98578}" type="datetimeFigureOut">
              <a:rPr lang="cs-CZ" smtClean="0"/>
              <a:pPr/>
              <a:t>9.12.2012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52E3-9F63-41C8-8EB2-4D8C8D73D4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jung.sneznik.cz/obsah.htm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artprojects.blogspot.cz/p/thesis.html" TargetMode="External"/><Relationship Id="rId2" Type="http://schemas.openxmlformats.org/officeDocument/2006/relationships/hyperlink" Target="http://www.autonomes-zentrum.org/ai/texte/prinzhor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ung.sneznik.cz/mandaly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Arteterapie a </a:t>
            </a:r>
            <a:r>
              <a:rPr lang="cs-CZ" b="1" dirty="0" err="1" smtClean="0">
                <a:solidFill>
                  <a:schemeClr val="bg1"/>
                </a:solidFill>
              </a:rPr>
              <a:t>Artefiletika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Historie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cs-CZ" sz="2600" dirty="0" smtClean="0"/>
          </a:p>
          <a:p>
            <a:r>
              <a:rPr lang="cs-CZ" sz="2600" dirty="0" smtClean="0"/>
              <a:t>1. užití termínu „</a:t>
            </a:r>
            <a:r>
              <a:rPr lang="cs-CZ" sz="2600" b="1" i="1" dirty="0" err="1" smtClean="0"/>
              <a:t>art</a:t>
            </a:r>
            <a:r>
              <a:rPr lang="cs-CZ" sz="2600" b="1" i="1" dirty="0" smtClean="0"/>
              <a:t> </a:t>
            </a:r>
            <a:r>
              <a:rPr lang="cs-CZ" sz="2600" b="1" i="1" dirty="0" err="1" smtClean="0"/>
              <a:t>therapy</a:t>
            </a:r>
            <a:r>
              <a:rPr lang="cs-CZ" sz="2600" b="1" dirty="0" smtClean="0"/>
              <a:t>“- Margaret  </a:t>
            </a:r>
            <a:r>
              <a:rPr lang="cs-CZ" sz="2600" b="1" dirty="0" err="1" smtClean="0"/>
              <a:t>Naumburgová</a:t>
            </a:r>
            <a:r>
              <a:rPr lang="cs-CZ" sz="2600" b="1" dirty="0" smtClean="0"/>
              <a:t> </a:t>
            </a:r>
            <a:r>
              <a:rPr lang="cs-CZ" sz="2600" dirty="0" smtClean="0"/>
              <a:t>ve 30. letech</a:t>
            </a:r>
          </a:p>
          <a:p>
            <a:endParaRPr lang="cs-CZ" sz="2600" dirty="0" smtClean="0"/>
          </a:p>
          <a:p>
            <a:r>
              <a:rPr lang="cs-CZ" sz="2600" b="1" dirty="0" smtClean="0"/>
              <a:t>V Evropě </a:t>
            </a:r>
            <a:r>
              <a:rPr lang="cs-CZ" sz="2600" dirty="0" smtClean="0"/>
              <a:t>se termín objevuje </a:t>
            </a:r>
            <a:r>
              <a:rPr lang="cs-CZ" sz="2600" b="1" dirty="0" smtClean="0"/>
              <a:t>ve 40. letech </a:t>
            </a:r>
          </a:p>
          <a:p>
            <a:endParaRPr lang="cs-CZ" sz="2600" b="1" dirty="0" smtClean="0"/>
          </a:p>
          <a:p>
            <a:r>
              <a:rPr lang="cs-CZ" sz="2600" b="1" dirty="0" smtClean="0"/>
              <a:t>1. školení </a:t>
            </a:r>
            <a:r>
              <a:rPr lang="cs-CZ" sz="2600" b="1" dirty="0" err="1" smtClean="0"/>
              <a:t>arteterapeutů</a:t>
            </a:r>
            <a:r>
              <a:rPr lang="cs-CZ" sz="2600" b="1" dirty="0" smtClean="0"/>
              <a:t> v USA- 60. léta </a:t>
            </a:r>
            <a:r>
              <a:rPr lang="cs-CZ" sz="2600" dirty="0" smtClean="0"/>
              <a:t>na </a:t>
            </a:r>
            <a:r>
              <a:rPr lang="cs-CZ" sz="2600" dirty="0" err="1" smtClean="0"/>
              <a:t>Hanneman</a:t>
            </a:r>
            <a:r>
              <a:rPr lang="cs-CZ" sz="2600" dirty="0" smtClean="0"/>
              <a:t> University ve Filadelfii</a:t>
            </a:r>
          </a:p>
          <a:p>
            <a:r>
              <a:rPr lang="cs-CZ" sz="2600" b="1" dirty="0" smtClean="0"/>
              <a:t>V Evropě </a:t>
            </a:r>
            <a:r>
              <a:rPr lang="cs-CZ" sz="2600" dirty="0" smtClean="0"/>
              <a:t>se začíná objevovat školení </a:t>
            </a:r>
            <a:r>
              <a:rPr lang="cs-CZ" sz="2600" dirty="0" err="1" smtClean="0"/>
              <a:t>arteterapeutů</a:t>
            </a:r>
            <a:r>
              <a:rPr lang="cs-CZ" sz="2600" dirty="0" smtClean="0"/>
              <a:t> </a:t>
            </a:r>
            <a:r>
              <a:rPr lang="cs-CZ" sz="2600" b="1" dirty="0" smtClean="0"/>
              <a:t>až v 80. letech 20. století</a:t>
            </a:r>
          </a:p>
          <a:p>
            <a:r>
              <a:rPr lang="cs-CZ" sz="2600" b="1" dirty="0" smtClean="0"/>
              <a:t>V českých zemích </a:t>
            </a:r>
            <a:r>
              <a:rPr lang="cs-CZ" sz="2600" dirty="0" smtClean="0"/>
              <a:t>vznikl ateliér arteterapie v roce </a:t>
            </a:r>
            <a:r>
              <a:rPr lang="cs-CZ" sz="2600" b="1" dirty="0" smtClean="0"/>
              <a:t>1990</a:t>
            </a:r>
            <a:r>
              <a:rPr lang="cs-CZ" sz="2600" dirty="0" smtClean="0"/>
              <a:t> v jihočeské univerzitě v </a:t>
            </a:r>
            <a:r>
              <a:rPr lang="cs-CZ" sz="2600" b="1" dirty="0" smtClean="0"/>
              <a:t>Českých Budějovicích</a:t>
            </a:r>
          </a:p>
          <a:p>
            <a:r>
              <a:rPr lang="cs-CZ" sz="2600" b="1" dirty="0" smtClean="0"/>
              <a:t>1994 </a:t>
            </a:r>
            <a:r>
              <a:rPr lang="cs-CZ" sz="2600" dirty="0" smtClean="0"/>
              <a:t>vznikla </a:t>
            </a:r>
            <a:r>
              <a:rPr lang="cs-CZ" sz="2600" b="1" dirty="0" smtClean="0"/>
              <a:t>Česká </a:t>
            </a:r>
            <a:r>
              <a:rPr lang="cs-CZ" sz="2600" b="1" dirty="0" err="1" smtClean="0"/>
              <a:t>arteterapeutická</a:t>
            </a:r>
            <a:r>
              <a:rPr lang="cs-CZ" sz="2600" b="1" dirty="0" smtClean="0"/>
              <a:t> asociace</a:t>
            </a:r>
            <a:endParaRPr lang="cs-CZ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Charakteristika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dirty="0" smtClean="0"/>
              <a:t>Arteterapie je založena na poznání, že myšlenky a pocity jsou derivované z nevědomí. Ty jsou výrazově lépe uchopitelné a </a:t>
            </a:r>
            <a:r>
              <a:rPr lang="cs-CZ" sz="2400" dirty="0" err="1" smtClean="0"/>
              <a:t>zprostředkovatelné</a:t>
            </a:r>
            <a:r>
              <a:rPr lang="cs-CZ" sz="2400" dirty="0" smtClean="0"/>
              <a:t> v obrazech než ve slovech.</a:t>
            </a:r>
          </a:p>
          <a:p>
            <a:endParaRPr lang="cs-CZ" sz="2400" dirty="0"/>
          </a:p>
          <a:p>
            <a:r>
              <a:rPr lang="cs-CZ" sz="2400" b="1" dirty="0" smtClean="0"/>
              <a:t>Projekce svých vnitřních konfliktů do vizuálního tvarosloví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Praktikuje se na:</a:t>
            </a:r>
          </a:p>
          <a:p>
            <a:r>
              <a:rPr lang="cs-CZ" sz="2400" dirty="0" smtClean="0"/>
              <a:t>Psychiatrických pracovištích, nemocnicích, rehabilitačních ústavech, výchovně-vzdělávacích zařízeních, domovech důchodců, forenzních pracovištích.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Charakteristika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Výtvarný proces umožňuje jinou</a:t>
            </a:r>
            <a:r>
              <a:rPr lang="cs-CZ" sz="2400" b="1" dirty="0" smtClean="0"/>
              <a:t>, neverbální a symbolickou řeč, kterou může vyjádřit své pocity, přání, obavy a představy, které jsou vlastní vnitřnímu prožívání.</a:t>
            </a:r>
            <a:r>
              <a:rPr lang="cs-CZ" sz="2400" dirty="0" smtClean="0"/>
              <a:t> </a:t>
            </a:r>
          </a:p>
          <a:p>
            <a:endParaRPr lang="cs-CZ" sz="2400" dirty="0" smtClean="0"/>
          </a:p>
          <a:p>
            <a:r>
              <a:rPr lang="cs-CZ" sz="2400" i="1" dirty="0" smtClean="0"/>
              <a:t>„Každý obraz či výtvor z hlíny v sobě nese často důležité </a:t>
            </a:r>
            <a:r>
              <a:rPr lang="cs-CZ" sz="2400" b="1" i="1" dirty="0" smtClean="0"/>
              <a:t>sdělení, adresované terapeutům i ostatním členům terapeutické skupiny, kde tvořivé procesy </a:t>
            </a:r>
            <a:r>
              <a:rPr lang="cs-CZ" sz="2400" b="1" i="1" dirty="0" smtClean="0"/>
              <a:t>probíhají.“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dirty="0" smtClean="0"/>
          </a:p>
          <a:p>
            <a:r>
              <a:rPr lang="cs-CZ" b="1" u="sng" dirty="0" smtClean="0"/>
              <a:t>Arteterapie:</a:t>
            </a:r>
          </a:p>
          <a:p>
            <a:endParaRPr lang="cs-CZ" u="sng" dirty="0" smtClean="0"/>
          </a:p>
          <a:p>
            <a:pPr lvl="3">
              <a:buFont typeface="Arial" pitchFamily="34" charset="0"/>
              <a:buChar char="•"/>
            </a:pPr>
            <a:r>
              <a:rPr lang="cs-CZ" sz="3200" b="1" dirty="0" smtClean="0"/>
              <a:t>Receptivní</a:t>
            </a:r>
          </a:p>
          <a:p>
            <a:pPr lvl="2"/>
            <a:endParaRPr lang="cs-CZ" sz="3200" b="1" dirty="0" smtClean="0"/>
          </a:p>
          <a:p>
            <a:pPr lvl="3">
              <a:buFont typeface="Arial" pitchFamily="34" charset="0"/>
              <a:buChar char="•"/>
            </a:pPr>
            <a:r>
              <a:rPr lang="cs-CZ" sz="3200" b="1" dirty="0" smtClean="0"/>
              <a:t>Produktivní</a:t>
            </a:r>
          </a:p>
          <a:p>
            <a:pPr lvl="2"/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Druhy arteterapie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cs-CZ" sz="4400" b="1" dirty="0" smtClean="0">
                <a:solidFill>
                  <a:schemeClr val="bg1"/>
                </a:solidFill>
              </a:rPr>
              <a:t/>
            </a:r>
            <a:br>
              <a:rPr lang="cs-CZ" sz="4400" b="1" dirty="0" smtClean="0">
                <a:solidFill>
                  <a:schemeClr val="bg1"/>
                </a:solidFill>
              </a:rPr>
            </a:br>
            <a:r>
              <a:rPr lang="cs-CZ" sz="4900" b="1" dirty="0" smtClean="0">
                <a:solidFill>
                  <a:schemeClr val="bg1"/>
                </a:solidFill>
                <a:latin typeface="+mj-lt"/>
              </a:rPr>
              <a:t>Arteterapie  receptivní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dirty="0" smtClean="0"/>
              <a:t>Odehrává se na základě </a:t>
            </a:r>
            <a:r>
              <a:rPr lang="cs-CZ" sz="2400" b="1" dirty="0" smtClean="0"/>
              <a:t>vnímání uměleckého díla</a:t>
            </a:r>
            <a:r>
              <a:rPr lang="cs-CZ" sz="2400" dirty="0" smtClean="0"/>
              <a:t>, vybraného záměrně arteterapeutem. </a:t>
            </a:r>
          </a:p>
          <a:p>
            <a:r>
              <a:rPr lang="cs-CZ" sz="2400" dirty="0" smtClean="0"/>
              <a:t>Snaha o </a:t>
            </a:r>
            <a:r>
              <a:rPr lang="cs-CZ" sz="2400" b="1" dirty="0" smtClean="0"/>
              <a:t>lepší poznání svého nitra</a:t>
            </a:r>
            <a:r>
              <a:rPr lang="cs-CZ" sz="2400" dirty="0" smtClean="0"/>
              <a:t>. </a:t>
            </a:r>
          </a:p>
          <a:p>
            <a:r>
              <a:rPr lang="cs-CZ" sz="2400" dirty="0" smtClean="0"/>
              <a:t>Založena na </a:t>
            </a:r>
            <a:r>
              <a:rPr lang="cs-CZ" sz="2400" b="1" dirty="0" smtClean="0"/>
              <a:t>promítání vlastních emocí </a:t>
            </a:r>
            <a:r>
              <a:rPr lang="cs-CZ" sz="2400" dirty="0" smtClean="0"/>
              <a:t>do uměleckého díla. </a:t>
            </a:r>
          </a:p>
          <a:p>
            <a:endParaRPr lang="cs-CZ" sz="2400" dirty="0" smtClean="0"/>
          </a:p>
          <a:p>
            <a:r>
              <a:rPr lang="cs-CZ" sz="2400" u="sng" dirty="0" smtClean="0"/>
              <a:t>Praxe: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navštěvování galerií s arteterapeutem, </a:t>
            </a:r>
            <a:r>
              <a:rPr lang="cs-CZ" sz="2400" b="1" dirty="0" smtClean="0"/>
              <a:t>projekce obrazů</a:t>
            </a:r>
            <a:r>
              <a:rPr lang="cs-CZ" sz="2400" dirty="0" smtClean="0"/>
              <a:t>, </a:t>
            </a:r>
            <a:r>
              <a:rPr lang="cs-CZ" sz="2400" b="1" dirty="0" smtClean="0"/>
              <a:t>rozhovory</a:t>
            </a:r>
            <a:r>
              <a:rPr lang="cs-CZ" sz="2400" dirty="0" smtClean="0"/>
              <a:t> o výtvarných dílech a jejich vnímání</a:t>
            </a:r>
          </a:p>
          <a:p>
            <a:r>
              <a:rPr lang="cs-CZ" sz="2400" b="1" dirty="0" smtClean="0"/>
              <a:t>Snaha o</a:t>
            </a:r>
            <a:r>
              <a:rPr lang="cs-CZ" sz="2400" dirty="0" smtClean="0"/>
              <a:t> lepší </a:t>
            </a:r>
            <a:r>
              <a:rPr lang="cs-CZ" sz="2400" b="1" dirty="0" smtClean="0"/>
              <a:t>pochopení vnitřního světa</a:t>
            </a:r>
            <a:r>
              <a:rPr lang="cs-CZ" sz="2400" dirty="0" smtClean="0"/>
              <a:t>, </a:t>
            </a:r>
            <a:r>
              <a:rPr lang="cs-CZ" sz="2400" b="1" dirty="0" smtClean="0"/>
              <a:t>poznávání emocí jiných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Arteterapie produktivní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b="1" u="sng" dirty="0" smtClean="0"/>
              <a:t>Využití tvůrčí činnosti:</a:t>
            </a:r>
          </a:p>
          <a:p>
            <a:endParaRPr lang="cs-CZ" sz="2400" u="sng" dirty="0" smtClean="0"/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malby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kresby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prostorové tvorby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intermediálních dílen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happeningu..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Druhy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Individuální arteterapie</a:t>
            </a:r>
          </a:p>
          <a:p>
            <a:endParaRPr lang="cs-CZ" b="1" dirty="0" smtClean="0"/>
          </a:p>
          <a:p>
            <a:r>
              <a:rPr lang="cs-CZ" b="1" dirty="0" smtClean="0"/>
              <a:t>Skupinová arteterapie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Skupinová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b="1" dirty="0" smtClean="0"/>
              <a:t>Náročnější </a:t>
            </a:r>
            <a:r>
              <a:rPr lang="cs-CZ" sz="2400" dirty="0" smtClean="0"/>
              <a:t>pro osobnost arteterapeuta</a:t>
            </a:r>
          </a:p>
          <a:p>
            <a:r>
              <a:rPr lang="cs-CZ" sz="2400" b="1" dirty="0" smtClean="0"/>
              <a:t>Sociální výuka</a:t>
            </a:r>
            <a:r>
              <a:rPr lang="cs-CZ" sz="2400" dirty="0" smtClean="0"/>
              <a:t> klientů </a:t>
            </a:r>
            <a:r>
              <a:rPr lang="cs-CZ" sz="2400" b="1" dirty="0" smtClean="0"/>
              <a:t>probíhá rychleji</a:t>
            </a:r>
          </a:p>
          <a:p>
            <a:r>
              <a:rPr lang="cs-CZ" sz="2400" dirty="0" smtClean="0"/>
              <a:t>Klienti s podobnými problémy mohou navzájem  podpořit pocitem sounáležitosti</a:t>
            </a:r>
          </a:p>
          <a:p>
            <a:r>
              <a:rPr lang="cs-CZ" sz="2400" dirty="0" smtClean="0"/>
              <a:t>Vhodnější pro klienty, kteří vnímají individuální terapii příliš intenzivně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Demokratičtější působení</a:t>
            </a:r>
            <a:r>
              <a:rPr lang="cs-CZ" sz="2400" u="sng" dirty="0" smtClean="0"/>
              <a:t>- </a:t>
            </a:r>
            <a:r>
              <a:rPr lang="cs-CZ" sz="2400" dirty="0" smtClean="0"/>
              <a:t>problémy ve skupině se sdílejí</a:t>
            </a:r>
          </a:p>
          <a:p>
            <a:r>
              <a:rPr lang="cs-CZ" sz="2400" b="1" u="sng" dirty="0" smtClean="0"/>
              <a:t>Ekonomický aspekt</a:t>
            </a:r>
            <a:r>
              <a:rPr lang="cs-CZ" sz="2400" dirty="0" smtClean="0"/>
              <a:t>- během sezení se může pomoci více lidem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Skupinová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b="1" u="sng" dirty="0" smtClean="0"/>
              <a:t>Nevýhody:</a:t>
            </a:r>
          </a:p>
          <a:p>
            <a:endParaRPr lang="cs-CZ" sz="2400" b="1" u="sng" dirty="0" smtClean="0"/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Problematika diskrétnosti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Horší </a:t>
            </a:r>
            <a:r>
              <a:rPr lang="cs-CZ" sz="2400" b="1" dirty="0" smtClean="0"/>
              <a:t>organizační zvládání situace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Nutná obratnost a pohotovost arteterapeuta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Malá časová dotace pro jednotlivého člena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Rozdíly mezi výtvarným kroužkem a arteterapií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 smtClean="0"/>
              <a:t>Nutnost vedení vzdělaným arteterapeutem</a:t>
            </a:r>
          </a:p>
          <a:p>
            <a:r>
              <a:rPr lang="cs-CZ" sz="2400" b="1" dirty="0" smtClean="0"/>
              <a:t>Cílená aktivita</a:t>
            </a:r>
          </a:p>
          <a:p>
            <a:r>
              <a:rPr lang="cs-CZ" sz="2400" b="1" dirty="0" smtClean="0"/>
              <a:t>Umělecké dílo vzniklé v rámci terapie není podstatné</a:t>
            </a:r>
            <a:r>
              <a:rPr lang="cs-CZ" sz="2400" dirty="0" smtClean="0"/>
              <a:t>, důraz je kladen na proces tvorby.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„</a:t>
            </a:r>
            <a:r>
              <a:rPr lang="cs-CZ" sz="2400" i="1" dirty="0" smtClean="0"/>
              <a:t>Arteterapie často léčí sekundární handicap, to znamená, že zmírňuje individuální prožitek znevýhodněného pacienta, klienta, postiženého člověka.“ </a:t>
            </a:r>
            <a:r>
              <a:rPr lang="cs-CZ" sz="1400" dirty="0" smtClean="0"/>
              <a:t>(</a:t>
            </a:r>
            <a:r>
              <a:rPr lang="cs-CZ" sz="1400" dirty="0" err="1" smtClean="0"/>
              <a:t>Šicková</a:t>
            </a:r>
            <a:r>
              <a:rPr lang="cs-CZ" sz="1400" dirty="0" smtClean="0"/>
              <a:t>-</a:t>
            </a:r>
            <a:r>
              <a:rPr lang="cs-CZ" sz="1400" dirty="0" err="1" smtClean="0"/>
              <a:t>Fabrici</a:t>
            </a:r>
            <a:r>
              <a:rPr lang="cs-CZ" sz="1400" dirty="0" smtClean="0"/>
              <a:t>, s.28)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smtClean="0">
                <a:solidFill>
                  <a:schemeClr val="bg1"/>
                </a:solidFill>
              </a:rPr>
              <a:t>Arteterapie: Vymezení </a:t>
            </a:r>
            <a:r>
              <a:rPr lang="cs-CZ" b="1" dirty="0" smtClean="0">
                <a:solidFill>
                  <a:schemeClr val="bg1"/>
                </a:solidFill>
              </a:rPr>
              <a:t>pojmu: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b="1" dirty="0" smtClean="0"/>
              <a:t>Léčba uměním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(hudba, poezie, próza, divadlo, tanec, výtvarné umění)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léčebný postup, </a:t>
            </a:r>
            <a:r>
              <a:rPr lang="cs-CZ" sz="2400" b="1" dirty="0" smtClean="0"/>
              <a:t>který využívá výtvarného projevu </a:t>
            </a:r>
            <a:r>
              <a:rPr lang="cs-CZ" sz="2400" dirty="0" smtClean="0"/>
              <a:t>jako </a:t>
            </a:r>
            <a:r>
              <a:rPr lang="cs-CZ" sz="2400" b="1" dirty="0" smtClean="0"/>
              <a:t>hlavního prostředku poznání </a:t>
            </a:r>
            <a:r>
              <a:rPr lang="cs-CZ" sz="2400" dirty="0" smtClean="0"/>
              <a:t>a </a:t>
            </a:r>
            <a:r>
              <a:rPr lang="cs-CZ" sz="2400" b="1" dirty="0" smtClean="0"/>
              <a:t>ovlivnění lidské psychiky </a:t>
            </a:r>
            <a:r>
              <a:rPr lang="cs-CZ" sz="2400" dirty="0" smtClean="0"/>
              <a:t>a mezilidských vztahů</a:t>
            </a:r>
          </a:p>
          <a:p>
            <a:endParaRPr lang="cs-CZ" sz="2400" dirty="0" smtClean="0"/>
          </a:p>
          <a:p>
            <a:r>
              <a:rPr lang="cs-CZ" sz="2400" i="1" dirty="0" smtClean="0"/>
              <a:t>„..tvořivý proces je většinou pro svého tvůrce ventilem, umožňuje vnitřní očištění a naplnění. Rezonance citů i myšlenek tvůrce a diváka vyústí v znovuprožití původního poselství obsaženého v uměleckém díle, ventilování problému a jeho kanalizování, sublimaci, katarzi</a:t>
            </a:r>
            <a:r>
              <a:rPr lang="cs-CZ" sz="2400" dirty="0" smtClean="0"/>
              <a:t>.“ </a:t>
            </a:r>
            <a:r>
              <a:rPr lang="cs-CZ" sz="1400" dirty="0" smtClean="0"/>
              <a:t>(</a:t>
            </a:r>
            <a:r>
              <a:rPr lang="cs-CZ" sz="1400" dirty="0" err="1" smtClean="0"/>
              <a:t>Šicková</a:t>
            </a:r>
            <a:r>
              <a:rPr lang="cs-CZ" sz="1400" dirty="0" smtClean="0"/>
              <a:t>-</a:t>
            </a:r>
            <a:r>
              <a:rPr lang="cs-CZ" sz="1400" dirty="0" err="1" smtClean="0"/>
              <a:t>Fabrici</a:t>
            </a:r>
            <a:r>
              <a:rPr lang="cs-CZ" sz="1400" dirty="0" smtClean="0"/>
              <a:t>, 2002, s.23)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Cíle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V závislost na klientovi </a:t>
            </a:r>
            <a:r>
              <a:rPr lang="cs-CZ" sz="2400" b="1" u="sng" dirty="0" smtClean="0"/>
              <a:t>naplňuje různé cíle:</a:t>
            </a:r>
          </a:p>
          <a:p>
            <a:endParaRPr lang="cs-CZ" sz="2400" b="1" u="sng" dirty="0" smtClean="0"/>
          </a:p>
          <a:p>
            <a:r>
              <a:rPr lang="cs-CZ" sz="2400" dirty="0" smtClean="0"/>
              <a:t>Důraz na </a:t>
            </a:r>
            <a:r>
              <a:rPr lang="cs-CZ" sz="2400" b="1" dirty="0" smtClean="0"/>
              <a:t>kompenzační procesy</a:t>
            </a:r>
            <a:r>
              <a:rPr lang="cs-CZ" sz="2400" dirty="0" smtClean="0"/>
              <a:t>, aktivizaci</a:t>
            </a:r>
          </a:p>
          <a:p>
            <a:r>
              <a:rPr lang="cs-CZ" sz="2400" b="1" dirty="0" smtClean="0"/>
              <a:t>Prostředek komunikace </a:t>
            </a:r>
          </a:p>
          <a:p>
            <a:r>
              <a:rPr lang="cs-CZ" sz="2400" b="1" dirty="0" smtClean="0"/>
              <a:t>Odstraňování bloků </a:t>
            </a:r>
            <a:r>
              <a:rPr lang="cs-CZ" sz="2400" dirty="0" smtClean="0"/>
              <a:t>a úzkostných stavů</a:t>
            </a:r>
          </a:p>
          <a:p>
            <a:r>
              <a:rPr lang="cs-CZ" sz="2400" b="1" dirty="0" smtClean="0"/>
              <a:t>Socializace</a:t>
            </a:r>
          </a:p>
          <a:p>
            <a:r>
              <a:rPr lang="cs-CZ" sz="2400" b="1" dirty="0" smtClean="0"/>
              <a:t>Kanalizace agresivity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Cíle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cs-CZ" sz="2600" u="sng" dirty="0" smtClean="0"/>
              <a:t>Dle </a:t>
            </a:r>
            <a:r>
              <a:rPr lang="cs-CZ" sz="2600" u="sng" dirty="0" err="1" smtClean="0"/>
              <a:t>Mariam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Liebemanové</a:t>
            </a:r>
            <a:r>
              <a:rPr lang="cs-CZ" sz="2600" u="sng" dirty="0" smtClean="0"/>
              <a:t> (1984):</a:t>
            </a:r>
          </a:p>
          <a:p>
            <a:endParaRPr lang="cs-CZ" dirty="0" smtClean="0"/>
          </a:p>
          <a:p>
            <a:r>
              <a:rPr lang="cs-CZ" sz="2600" b="1" u="sng" dirty="0" smtClean="0"/>
              <a:t>Individuální cíle:</a:t>
            </a:r>
          </a:p>
          <a:p>
            <a:r>
              <a:rPr lang="cs-CZ" sz="2600" b="1" dirty="0" smtClean="0"/>
              <a:t>Uvolnění, sebeprožití</a:t>
            </a:r>
            <a:r>
              <a:rPr lang="cs-CZ" sz="2600" dirty="0" smtClean="0"/>
              <a:t>, vizuální uspořádání zážitků, </a:t>
            </a:r>
            <a:r>
              <a:rPr lang="cs-CZ" sz="2600" b="1" dirty="0" smtClean="0"/>
              <a:t>nárůst osobní svobody</a:t>
            </a:r>
            <a:endParaRPr lang="cs-CZ" sz="2600" dirty="0" smtClean="0"/>
          </a:p>
          <a:p>
            <a:r>
              <a:rPr lang="cs-CZ" sz="2600" dirty="0" smtClean="0"/>
              <a:t>Sebehodnocení, </a:t>
            </a:r>
            <a:r>
              <a:rPr lang="cs-CZ" sz="2600" b="1" dirty="0" smtClean="0"/>
              <a:t>hledání výraziva pocitů, emocí, konfliktů</a:t>
            </a:r>
            <a:r>
              <a:rPr lang="cs-CZ" sz="2600" dirty="0" smtClean="0"/>
              <a:t>, </a:t>
            </a:r>
            <a:r>
              <a:rPr lang="cs-CZ" sz="2600" b="1" dirty="0" smtClean="0"/>
              <a:t>rozvoj fantazie </a:t>
            </a:r>
            <a:r>
              <a:rPr lang="cs-CZ" sz="2600" dirty="0" smtClean="0"/>
              <a:t>a imaginace</a:t>
            </a:r>
          </a:p>
          <a:p>
            <a:endParaRPr lang="cs-CZ" sz="2600" dirty="0" smtClean="0"/>
          </a:p>
          <a:p>
            <a:r>
              <a:rPr lang="cs-CZ" sz="2600" b="1" u="sng" dirty="0" smtClean="0"/>
              <a:t>Sociální cíle:</a:t>
            </a:r>
          </a:p>
          <a:p>
            <a:r>
              <a:rPr lang="cs-CZ" sz="2600" b="1" dirty="0" smtClean="0"/>
              <a:t>Navázání kontaktů, společné řešení problémů</a:t>
            </a:r>
            <a:r>
              <a:rPr lang="cs-CZ" sz="2600" dirty="0" smtClean="0"/>
              <a:t>, zapojení do skupiny (kooperace), </a:t>
            </a:r>
          </a:p>
          <a:p>
            <a:r>
              <a:rPr lang="cs-CZ" sz="2600" b="1" dirty="0" smtClean="0"/>
              <a:t>Pochopení vztahů, získávání sociální podpory</a:t>
            </a:r>
            <a:endParaRPr lang="cs-CZ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Druhy arteterapie: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b="1" dirty="0" smtClean="0"/>
              <a:t>Se zneužívanými dětmi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Rodinné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Se seniory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Sociálně znevýhodněné skupiny…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Diagnostické aspekty výtvarného projevu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endParaRPr lang="cs-CZ" sz="2400" dirty="0" smtClean="0"/>
          </a:p>
          <a:p>
            <a:r>
              <a:rPr lang="cs-CZ" sz="2400" b="1" dirty="0" smtClean="0"/>
              <a:t>Symbolika  obrazové řeči </a:t>
            </a:r>
            <a:r>
              <a:rPr lang="cs-CZ" sz="2400" dirty="0" smtClean="0"/>
              <a:t>kreseb a maleb </a:t>
            </a:r>
            <a:r>
              <a:rPr lang="cs-CZ" sz="2400" b="1" dirty="0" smtClean="0"/>
              <a:t>není nikdy jednoznačná</a:t>
            </a:r>
            <a:r>
              <a:rPr lang="cs-CZ" sz="2400" dirty="0" smtClean="0"/>
              <a:t>. I sebelepší arteterapeut si  nemůže být na sto procent jistý s diagnózou na základě kresebných testů.</a:t>
            </a:r>
          </a:p>
          <a:p>
            <a:endParaRPr lang="cs-CZ" sz="2400" dirty="0" smtClean="0"/>
          </a:p>
          <a:p>
            <a:r>
              <a:rPr lang="cs-CZ" sz="2400" dirty="0" smtClean="0"/>
              <a:t>Symbolika v práci a výtvarné produkci stejně postižených lidí je podobná, ale nedá se brát jako dogma. </a:t>
            </a:r>
          </a:p>
          <a:p>
            <a:endParaRPr lang="cs-CZ" sz="2400" dirty="0" smtClean="0"/>
          </a:p>
          <a:p>
            <a:r>
              <a:rPr lang="cs-CZ" sz="2400" b="1" dirty="0" smtClean="0"/>
              <a:t>Výtvarné práce jsou mnohovrstevnaté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„..</a:t>
            </a:r>
            <a:r>
              <a:rPr lang="cs-CZ" sz="2400" i="1" dirty="0" smtClean="0"/>
              <a:t>kresba je považována za projekci psychomotorických možností jejího autora. </a:t>
            </a:r>
            <a:r>
              <a:rPr lang="cs-CZ" sz="2400" b="1" i="1" dirty="0" smtClean="0"/>
              <a:t>Odkrývá nejen povahové rysy</a:t>
            </a:r>
            <a:r>
              <a:rPr lang="cs-CZ" sz="2400" i="1" dirty="0" smtClean="0"/>
              <a:t>, ale i </a:t>
            </a:r>
            <a:r>
              <a:rPr lang="cs-CZ" sz="2400" b="1" i="1" dirty="0" smtClean="0"/>
              <a:t>hyperaktivitu, agresivitu, nízké sebevědomí</a:t>
            </a:r>
            <a:r>
              <a:rPr lang="cs-CZ" sz="2400" i="1" dirty="0" smtClean="0"/>
              <a:t>. </a:t>
            </a:r>
            <a:r>
              <a:rPr lang="cs-CZ" sz="2400" b="1" i="1" dirty="0" smtClean="0"/>
              <a:t>Pomocí kresbových textů se u dětí dá zjistit nejen úroveň intelektuálního vývoje, ale i formy poruch osobnosti</a:t>
            </a:r>
            <a:r>
              <a:rPr lang="cs-CZ" sz="2400" dirty="0" smtClean="0"/>
              <a:t>.“ </a:t>
            </a:r>
          </a:p>
          <a:p>
            <a:r>
              <a:rPr lang="cs-CZ" sz="1400" dirty="0" smtClean="0"/>
              <a:t>(</a:t>
            </a:r>
            <a:r>
              <a:rPr lang="cs-CZ" sz="1400" dirty="0" err="1" smtClean="0"/>
              <a:t>Šicková</a:t>
            </a:r>
            <a:r>
              <a:rPr lang="cs-CZ" sz="1400" dirty="0" smtClean="0"/>
              <a:t>-</a:t>
            </a:r>
            <a:r>
              <a:rPr lang="cs-CZ" sz="1400" dirty="0" err="1" smtClean="0"/>
              <a:t>Fabrici</a:t>
            </a:r>
            <a:r>
              <a:rPr lang="cs-CZ" sz="1400" dirty="0" smtClean="0"/>
              <a:t>,  2002, s.102)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Diagnostické aspekty výtvarného projevu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Validita kresebných testů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b="1" dirty="0" smtClean="0"/>
              <a:t>Validní interpretace </a:t>
            </a:r>
            <a:r>
              <a:rPr lang="cs-CZ" sz="2400" dirty="0" smtClean="0"/>
              <a:t>kreseb je ta, na níž se </a:t>
            </a:r>
            <a:r>
              <a:rPr lang="cs-CZ" sz="2400" b="1" dirty="0" smtClean="0"/>
              <a:t>shodnou nezávisle minimálně tři odborníci </a:t>
            </a:r>
            <a:r>
              <a:rPr lang="cs-CZ" sz="2400" dirty="0" smtClean="0"/>
              <a:t>a interpretace se ukáže jako správná během procesu léčby</a:t>
            </a:r>
          </a:p>
          <a:p>
            <a:endParaRPr lang="cs-CZ" sz="2400" dirty="0" smtClean="0"/>
          </a:p>
          <a:p>
            <a:r>
              <a:rPr lang="cs-CZ" sz="2400" dirty="0" smtClean="0"/>
              <a:t>Během interpretace se nezohledňují pouze vytvořené práce, ale </a:t>
            </a:r>
            <a:r>
              <a:rPr lang="cs-CZ" sz="2400" b="1" dirty="0" smtClean="0"/>
              <a:t>důležité je přihlédnout i k procesu tvorby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(míry samostatnosti, gumování..)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Hodnocení kresby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b="1" u="sng" dirty="0" smtClean="0"/>
              <a:t>Kritéria hodnocení kresby </a:t>
            </a:r>
            <a:r>
              <a:rPr lang="cs-CZ" dirty="0" smtClean="0"/>
              <a:t>,</a:t>
            </a:r>
            <a:r>
              <a:rPr lang="cs-CZ" sz="2000" dirty="0" smtClean="0"/>
              <a:t> dle L. </a:t>
            </a:r>
            <a:r>
              <a:rPr lang="cs-CZ" sz="2000" dirty="0" err="1" smtClean="0"/>
              <a:t>Ganttové</a:t>
            </a:r>
            <a:r>
              <a:rPr lang="cs-CZ" sz="2000" dirty="0" smtClean="0"/>
              <a:t>, 2000</a:t>
            </a:r>
          </a:p>
          <a:p>
            <a:endParaRPr lang="cs-CZ" dirty="0" smtClean="0"/>
          </a:p>
          <a:p>
            <a:r>
              <a:rPr lang="cs-CZ" dirty="0" smtClean="0"/>
              <a:t>Integrace kresby</a:t>
            </a:r>
          </a:p>
          <a:p>
            <a:r>
              <a:rPr lang="cs-CZ" dirty="0" smtClean="0"/>
              <a:t>Využití prostoru na papíře</a:t>
            </a:r>
          </a:p>
          <a:p>
            <a:r>
              <a:rPr lang="cs-CZ" dirty="0" smtClean="0"/>
              <a:t>Úrovně kresby postavy</a:t>
            </a:r>
          </a:p>
          <a:p>
            <a:r>
              <a:rPr lang="cs-CZ" dirty="0" smtClean="0"/>
              <a:t>Adekvátnost a symbolika barev</a:t>
            </a:r>
          </a:p>
          <a:p>
            <a:r>
              <a:rPr lang="cs-CZ" dirty="0" smtClean="0"/>
              <a:t>Přítomnost stereotypů v kresbě a malbě</a:t>
            </a:r>
          </a:p>
          <a:p>
            <a:r>
              <a:rPr lang="cs-CZ" dirty="0" smtClean="0"/>
              <a:t>Logika linie, kresby, </a:t>
            </a:r>
          </a:p>
          <a:p>
            <a:r>
              <a:rPr lang="cs-CZ" dirty="0" smtClean="0"/>
              <a:t>Sklon postavy</a:t>
            </a:r>
          </a:p>
          <a:p>
            <a:r>
              <a:rPr lang="cs-CZ" dirty="0" smtClean="0"/>
              <a:t>Energičnost kresby, malby</a:t>
            </a:r>
          </a:p>
          <a:p>
            <a:r>
              <a:rPr lang="cs-CZ" dirty="0" smtClean="0"/>
              <a:t>Množství detailů</a:t>
            </a:r>
          </a:p>
          <a:p>
            <a:r>
              <a:rPr lang="cs-CZ" dirty="0" smtClean="0"/>
              <a:t>Pozadí kresby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V hodnocení kresby </a:t>
            </a:r>
            <a:r>
              <a:rPr lang="cs-CZ" sz="2400" b="1" dirty="0" smtClean="0"/>
              <a:t>jde o celistvé pozorování</a:t>
            </a:r>
            <a:r>
              <a:rPr lang="cs-CZ" sz="2400" dirty="0" smtClean="0"/>
              <a:t>, nejen posuzování detailu. </a:t>
            </a:r>
          </a:p>
          <a:p>
            <a:endParaRPr lang="cs-CZ" sz="2400" dirty="0" smtClean="0"/>
          </a:p>
          <a:p>
            <a:r>
              <a:rPr lang="cs-CZ" sz="2400" dirty="0" smtClean="0"/>
              <a:t>Některé stejné znaky mohou mít u dvou autorů odlišnou interpretaci. </a:t>
            </a:r>
          </a:p>
          <a:p>
            <a:endParaRPr lang="cs-CZ" sz="2400" dirty="0" smtClean="0"/>
          </a:p>
          <a:p>
            <a:r>
              <a:rPr lang="cs-CZ" sz="2400" dirty="0" smtClean="0"/>
              <a:t>Vždy </a:t>
            </a:r>
            <a:r>
              <a:rPr lang="cs-CZ" sz="2400" b="1" dirty="0" smtClean="0"/>
              <a:t>je třeba přistupovat k práci jako k celku</a:t>
            </a:r>
            <a:r>
              <a:rPr lang="cs-CZ" sz="2400" dirty="0" smtClean="0"/>
              <a:t>, doplněným zpětnou reflexí autora.</a:t>
            </a:r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Hodnocení kresby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Diagnostické testy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r>
              <a:rPr lang="cs-CZ" sz="2400" b="1" dirty="0" smtClean="0"/>
              <a:t>Kresba postavy</a:t>
            </a:r>
          </a:p>
          <a:p>
            <a:pPr lvl="1"/>
            <a:r>
              <a:rPr lang="cs-CZ" sz="2000" dirty="0" smtClean="0"/>
              <a:t>Mohou se zde objevovat vnitřní či vnější autoportrét dítěte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Test stromu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Test domu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Kresba začarované rodiny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Mandala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1984"/>
            <a:ext cx="8229600" cy="1143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Mandala: Můj sen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Historie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Počátky sahají do </a:t>
            </a:r>
            <a:r>
              <a:rPr lang="cs-CZ" sz="2400" b="1" dirty="0" smtClean="0"/>
              <a:t>18.  a 19. století</a:t>
            </a:r>
          </a:p>
          <a:p>
            <a:r>
              <a:rPr lang="cs-CZ" sz="2400" dirty="0" smtClean="0"/>
              <a:t>V tomto období </a:t>
            </a:r>
            <a:r>
              <a:rPr lang="cs-CZ" sz="2400" b="1" dirty="0" smtClean="0"/>
              <a:t>narůstal zájem o projev duševně nemocných</a:t>
            </a:r>
            <a:r>
              <a:rPr lang="cs-CZ" sz="2400" dirty="0" smtClean="0"/>
              <a:t> a také jejich výtvarnou projekci.</a:t>
            </a:r>
          </a:p>
          <a:p>
            <a:endParaRPr lang="cs-CZ" sz="2400" dirty="0"/>
          </a:p>
          <a:p>
            <a:r>
              <a:rPr lang="cs-CZ" sz="2400" b="1" u="sng" dirty="0" smtClean="0"/>
              <a:t>Vznikaly poznatky že: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Malba a kresba duševně nemocných </a:t>
            </a:r>
            <a:r>
              <a:rPr lang="cs-CZ" sz="2400" dirty="0" smtClean="0"/>
              <a:t>je </a:t>
            </a:r>
            <a:r>
              <a:rPr lang="cs-CZ" sz="2400" b="1" dirty="0" smtClean="0"/>
              <a:t>odlišná</a:t>
            </a:r>
            <a:r>
              <a:rPr lang="cs-CZ" sz="2400" dirty="0" smtClean="0"/>
              <a:t> od výtvarného projevu zdravých lidí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Charakteristické </a:t>
            </a:r>
            <a:r>
              <a:rPr lang="cs-CZ" sz="2400" b="1" dirty="0" smtClean="0"/>
              <a:t>znaky malby a kresby se proměňují </a:t>
            </a:r>
            <a:r>
              <a:rPr lang="cs-CZ" sz="2400" dirty="0" smtClean="0"/>
              <a:t>na </a:t>
            </a:r>
            <a:r>
              <a:rPr lang="cs-CZ" sz="2400" b="1" dirty="0" smtClean="0"/>
              <a:t>základě druhu a vývoje nemoci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6060429"/>
            <a:ext cx="8229600" cy="248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400" dirty="0" smtClean="0"/>
              <a:t>Obr. č.7, Mandala</a:t>
            </a:r>
            <a:endParaRPr lang="cs-CZ" sz="1400" dirty="0"/>
          </a:p>
        </p:txBody>
      </p:sp>
      <p:pic>
        <p:nvPicPr>
          <p:cNvPr id="5122" name="Picture 2" descr="C:\Users\Lenka\Desktop\Typologie\typologie- konečný výběr\11 let\2. Adélka 11let - 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5"/>
            <a:ext cx="5760640" cy="576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25960"/>
            <a:ext cx="8229600" cy="1647056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Kresba domu</a:t>
            </a:r>
            <a:br>
              <a:rPr lang="cs-CZ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Prima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ka\Desktop\Typologie\typologie- konečný výběr\11 let\Adam, 11 let, Moje prázdniny, kresba,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33" y="476672"/>
            <a:ext cx="8307131" cy="584802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628957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č.8: Petr, 11 let, </a:t>
            </a:r>
            <a:r>
              <a:rPr lang="cs-CZ" sz="1400" i="1" dirty="0" smtClean="0"/>
              <a:t>Domov</a:t>
            </a:r>
            <a:r>
              <a:rPr lang="cs-CZ" sz="1400" dirty="0" smtClean="0"/>
              <a:t>, kresba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ka\Desktop\Typologie\typologie- konečný výběr\11 let\Filip, 11 let, Prázdniny, kresba,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3349"/>
            <a:ext cx="8352928" cy="589932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630932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č.9: Alexandr, 12 let, </a:t>
            </a:r>
            <a:r>
              <a:rPr lang="cs-CZ" sz="1400" i="1" dirty="0" smtClean="0"/>
              <a:t>Domov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ka\Desktop\Typologie\typologie- konečný výběr\11 let\Martin, 11 let, Prázdniny, kresba,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3534"/>
            <a:ext cx="7902497" cy="582578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630060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č.10: Martin, 11 let, </a:t>
            </a:r>
            <a:r>
              <a:rPr lang="cs-CZ" sz="1400" i="1" dirty="0" smtClean="0"/>
              <a:t>Domov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ka\Desktop\Typologie\typologie- konečný výběr\11 let\Radek, 11 let, prázdniny, kresba, 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11108" cy="583264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39552" y="638132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č.11: Adam, 11 let, </a:t>
            </a:r>
            <a:r>
              <a:rPr lang="cs-CZ" sz="1400" i="1" dirty="0" smtClean="0"/>
              <a:t>Domov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439144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Kresba postavy: Já superhrdina, </a:t>
            </a:r>
            <a:r>
              <a:rPr lang="cs-CZ" sz="3200" b="1" dirty="0" smtClean="0">
                <a:solidFill>
                  <a:schemeClr val="bg1"/>
                </a:solidFill>
              </a:rPr>
              <a:t>sekunda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CIM\999_FUJI\DSCF9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4176464" cy="596573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83768" y="630932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č.12: Markéta, 13 let, </a:t>
            </a:r>
            <a:r>
              <a:rPr lang="cs-CZ" sz="1400" i="1" dirty="0" smtClean="0"/>
              <a:t> Já-superhrdina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999_FUJI\DSCF95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248472" cy="6014728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67744" y="6381328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č.13: Adam, 13 let, </a:t>
            </a:r>
            <a:r>
              <a:rPr lang="cs-CZ" sz="1400" i="1" dirty="0" smtClean="0"/>
              <a:t> Já-superhrdina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DCIM\999_FUJI\DSCF9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248472" cy="612345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67744" y="637261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č.14: Marek, 13 let, </a:t>
            </a:r>
            <a:r>
              <a:rPr lang="cs-CZ" sz="1400" i="1" dirty="0" smtClean="0"/>
              <a:t> Já-superhrdina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Hans </a:t>
            </a:r>
            <a:r>
              <a:rPr lang="cs-CZ" b="1" dirty="0" err="1" smtClean="0">
                <a:solidFill>
                  <a:schemeClr val="bg1"/>
                </a:solidFill>
              </a:rPr>
              <a:t>Prinzhorn</a:t>
            </a:r>
            <a:r>
              <a:rPr lang="cs-CZ" b="1" dirty="0" smtClean="0">
                <a:solidFill>
                  <a:schemeClr val="bg1"/>
                </a:solidFill>
              </a:rPr>
              <a:t> (1886-1933)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Psychiatr, umělecký historik</a:t>
            </a:r>
          </a:p>
          <a:p>
            <a:endParaRPr lang="cs-CZ" sz="2400" dirty="0" smtClean="0"/>
          </a:p>
          <a:p>
            <a:r>
              <a:rPr lang="cs-CZ" sz="2400" dirty="0" smtClean="0"/>
              <a:t>Shromáždil </a:t>
            </a:r>
            <a:r>
              <a:rPr lang="cs-CZ" sz="2400" b="1" dirty="0" smtClean="0"/>
              <a:t>rozsáhlou sbírku prací svých pacientů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za 2. světové války byla částečně zničena</a:t>
            </a:r>
          </a:p>
          <a:p>
            <a:endParaRPr lang="cs-CZ" sz="2400" dirty="0"/>
          </a:p>
          <a:p>
            <a:r>
              <a:rPr lang="cs-CZ" sz="2400" i="1" dirty="0" err="1" smtClean="0"/>
              <a:t>Bildnerei</a:t>
            </a:r>
            <a:r>
              <a:rPr lang="cs-CZ" sz="2400" i="1" dirty="0" smtClean="0"/>
              <a:t> der </a:t>
            </a:r>
            <a:r>
              <a:rPr lang="cs-CZ" sz="2400" i="1" dirty="0" err="1" smtClean="0"/>
              <a:t>Geisteskranken</a:t>
            </a:r>
            <a:r>
              <a:rPr lang="cs-CZ" sz="2400" dirty="0" smtClean="0"/>
              <a:t>, 1922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publikace měla za dopad růst zájmu o umění psychicky nemocných  a dětí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96022"/>
            <a:ext cx="2952328" cy="4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652120" y="60212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CIM\999_FUJI\DSCF9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5"/>
            <a:ext cx="4536504" cy="615970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67744" y="645333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č.15: Adéla, 13 let, </a:t>
            </a:r>
            <a:r>
              <a:rPr lang="cs-CZ" sz="1400" i="1" dirty="0" smtClean="0"/>
              <a:t> Já-superhrdina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CIM\999_FUJI\DSCF96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516354" cy="590465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39752" y="6211669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č.16: Filip, 13 let, </a:t>
            </a:r>
            <a:r>
              <a:rPr lang="cs-CZ" sz="1400" i="1" dirty="0" smtClean="0"/>
              <a:t> V lidském těle</a:t>
            </a:r>
            <a:r>
              <a:rPr lang="cs-CZ" sz="1400" dirty="0" smtClean="0"/>
              <a:t>, kresba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Artefiletika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Koncepce artefiletiky byla představena </a:t>
            </a:r>
            <a:r>
              <a:rPr lang="cs-CZ" sz="2400" b="1" dirty="0" smtClean="0"/>
              <a:t>Janem Slavíkem </a:t>
            </a:r>
            <a:r>
              <a:rPr lang="cs-CZ" sz="2400" dirty="0" smtClean="0"/>
              <a:t>v roce </a:t>
            </a:r>
            <a:r>
              <a:rPr lang="cs-CZ" sz="2400" b="1" dirty="0" smtClean="0"/>
              <a:t>1991 v učební osnově pro gymnázia</a:t>
            </a:r>
          </a:p>
          <a:p>
            <a:endParaRPr lang="cs-CZ" sz="2400" dirty="0" smtClean="0"/>
          </a:p>
          <a:p>
            <a:r>
              <a:rPr lang="cs-CZ" sz="2400" b="1" u="sng" dirty="0" err="1" smtClean="0"/>
              <a:t>Charakteritika</a:t>
            </a:r>
            <a:r>
              <a:rPr lang="cs-CZ" sz="2400" b="1" u="sng" dirty="0" smtClean="0"/>
              <a:t>:</a:t>
            </a:r>
          </a:p>
          <a:p>
            <a:r>
              <a:rPr lang="cs-CZ" sz="2400" dirty="0" smtClean="0"/>
              <a:t>Obor nacházející se </a:t>
            </a:r>
            <a:r>
              <a:rPr lang="cs-CZ" sz="2400" b="1" dirty="0" smtClean="0"/>
              <a:t>mezi výchovou a arteterapií</a:t>
            </a:r>
            <a:r>
              <a:rPr lang="cs-CZ" sz="2400" dirty="0" smtClean="0"/>
              <a:t>. 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Důraz na rozvoj: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emocionální, sociální, tvořivé stránky člověka</a:t>
            </a:r>
            <a:r>
              <a:rPr lang="cs-CZ" sz="2400" dirty="0" smtClean="0"/>
              <a:t> a jeho osobnosti</a:t>
            </a:r>
          </a:p>
          <a:p>
            <a:pPr lvl="1"/>
            <a:endParaRPr lang="cs-CZ" sz="2400" dirty="0" smtClean="0"/>
          </a:p>
          <a:p>
            <a:r>
              <a:rPr lang="cs-CZ" sz="2400" dirty="0" smtClean="0"/>
              <a:t>Snaha </a:t>
            </a:r>
            <a:r>
              <a:rPr lang="cs-CZ" sz="2400" b="1" dirty="0" smtClean="0"/>
              <a:t>překonání rozporů mezi vědomím a nevědomím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Osobnost učitele-</a:t>
            </a:r>
            <a:r>
              <a:rPr lang="cs-CZ" b="1" dirty="0" err="1" smtClean="0">
                <a:solidFill>
                  <a:schemeClr val="bg1"/>
                </a:solidFill>
              </a:rPr>
              <a:t>artefiletika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sz="2400" b="1" dirty="0" smtClean="0"/>
              <a:t>Filozofické</a:t>
            </a:r>
            <a:r>
              <a:rPr lang="cs-CZ" sz="2400" dirty="0" smtClean="0"/>
              <a:t>, vzdělání, </a:t>
            </a:r>
            <a:r>
              <a:rPr lang="cs-CZ" sz="2400" b="1" dirty="0" smtClean="0"/>
              <a:t>psychoterapeutické a psychologické</a:t>
            </a:r>
          </a:p>
          <a:p>
            <a:r>
              <a:rPr lang="cs-CZ" sz="2400" dirty="0" smtClean="0"/>
              <a:t>Důraz na </a:t>
            </a:r>
            <a:r>
              <a:rPr lang="cs-CZ" sz="2400" b="1" dirty="0" smtClean="0"/>
              <a:t>osobnostní zralost</a:t>
            </a:r>
            <a:r>
              <a:rPr lang="cs-CZ" sz="2400" dirty="0" smtClean="0"/>
              <a:t>, důvěry vložené lidem, </a:t>
            </a:r>
          </a:p>
          <a:p>
            <a:r>
              <a:rPr lang="cs-CZ" sz="2400" b="1" dirty="0" smtClean="0"/>
              <a:t>Práce se zážitky </a:t>
            </a:r>
            <a:r>
              <a:rPr lang="cs-CZ" sz="2400" dirty="0" smtClean="0"/>
              <a:t>svých i ostatních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Funkce učitele: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nedirektivní, pracuje jako inspirátor a průvodce</a:t>
            </a:r>
          </a:p>
          <a:p>
            <a:pPr lvl="1">
              <a:buFont typeface="Arial" pitchFamily="34" charset="0"/>
              <a:buChar char="•"/>
            </a:pPr>
            <a:endParaRPr lang="cs-CZ" sz="2400" dirty="0" smtClean="0"/>
          </a:p>
          <a:p>
            <a:r>
              <a:rPr lang="cs-CZ" sz="2400" b="1" dirty="0" smtClean="0"/>
              <a:t>Podněcuje žá</a:t>
            </a:r>
            <a:r>
              <a:rPr lang="cs-CZ" sz="2400" dirty="0" smtClean="0"/>
              <a:t>ky v hodinách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Hodiny artefiletiky: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minimálně strukturované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Cíle artefiletiky: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b="1" dirty="0" smtClean="0"/>
          </a:p>
          <a:p>
            <a:r>
              <a:rPr lang="cs-CZ" sz="2400" b="1" dirty="0" smtClean="0"/>
              <a:t>Výtvarný zážitek</a:t>
            </a:r>
          </a:p>
          <a:p>
            <a:r>
              <a:rPr lang="cs-CZ" sz="2400" dirty="0" smtClean="0"/>
              <a:t>Snaha </a:t>
            </a:r>
            <a:r>
              <a:rPr lang="cs-CZ" sz="2400" b="1" dirty="0" smtClean="0"/>
              <a:t>překonání rozporů mezi vědomím a nevědo</a:t>
            </a:r>
            <a:r>
              <a:rPr lang="cs-CZ" sz="2400" dirty="0" smtClean="0"/>
              <a:t>mím</a:t>
            </a:r>
          </a:p>
          <a:p>
            <a:r>
              <a:rPr lang="cs-CZ" sz="2400" dirty="0" smtClean="0"/>
              <a:t>Snaha </a:t>
            </a:r>
            <a:r>
              <a:rPr lang="cs-CZ" sz="2400" b="1" dirty="0" smtClean="0"/>
              <a:t>pracovat s expresivní složkou žákovské tv</a:t>
            </a:r>
            <a:r>
              <a:rPr lang="cs-CZ" sz="2400" dirty="0" smtClean="0"/>
              <a:t>orby ale zároveň snaha </a:t>
            </a:r>
            <a:r>
              <a:rPr lang="cs-CZ" sz="2400" b="1" dirty="0" smtClean="0"/>
              <a:t>vést žáka ke zodpovědnosti</a:t>
            </a:r>
          </a:p>
          <a:p>
            <a:endParaRPr lang="cs-CZ" sz="2400" dirty="0" smtClean="0"/>
          </a:p>
          <a:p>
            <a:r>
              <a:rPr lang="cs-CZ" sz="2400" b="1" dirty="0" smtClean="0"/>
              <a:t>Důraz na individualitu a svobodu projevu</a:t>
            </a:r>
          </a:p>
          <a:p>
            <a:r>
              <a:rPr lang="cs-CZ" sz="2400" dirty="0" smtClean="0"/>
              <a:t>Naznačení cesty k sobě samému, ale i k ostatním lidem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Průběh hodin artefiletiky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b="1" u="sng" dirty="0" smtClean="0"/>
              <a:t>Učitel se během hodin pohybuje v :</a:t>
            </a:r>
          </a:p>
          <a:p>
            <a:endParaRPr lang="cs-CZ" dirty="0" smtClean="0"/>
          </a:p>
          <a:p>
            <a:r>
              <a:rPr lang="cs-CZ" b="1" u="sng" dirty="0" smtClean="0"/>
              <a:t>Rovina výrazu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Soustředění se na tvůrčí přesun z vnitřního světa žáka do vnějšího, který ho obklopuje. Výraz v podobě výtvarných prací je zrcadlem osobitosti nápadů a originality.</a:t>
            </a:r>
          </a:p>
          <a:p>
            <a:r>
              <a:rPr lang="cs-CZ" b="1" u="sng" dirty="0" smtClean="0"/>
              <a:t>Rovina komunikace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Důraz na střídání rolí poslouchajícího a poslouchaného a jejich obměny navzájem. Důraz je kladen na upřímnost a otevřený přístup</a:t>
            </a:r>
          </a:p>
          <a:p>
            <a:r>
              <a:rPr lang="cs-CZ" b="1" u="sng" dirty="0" smtClean="0"/>
              <a:t>Rovina formy</a:t>
            </a:r>
            <a:endParaRPr lang="cs-CZ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Cíle artefiletiky a arteterapie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cs-CZ" sz="2400" b="1" u="sng" dirty="0" smtClean="0"/>
              <a:t>Společné cíle artefiletiky a arteterapie:</a:t>
            </a:r>
          </a:p>
          <a:p>
            <a:endParaRPr lang="cs-CZ" sz="2400" dirty="0" smtClean="0"/>
          </a:p>
          <a:p>
            <a:r>
              <a:rPr lang="cs-CZ" sz="2400" dirty="0" smtClean="0"/>
              <a:t>Obě se zaměřují na </a:t>
            </a:r>
            <a:r>
              <a:rPr lang="cs-CZ" sz="2400" b="1" dirty="0" smtClean="0"/>
              <a:t>sebepoznávání, sebereflexi </a:t>
            </a:r>
            <a:r>
              <a:rPr lang="cs-CZ" sz="2400" dirty="0" smtClean="0"/>
              <a:t>a rozvoj kompetencí žáka či studenta  a to prostřednictvím výrazových prostředků. </a:t>
            </a:r>
          </a:p>
          <a:p>
            <a:endParaRPr lang="cs-CZ" sz="2400" dirty="0" smtClean="0"/>
          </a:p>
          <a:p>
            <a:r>
              <a:rPr lang="cs-CZ" sz="2400" dirty="0" smtClean="0"/>
              <a:t>Oba tyto přístupy se zaměřují na poznávání či sebepoznávání se jehož prostředkem je </a:t>
            </a:r>
            <a:r>
              <a:rPr lang="cs-CZ" sz="2400" b="1" dirty="0" smtClean="0"/>
              <a:t>výrazová hra spojená s reflektivním dialogem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stliny 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33" t="9531" r="24271" b="9460"/>
          <a:stretch>
            <a:fillRect/>
          </a:stretch>
        </p:blipFill>
        <p:spPr>
          <a:xfrm>
            <a:off x="1691680" y="812928"/>
            <a:ext cx="5960218" cy="5064344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1691680" y="5877272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17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stliny 001"/>
          <p:cNvPicPr>
            <a:picLocks noChangeAspect="1" noChangeArrowheads="1"/>
          </p:cNvPicPr>
          <p:nvPr/>
        </p:nvPicPr>
        <p:blipFill>
          <a:blip r:embed="rId2" cstate="print"/>
          <a:srcRect l="4733" t="9531" r="24271" b="9460"/>
          <a:stretch>
            <a:fillRect/>
          </a:stretch>
        </p:blipFill>
        <p:spPr>
          <a:xfrm>
            <a:off x="1428750" y="642938"/>
            <a:ext cx="6353175" cy="540067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403648" y="602128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18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ostliny 0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1907" y="764704"/>
            <a:ext cx="7180493" cy="5347070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899592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19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19"/>
            <a:ext cx="7704856" cy="514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971600" y="5661248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č.2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nec gest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0" r="1625"/>
          <a:stretch>
            <a:fillRect/>
          </a:stretch>
        </p:blipFill>
        <p:spPr>
          <a:xfrm>
            <a:off x="1273074" y="659829"/>
            <a:ext cx="6683302" cy="5505475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1187624" y="615659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20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nec ru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692696"/>
            <a:ext cx="6791834" cy="5433467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1187624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21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uba m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4542" y="692696"/>
            <a:ext cx="6791834" cy="5433467"/>
          </a:xfrm>
          <a:noFill/>
        </p:spPr>
      </p:pic>
      <p:sp>
        <p:nvSpPr>
          <p:cNvPr id="3" name="TextovéPole 2"/>
          <p:cNvSpPr txBox="1"/>
          <p:nvPr/>
        </p:nvSpPr>
        <p:spPr>
          <a:xfrm>
            <a:off x="1043608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22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cs-CZ" sz="2000" dirty="0" smtClean="0"/>
          </a:p>
          <a:p>
            <a:r>
              <a:rPr lang="cs-CZ" sz="2000" dirty="0" smtClean="0"/>
              <a:t>ŠICKOVÁ-FABRICI, Jaroslava. Základy arteterapie. </a:t>
            </a:r>
            <a:r>
              <a:rPr lang="cs-CZ" sz="2000" dirty="0" err="1" smtClean="0"/>
              <a:t>Vyd</a:t>
            </a:r>
            <a:r>
              <a:rPr lang="cs-CZ" sz="2000" dirty="0" smtClean="0"/>
              <a:t>. 1. Praha: Portál, 2002, 167 s. ISBN 8071786160.</a:t>
            </a:r>
          </a:p>
          <a:p>
            <a:endParaRPr lang="cs-CZ" sz="2000" dirty="0" smtClean="0"/>
          </a:p>
          <a:p>
            <a:r>
              <a:rPr lang="cs-CZ" sz="2000" dirty="0" smtClean="0"/>
              <a:t>SLAVÍK, Jan a Petr WAWROSZ. Umění zážitku, zážitek umění: teorie a praxe artefiletiky. </a:t>
            </a:r>
            <a:r>
              <a:rPr lang="cs-CZ" sz="2000" dirty="0" err="1" smtClean="0"/>
              <a:t>Vyd</a:t>
            </a:r>
            <a:r>
              <a:rPr lang="cs-CZ" sz="2000" dirty="0" smtClean="0"/>
              <a:t>. 1. Praha: Univerzita Karlova, Pedagogická fakulta, 2004, 303 s. ISBN 8072901303.</a:t>
            </a:r>
          </a:p>
          <a:p>
            <a:endParaRPr lang="cs-CZ" sz="2000" dirty="0" smtClean="0"/>
          </a:p>
          <a:p>
            <a:r>
              <a:rPr lang="cs-CZ" sz="2000" dirty="0" smtClean="0"/>
              <a:t>SLAVÍK, Jan. Umění zážitku, zážitek umění: teorie a praxe artefiletiky. V Praze: Univerzita Karlova, Pedagogická fakulta, 2001, 281 s. ISBN 8072900668.</a:t>
            </a:r>
          </a:p>
          <a:p>
            <a:endParaRPr lang="cs-CZ" sz="2000" dirty="0" smtClean="0"/>
          </a:p>
          <a:p>
            <a:r>
              <a:rPr lang="cs-CZ" sz="2000" u="sng" dirty="0" smtClean="0"/>
              <a:t>Internetové zdroje:</a:t>
            </a:r>
          </a:p>
          <a:p>
            <a:endParaRPr lang="cs-CZ" sz="2000" u="sng" dirty="0" smtClean="0"/>
          </a:p>
          <a:p>
            <a:r>
              <a:rPr lang="cs-CZ" sz="2000" dirty="0" smtClean="0">
                <a:hlinkClick r:id="rId2"/>
              </a:rPr>
              <a:t>http://jung.sneznik.cz/obsah.htm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arteterapie.cz</a:t>
            </a:r>
            <a:r>
              <a:rPr lang="cs-CZ" sz="2000" dirty="0" smtClean="0"/>
              <a:t>/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Obrazová příloha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cs-CZ" dirty="0" smtClean="0">
              <a:hlinkClick r:id="rId2"/>
            </a:endParaRP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r>
              <a:rPr lang="cs-CZ" sz="2000" dirty="0" smtClean="0"/>
              <a:t>Obr. č. 1: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autonomes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zentrum.org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ai</a:t>
            </a:r>
            <a:r>
              <a:rPr lang="cs-CZ" sz="2000" dirty="0" smtClean="0">
                <a:hlinkClick r:id="rId2"/>
              </a:rPr>
              <a:t>/texte/</a:t>
            </a:r>
            <a:r>
              <a:rPr lang="cs-CZ" sz="2000" dirty="0" err="1" smtClean="0">
                <a:hlinkClick r:id="rId2"/>
              </a:rPr>
              <a:t>prinzhorn.htm</a:t>
            </a:r>
            <a:endParaRPr lang="cs-CZ" sz="2000" dirty="0" smtClean="0"/>
          </a:p>
          <a:p>
            <a:r>
              <a:rPr lang="cs-CZ" sz="2000" dirty="0" smtClean="0"/>
              <a:t>Obr. č. 2: http://www.</a:t>
            </a:r>
            <a:r>
              <a:rPr lang="cs-CZ" sz="2000" dirty="0" err="1" smtClean="0"/>
              <a:t>rzuser.uni</a:t>
            </a:r>
            <a:r>
              <a:rPr lang="cs-CZ" sz="2000" dirty="0" smtClean="0"/>
              <a:t>-</a:t>
            </a:r>
            <a:r>
              <a:rPr lang="cs-CZ" sz="2000" dirty="0" err="1" smtClean="0"/>
              <a:t>heidelberg.de</a:t>
            </a:r>
            <a:r>
              <a:rPr lang="cs-CZ" sz="2000" dirty="0" smtClean="0"/>
              <a:t>/~gf7/index_</a:t>
            </a:r>
            <a:r>
              <a:rPr lang="cs-CZ" sz="2000" dirty="0" err="1" smtClean="0"/>
              <a:t>eng.shtml</a:t>
            </a:r>
            <a:endParaRPr lang="cs-CZ" sz="2000" dirty="0" smtClean="0"/>
          </a:p>
          <a:p>
            <a:r>
              <a:rPr lang="cs-CZ" sz="2000" dirty="0" smtClean="0"/>
              <a:t>Obr. č. 3: </a:t>
            </a:r>
            <a:r>
              <a:rPr lang="cs-CZ" sz="2000" dirty="0" smtClean="0">
                <a:hlinkClick r:id="rId3"/>
              </a:rPr>
              <a:t>http://schoolartprojects.blogspot.cz/p/thesis.html</a:t>
            </a:r>
            <a:endParaRPr lang="cs-CZ" sz="2000" dirty="0" smtClean="0"/>
          </a:p>
          <a:p>
            <a:r>
              <a:rPr lang="cs-CZ" sz="2000" dirty="0" smtClean="0"/>
              <a:t>Obr. č. 4-6: </a:t>
            </a:r>
            <a:r>
              <a:rPr lang="cs-CZ" sz="2000" dirty="0" smtClean="0">
                <a:hlinkClick r:id="rId4"/>
              </a:rPr>
              <a:t>http://jung.sneznik.cz/mandaly.htm</a:t>
            </a:r>
            <a:endParaRPr lang="cs-CZ" sz="2000" dirty="0" smtClean="0"/>
          </a:p>
          <a:p>
            <a:r>
              <a:rPr lang="cs-CZ" sz="2000" dirty="0" smtClean="0"/>
              <a:t>Obr. č. 7-16: obrazový archiv Lenky Tučkové </a:t>
            </a:r>
          </a:p>
          <a:p>
            <a:r>
              <a:rPr lang="cs-CZ" sz="2000" dirty="0" smtClean="0"/>
              <a:t>Obr. č. 17-22</a:t>
            </a:r>
            <a:r>
              <a:rPr lang="cs-CZ" sz="2000" smtClean="0"/>
              <a:t>: obrazový archiv </a:t>
            </a:r>
            <a:r>
              <a:rPr lang="cs-CZ" sz="2000" dirty="0" smtClean="0"/>
              <a:t>p. doc. </a:t>
            </a:r>
            <a:r>
              <a:rPr lang="cs-CZ" sz="2000" dirty="0" err="1" smtClean="0"/>
              <a:t>Stehlíkové</a:t>
            </a:r>
            <a:r>
              <a:rPr lang="cs-CZ" sz="2000" dirty="0" smtClean="0"/>
              <a:t>-</a:t>
            </a:r>
            <a:r>
              <a:rPr lang="cs-CZ" sz="2000" dirty="0" err="1" smtClean="0"/>
              <a:t>Babyrádové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Viktor </a:t>
            </a:r>
            <a:r>
              <a:rPr lang="cs-CZ" b="1" dirty="0" err="1" smtClean="0">
                <a:solidFill>
                  <a:schemeClr val="bg1"/>
                </a:solidFill>
              </a:rPr>
              <a:t>Lowenfeld</a:t>
            </a:r>
            <a:r>
              <a:rPr lang="cs-CZ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1903</a:t>
            </a:r>
            <a:r>
              <a:rPr lang="cs-CZ" b="1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1960</a:t>
            </a:r>
            <a:r>
              <a:rPr lang="cs-CZ" b="1" dirty="0" smtClean="0">
                <a:solidFill>
                  <a:schemeClr val="bg1"/>
                </a:solidFill>
              </a:rPr>
              <a:t>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Práce s nevidomými a slabozrakými dětmi</a:t>
            </a:r>
          </a:p>
          <a:p>
            <a:endParaRPr lang="cs-CZ" sz="2400" dirty="0" smtClean="0"/>
          </a:p>
          <a:p>
            <a:r>
              <a:rPr lang="cs-CZ" sz="2400" dirty="0" smtClean="0"/>
              <a:t>„</a:t>
            </a:r>
            <a:r>
              <a:rPr lang="cs-CZ" sz="2400" i="1" dirty="0" smtClean="0"/>
              <a:t>Svým výzkumem dokázal, že se populace dětí dělí na haptické a vizuální typy.“ </a:t>
            </a:r>
            <a:r>
              <a:rPr lang="cs-CZ" sz="1400" dirty="0" smtClean="0"/>
              <a:t>(</a:t>
            </a:r>
            <a:r>
              <a:rPr lang="cs-CZ" sz="1400" dirty="0" err="1" smtClean="0"/>
              <a:t>Šicková</a:t>
            </a:r>
            <a:r>
              <a:rPr lang="cs-CZ" sz="1400" dirty="0" smtClean="0"/>
              <a:t>-</a:t>
            </a:r>
            <a:r>
              <a:rPr lang="cs-CZ" sz="1400" dirty="0" err="1" smtClean="0"/>
              <a:t>Fabrici</a:t>
            </a:r>
            <a:r>
              <a:rPr lang="cs-CZ" sz="1400" dirty="0" smtClean="0"/>
              <a:t>, 2002, s. 27)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760" y="1628800"/>
            <a:ext cx="345320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076056" y="607355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Obr.č. 3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Carl</a:t>
            </a:r>
            <a:r>
              <a:rPr lang="cs-CZ" b="1" dirty="0" smtClean="0">
                <a:solidFill>
                  <a:schemeClr val="bg1"/>
                </a:solidFill>
              </a:rPr>
              <a:t> Gustav Jung (1875-1961)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/>
              <a:t>zakladatel analytické psychologie, lékař a psychoterapeut</a:t>
            </a:r>
          </a:p>
          <a:p>
            <a:endParaRPr lang="cs-CZ" sz="2400" dirty="0" smtClean="0"/>
          </a:p>
          <a:p>
            <a:r>
              <a:rPr lang="cs-CZ" sz="2400" u="sng" dirty="0" smtClean="0"/>
              <a:t>Ve své práci zmiňuje </a:t>
            </a:r>
            <a:r>
              <a:rPr lang="cs-CZ" sz="2400" b="1" u="sng" dirty="0" smtClean="0"/>
              <a:t>archetypy</a:t>
            </a:r>
            <a:endParaRPr lang="cs-CZ" sz="2400" u="sng" dirty="0" smtClean="0"/>
          </a:p>
          <a:p>
            <a:pPr lvl="1">
              <a:buFont typeface="Arial" pitchFamily="34" charset="0"/>
              <a:buChar char="•"/>
            </a:pPr>
            <a:r>
              <a:rPr lang="cs-CZ" sz="2400" b="1" dirty="0" smtClean="0"/>
              <a:t>praobrazy</a:t>
            </a:r>
            <a:r>
              <a:rPr lang="cs-CZ" sz="2400" dirty="0" smtClean="0"/>
              <a:t>, které </a:t>
            </a:r>
            <a:r>
              <a:rPr lang="cs-CZ" sz="2400" b="1" dirty="0" smtClean="0"/>
              <a:t>vyvěrají z naší</a:t>
            </a:r>
            <a:r>
              <a:rPr lang="cs-CZ" sz="2400" dirty="0" smtClean="0"/>
              <a:t> lidské </a:t>
            </a:r>
            <a:r>
              <a:rPr lang="cs-CZ" sz="2400" b="1" dirty="0" smtClean="0"/>
              <a:t>minulosti</a:t>
            </a:r>
            <a:r>
              <a:rPr lang="cs-CZ" sz="2400" dirty="0" smtClean="0"/>
              <a:t>. Ty jsou </a:t>
            </a:r>
            <a:r>
              <a:rPr lang="cs-CZ" sz="2400" b="1" dirty="0" smtClean="0"/>
              <a:t>vrozenými</a:t>
            </a:r>
            <a:r>
              <a:rPr lang="cs-CZ" sz="2400" dirty="0" smtClean="0"/>
              <a:t> a ve své podstatě intuitivními </a:t>
            </a:r>
            <a:r>
              <a:rPr lang="cs-CZ" sz="2400" b="1" dirty="0" smtClean="0"/>
              <a:t>pochopeními světa.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err="1" smtClean="0"/>
              <a:t>Archetpy</a:t>
            </a:r>
            <a:r>
              <a:rPr lang="cs-CZ" sz="2400" dirty="0" smtClean="0"/>
              <a:t> se mohou projevovat různými symboly</a:t>
            </a:r>
          </a:p>
          <a:p>
            <a:pPr lvl="2"/>
            <a:r>
              <a:rPr lang="cs-CZ" dirty="0" smtClean="0"/>
              <a:t>například mandaly</a:t>
            </a:r>
          </a:p>
          <a:p>
            <a:endParaRPr lang="cs-CZ" sz="2400" dirty="0" smtClean="0"/>
          </a:p>
          <a:p>
            <a:r>
              <a:rPr lang="cs-CZ" sz="2400" u="sng" dirty="0" smtClean="0"/>
              <a:t>Publikace</a:t>
            </a:r>
            <a:r>
              <a:rPr lang="cs-CZ" sz="2400" dirty="0" smtClean="0"/>
              <a:t>:  </a:t>
            </a:r>
            <a:r>
              <a:rPr lang="cs-CZ" sz="2400" i="1" dirty="0" err="1" smtClean="0"/>
              <a:t>Madaly</a:t>
            </a:r>
            <a:r>
              <a:rPr lang="cs-CZ" sz="2400" i="1" dirty="0" smtClean="0"/>
              <a:t>. Obrazy z nevědomí</a:t>
            </a:r>
            <a:r>
              <a:rPr lang="cs-CZ" sz="2400" dirty="0" smtClean="0"/>
              <a:t>, 2004.</a:t>
            </a:r>
            <a:endParaRPr 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Carl</a:t>
            </a:r>
            <a:r>
              <a:rPr lang="cs-CZ" b="1" dirty="0" smtClean="0">
                <a:solidFill>
                  <a:schemeClr val="bg1"/>
                </a:solidFill>
              </a:rPr>
              <a:t> Gustav Jung (1875-1961)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cs-CZ" sz="2400" dirty="0" smtClean="0"/>
              <a:t>Za první světové války vytvářel každý den mandaly. Ty byly projekcí jeho vnitřního rozpoložení. </a:t>
            </a:r>
          </a:p>
          <a:p>
            <a:r>
              <a:rPr lang="cs-CZ" sz="2400" dirty="0" smtClean="0"/>
              <a:t>Posléze začal pracovat s mandalami i u svých pacientů, které interpretoval.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443112"/>
            <a:ext cx="2808312" cy="27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31" y="3429000"/>
            <a:ext cx="27504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28227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67544" y="6165304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Obr. č. 4-6</a:t>
            </a:r>
            <a:r>
              <a:rPr lang="cs-CZ" sz="1400" i="1" dirty="0" smtClean="0"/>
              <a:t>,  Mandaly</a:t>
            </a:r>
            <a:endParaRPr lang="cs-CZ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Edith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Kramer</a:t>
            </a:r>
            <a:r>
              <a:rPr lang="cs-CZ" b="1" dirty="0" smtClean="0">
                <a:solidFill>
                  <a:schemeClr val="bg1"/>
                </a:solidFill>
              </a:rPr>
              <a:t> (1916)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Sochařka, terapeutka</a:t>
            </a:r>
          </a:p>
          <a:p>
            <a:endParaRPr lang="cs-CZ" sz="2400" dirty="0" smtClean="0"/>
          </a:p>
          <a:p>
            <a:r>
              <a:rPr lang="cs-CZ" sz="2400" b="1" u="sng" dirty="0" smtClean="0"/>
              <a:t>Publikace:</a:t>
            </a:r>
            <a:r>
              <a:rPr lang="cs-CZ" sz="2400" dirty="0" smtClean="0"/>
              <a:t> </a:t>
            </a:r>
            <a:r>
              <a:rPr lang="cs-CZ" sz="2400" i="1" dirty="0" err="1" smtClean="0"/>
              <a:t>Art</a:t>
            </a:r>
            <a:r>
              <a:rPr lang="cs-CZ" sz="2400" i="1" dirty="0" smtClean="0"/>
              <a:t> as </a:t>
            </a:r>
            <a:r>
              <a:rPr lang="cs-CZ" sz="2400" i="1" dirty="0" err="1" smtClean="0"/>
              <a:t>therapy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with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childr</a:t>
            </a:r>
            <a:r>
              <a:rPr lang="cs-CZ" sz="2400" dirty="0" err="1" smtClean="0"/>
              <a:t>en</a:t>
            </a:r>
            <a:r>
              <a:rPr lang="cs-CZ" sz="2400" dirty="0" smtClean="0"/>
              <a:t>, 1972</a:t>
            </a:r>
          </a:p>
          <a:p>
            <a:endParaRPr lang="cs-CZ" sz="2400" dirty="0" smtClean="0"/>
          </a:p>
          <a:p>
            <a:r>
              <a:rPr lang="cs-CZ" sz="2400" dirty="0" smtClean="0"/>
              <a:t>Práce s dětmi imigrantů</a:t>
            </a:r>
          </a:p>
          <a:p>
            <a:r>
              <a:rPr lang="cs-CZ" sz="2400" dirty="0" smtClean="0"/>
              <a:t>Důraz na cíl, který </a:t>
            </a:r>
            <a:r>
              <a:rPr lang="cs-CZ" sz="2400" b="1" dirty="0" smtClean="0"/>
              <a:t>čerpá z výtvarné expresivity dětí. </a:t>
            </a:r>
          </a:p>
          <a:p>
            <a:r>
              <a:rPr lang="cs-CZ" sz="2400" b="1" dirty="0" smtClean="0"/>
              <a:t>Snaha posilnit</a:t>
            </a:r>
            <a:r>
              <a:rPr lang="cs-CZ" sz="2400" dirty="0" smtClean="0"/>
              <a:t> jejich ego, </a:t>
            </a:r>
            <a:r>
              <a:rPr lang="cs-CZ" sz="2400" b="1" dirty="0" smtClean="0"/>
              <a:t>vlastní identitu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1680</Words>
  <Application>Microsoft Office PowerPoint</Application>
  <PresentationFormat>Předvádění na obrazovce (4:3)</PresentationFormat>
  <Paragraphs>296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Motiv sady Office</vt:lpstr>
      <vt:lpstr>Arteterapie a Artefiletika</vt:lpstr>
      <vt:lpstr>Arteterapie: Vymezení pojmu:</vt:lpstr>
      <vt:lpstr>Historie Arteterapie</vt:lpstr>
      <vt:lpstr>Hans Prinzhorn (1886-1933)</vt:lpstr>
      <vt:lpstr>Snímek 5</vt:lpstr>
      <vt:lpstr>Viktor Lowenfeld (1903-1960)</vt:lpstr>
      <vt:lpstr>Carl Gustav Jung (1875-1961)</vt:lpstr>
      <vt:lpstr>Carl Gustav Jung (1875-1961)</vt:lpstr>
      <vt:lpstr>Edith Kramer (1916)</vt:lpstr>
      <vt:lpstr>Historie Arteterapie</vt:lpstr>
      <vt:lpstr>Charakteristika</vt:lpstr>
      <vt:lpstr>Charakteristika</vt:lpstr>
      <vt:lpstr>Druhy arteterapie</vt:lpstr>
      <vt:lpstr> Arteterapie  receptivní  </vt:lpstr>
      <vt:lpstr>Arteterapie produktivní</vt:lpstr>
      <vt:lpstr>Druhy Arteterapie</vt:lpstr>
      <vt:lpstr>Skupinová arteterapie</vt:lpstr>
      <vt:lpstr>Skupinová arteterapie</vt:lpstr>
      <vt:lpstr>Rozdíly mezi výtvarným kroužkem a arteterapií</vt:lpstr>
      <vt:lpstr>Cíle arteterapie</vt:lpstr>
      <vt:lpstr>Cíle arteterapie</vt:lpstr>
      <vt:lpstr>Druhy arteterapie:</vt:lpstr>
      <vt:lpstr>Diagnostické aspekty výtvarného projevu</vt:lpstr>
      <vt:lpstr>Diagnostické aspekty výtvarného projevu</vt:lpstr>
      <vt:lpstr>Validita kresebných testů</vt:lpstr>
      <vt:lpstr>Hodnocení kresby</vt:lpstr>
      <vt:lpstr>Snímek 27</vt:lpstr>
      <vt:lpstr>Diagnostické testy</vt:lpstr>
      <vt:lpstr>Mandala: Můj sen</vt:lpstr>
      <vt:lpstr>Snímek 30</vt:lpstr>
      <vt:lpstr>Kresba domu Prima</vt:lpstr>
      <vt:lpstr>Snímek 32</vt:lpstr>
      <vt:lpstr>Snímek 33</vt:lpstr>
      <vt:lpstr>Snímek 34</vt:lpstr>
      <vt:lpstr>Snímek 35</vt:lpstr>
      <vt:lpstr>Kresba postavy: Já superhrdina, sekunda</vt:lpstr>
      <vt:lpstr>Snímek 37</vt:lpstr>
      <vt:lpstr>Snímek 38</vt:lpstr>
      <vt:lpstr>Snímek 39</vt:lpstr>
      <vt:lpstr>Snímek 40</vt:lpstr>
      <vt:lpstr>Snímek 41</vt:lpstr>
      <vt:lpstr>Artefiletika</vt:lpstr>
      <vt:lpstr>Osobnost učitele-artefiletika</vt:lpstr>
      <vt:lpstr>Cíle artefiletiky:</vt:lpstr>
      <vt:lpstr>Průběh hodin artefiletiky</vt:lpstr>
      <vt:lpstr>Cíle artefiletiky a arteterapie</vt:lpstr>
      <vt:lpstr>Snímek 47</vt:lpstr>
      <vt:lpstr>Snímek 48</vt:lpstr>
      <vt:lpstr>Snímek 49</vt:lpstr>
      <vt:lpstr>Snímek 50</vt:lpstr>
      <vt:lpstr>Snímek 51</vt:lpstr>
      <vt:lpstr>Snímek 52</vt:lpstr>
      <vt:lpstr>Literatura</vt:lpstr>
      <vt:lpstr>Obrazová příloha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 Tučková</dc:creator>
  <cp:lastModifiedBy>Lenka Tučková</cp:lastModifiedBy>
  <cp:revision>14</cp:revision>
  <dcterms:created xsi:type="dcterms:W3CDTF">2012-10-23T11:52:16Z</dcterms:created>
  <dcterms:modified xsi:type="dcterms:W3CDTF">2012-12-09T17:47:33Z</dcterms:modified>
</cp:coreProperties>
</file>