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65" r:id="rId21"/>
    <p:sldId id="270" r:id="rId22"/>
    <p:sldId id="271" r:id="rId23"/>
    <p:sldId id="272" r:id="rId24"/>
    <p:sldId id="275" r:id="rId25"/>
    <p:sldId id="276" r:id="rId26"/>
    <p:sldId id="277" r:id="rId27"/>
    <p:sldId id="278" r:id="rId28"/>
    <p:sldId id="279" r:id="rId29"/>
    <p:sldId id="299" r:id="rId30"/>
    <p:sldId id="280" r:id="rId31"/>
    <p:sldId id="282" r:id="rId32"/>
    <p:sldId id="285" r:id="rId33"/>
    <p:sldId id="283" r:id="rId34"/>
    <p:sldId id="286" r:id="rId35"/>
    <p:sldId id="284" r:id="rId36"/>
    <p:sldId id="293" r:id="rId37"/>
    <p:sldId id="294" r:id="rId38"/>
    <p:sldId id="295" r:id="rId39"/>
    <p:sldId id="296" r:id="rId40"/>
    <p:sldId id="297" r:id="rId41"/>
    <p:sldId id="298" r:id="rId42"/>
    <p:sldId id="281" r:id="rId43"/>
    <p:sldId id="288" r:id="rId44"/>
    <p:sldId id="289" r:id="rId45"/>
    <p:sldId id="291" r:id="rId46"/>
    <p:sldId id="292" r:id="rId47"/>
    <p:sldId id="290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539013-6C64-4BE9-8A60-BC5789FE278F}" type="datetimeFigureOut">
              <a:rPr lang="cs-CZ" smtClean="0"/>
              <a:pPr/>
              <a:t>2.10.2014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FDECD3-80C3-4FED-974F-EF9AC22148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%C5%A0perka%C5%99stv%C3%AD&amp;action=edit&amp;redlink=1" TargetMode="External"/><Relationship Id="rId2" Type="http://schemas.openxmlformats.org/officeDocument/2006/relationships/hyperlink" Target="http://cs.wikipedia.org/wiki/Sou%C4%8Dasnos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Drátenické techniky - oplétání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ZS1BK_AT1 Aplikace </a:t>
            </a:r>
            <a:r>
              <a:rPr lang="cs-CZ" dirty="0" smtClean="0"/>
              <a:t>techniky 1 </a:t>
            </a:r>
          </a:p>
          <a:p>
            <a:r>
              <a:rPr lang="cs-CZ" dirty="0" smtClean="0"/>
              <a:t>3</a:t>
            </a:r>
            <a:r>
              <a:rPr lang="cs-CZ" dirty="0" smtClean="0"/>
              <a:t>. </a:t>
            </a:r>
            <a:r>
              <a:rPr lang="cs-CZ" dirty="0" smtClean="0"/>
              <a:t>10</a:t>
            </a:r>
            <a:r>
              <a:rPr lang="cs-CZ" dirty="0" smtClean="0"/>
              <a:t>.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drátování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Později </a:t>
            </a:r>
            <a:r>
              <a:rPr lang="cs-CZ" dirty="0"/>
              <a:t>se střepy vlepily pomocí škrobového lepidla a celé nádoby se oplétaly do drátěné sítě, většinou se čtvercovými oky.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porcelánové a skleněné předměty byl železný drát nahrazen měděným nebo mosazným, který se splétal do složitějších dekorativních sítí s kosočtvercovými, šestiúhelníkovými a obloučkovými oky.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Drátovaná keramika</a:t>
            </a:r>
            <a:endParaRPr lang="cs-CZ" dirty="0"/>
          </a:p>
        </p:txBody>
      </p:sp>
      <p:pic>
        <p:nvPicPr>
          <p:cNvPr id="16386" name="Picture 2" descr="http://www.dratenictvi.cz/wp-content/gallery/dratovana-keramika/hrn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3679057" cy="490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Drátovaná keramika</a:t>
            </a:r>
            <a:endParaRPr lang="cs-CZ" dirty="0"/>
          </a:p>
        </p:txBody>
      </p:sp>
      <p:pic>
        <p:nvPicPr>
          <p:cNvPr id="18434" name="Picture 2" descr="http://www.dratenictvi.cz/wp-content/gallery/dratovana-keramika/bucl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43734" cy="497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Drátované sklo</a:t>
            </a:r>
            <a:endParaRPr lang="cs-CZ" dirty="0"/>
          </a:p>
        </p:txBody>
      </p:sp>
      <p:pic>
        <p:nvPicPr>
          <p:cNvPr id="19458" name="Picture 2" descr="http://www.dratenictvi.cz/wp-content/gallery/dratovana-keramika/konv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000792" cy="449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Drátované sklo</a:t>
            </a:r>
            <a:endParaRPr lang="cs-CZ" dirty="0"/>
          </a:p>
        </p:txBody>
      </p:sp>
      <p:pic>
        <p:nvPicPr>
          <p:cNvPr id="20482" name="Picture 2" descr="http://www.dratenictvi.cz/wp-content/gallery/dratovana-keramika/la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870967" cy="4357718"/>
          </a:xfrm>
          <a:prstGeom prst="rect">
            <a:avLst/>
          </a:prstGeom>
          <a:noFill/>
        </p:spPr>
      </p:pic>
      <p:pic>
        <p:nvPicPr>
          <p:cNvPr id="20484" name="Picture 4" descr="http://www.dratenictvi.cz/wp-content/gallery/dratovana-keramika/lahe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3714776" cy="49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Drátování dnes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Drátování dnes prožívá svou renesanci, spíše pro dekorativní účely. Čerň kaleného kovu a vzdušnost motivů mís a volně závěsných objektů působí odlehčujícím, kontrastním dojmem v interiéru. </a:t>
            </a:r>
            <a:endParaRPr lang="cs-CZ" dirty="0" smtClean="0"/>
          </a:p>
          <a:p>
            <a:r>
              <a:rPr lang="cs-CZ" dirty="0" smtClean="0"/>
              <a:t>Odrátovaná </a:t>
            </a:r>
            <a:r>
              <a:rPr lang="cs-CZ" dirty="0"/>
              <a:t>keramika, kraslice, skleněné lahve potěší stejně jako šperky z kovově lesklých nebo barevných materiálů. 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radiční </a:t>
            </a:r>
            <a:r>
              <a:rPr lang="cs-CZ" dirty="0"/>
              <a:t>drátenictví je v </a:t>
            </a:r>
            <a:r>
              <a:rPr lang="cs-CZ" u="sng" dirty="0">
                <a:hlinkClick r:id="rId2" tooltip="Současnost"/>
              </a:rPr>
              <a:t>současnosti</a:t>
            </a:r>
            <a:r>
              <a:rPr lang="cs-CZ" dirty="0"/>
              <a:t> nahrazováno </a:t>
            </a:r>
            <a:r>
              <a:rPr lang="cs-CZ" dirty="0" smtClean="0"/>
              <a:t>drátenickým </a:t>
            </a:r>
            <a:r>
              <a:rPr lang="cs-CZ" dirty="0" smtClean="0">
                <a:hlinkClick r:id="rId3" tooltip="Šperkařství (stránka neexistuje)"/>
              </a:rPr>
              <a:t>šperkařstvím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oderní </a:t>
            </a:r>
            <a:r>
              <a:rPr lang="cs-CZ" dirty="0"/>
              <a:t>současné výrobky </a:t>
            </a:r>
            <a:r>
              <a:rPr lang="cs-CZ" dirty="0" smtClean="0"/>
              <a:t>se objevují v </a:t>
            </a:r>
            <a:r>
              <a:rPr lang="cs-CZ" dirty="0"/>
              <a:t>galeriích nebo na řemeslných trzích.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Drátenictví dnes</a:t>
            </a:r>
            <a:endParaRPr lang="cs-CZ" dirty="0"/>
          </a:p>
        </p:txBody>
      </p:sp>
      <p:pic>
        <p:nvPicPr>
          <p:cNvPr id="21506" name="Picture 2" descr="http://cech-drateniku.sweb.cz/18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381750" cy="478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Drátenictví dnes</a:t>
            </a:r>
            <a:endParaRPr lang="cs-CZ" dirty="0"/>
          </a:p>
        </p:txBody>
      </p:sp>
      <p:pic>
        <p:nvPicPr>
          <p:cNvPr id="24578" name="Picture 2" descr="http://cech-drateniku.sweb.cz/046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500813" cy="4875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Drátenictví dnes</a:t>
            </a:r>
            <a:endParaRPr lang="cs-CZ" dirty="0"/>
          </a:p>
        </p:txBody>
      </p:sp>
      <p:pic>
        <p:nvPicPr>
          <p:cNvPr id="25602" name="Picture 2" descr="http://cech-drateniku.sweb.cz/045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643734" cy="498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- obdélníky</a:t>
            </a:r>
            <a:endParaRPr lang="cs-CZ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74"/>
            <a:ext cx="75750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Člověk a svět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000" dirty="0" smtClean="0"/>
              <a:t>Vzdělávací obsah vzdělávacího oboru je rozdělen na 1.stupni na: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000" dirty="0" smtClean="0"/>
              <a:t>	</a:t>
            </a:r>
            <a:r>
              <a:rPr lang="cs-CZ" b="1" dirty="0" smtClean="0"/>
              <a:t>Práce s drobným materiálem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dirty="0" smtClean="0"/>
              <a:t>	</a:t>
            </a:r>
            <a:r>
              <a:rPr lang="cs-CZ" b="1" dirty="0" smtClean="0"/>
              <a:t>Konstrukční činnosti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práce se stavebnicí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jednoduché montáže a demontáže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/>
              <a:t>Pěstitelské práce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provádí pozorování přírody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hodnotí výsledky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provádí jednoduché pěstitelské činnosti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/>
              <a:t>Příprava pokrmů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připraví tabuli pro jednoduché stolování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 smtClean="0"/>
              <a:t>chová se vhodně při stolování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36784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– plotový vzor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3704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6"/>
            <a:ext cx="69135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– plotový vzor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42" y="1500174"/>
            <a:ext cx="8314562" cy="16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286124"/>
            <a:ext cx="50075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– plotový vzor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58278" cy="128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928934"/>
            <a:ext cx="4429156" cy="32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– šitá krajka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286808" cy="5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8286808" cy="76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74492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oplétání – šitá krajka</a:t>
            </a:r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6454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74351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Variace vzoru šitá krajka</a:t>
            </a:r>
            <a:endParaRPr lang="cs-CZ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643602" cy="48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143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4098" name="Picture 2" descr="Foto 3 - Odrátovaný hr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032448" cy="37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Člověk a svět práce dle RVP ZV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vede žáky k získání základních uživatelských dovedností v různých oborech lidské činnosti a přispívá k vytváření životní a profesní orientace žáků.</a:t>
            </a:r>
          </a:p>
          <a:p>
            <a:pPr>
              <a:defRPr/>
            </a:pPr>
            <a:r>
              <a:rPr lang="cs-CZ" dirty="0" smtClean="0"/>
              <a:t>cíleně se zaměřuje na </a:t>
            </a:r>
            <a:r>
              <a:rPr lang="cs-CZ" b="1" dirty="0" smtClean="0"/>
              <a:t>praktické pracovní dovednosti </a:t>
            </a:r>
            <a:r>
              <a:rPr lang="cs-CZ" dirty="0" smtClean="0"/>
              <a:t>i návyky a doplňuje celé základní vzdělávání o důležitou složku nezbytnou pro uplatnění člověka v dalším životě a ve společnosti.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714776" cy="39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2495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07218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07218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Obdélníky</a:t>
            </a:r>
            <a:endParaRPr lang="cs-CZ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Šitá krajka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927735" cy="444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Připravíme si  drát o délce asi 1,5 metru. Začneme očkem o průměru cca 2 – 3 mm na jednom konci drátu: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pic>
        <p:nvPicPr>
          <p:cNvPr id="1026" name="Picture 2" descr="Obr. 3 - První uzl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3394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 tohoto očka “ušijeme” </a:t>
            </a:r>
            <a:r>
              <a:rPr lang="cs-CZ" dirty="0" err="1" smtClean="0"/>
              <a:t>smykovacím</a:t>
            </a:r>
            <a:r>
              <a:rPr lang="cs-CZ" dirty="0" smtClean="0"/>
              <a:t> stehem několik smyček tak, aby bylo možno plynule navázat následující smyčku do první smyčky. Smyčky klademe stále stejným směrem. Příliš těsně je neutahujeme, respektujeme vůli drátu. 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pic>
        <p:nvPicPr>
          <p:cNvPr id="2050" name="Picture 2" descr="Obr. 4 - První řada smyč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184576" cy="32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Drobný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cs-CZ" sz="4000" dirty="0" smtClean="0"/>
              <a:t>Přírodní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cs-CZ" sz="4000" dirty="0" smtClean="0"/>
              <a:t>Technický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 následující (druhé) řadě “šijeme” smyčky do smyček předešlé řady a snažíme se o pravidelné rozestupy smyček. 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Oplétání kamínku</a:t>
            </a:r>
            <a:endParaRPr lang="cs-CZ" dirty="0"/>
          </a:p>
        </p:txBody>
      </p:sp>
      <p:pic>
        <p:nvPicPr>
          <p:cNvPr id="3074" name="Picture 2" descr="Obr. 5 - Druhá řada smyč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4968552" cy="35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šperky se používá </a:t>
            </a:r>
            <a:r>
              <a:rPr lang="cs-CZ" b="1" dirty="0"/>
              <a:t>zubařský drát z ušlechtilé oceli</a:t>
            </a:r>
            <a:r>
              <a:rPr lang="cs-CZ" dirty="0"/>
              <a:t>, zvlášť tam, kde šperk přichází do styku s pokožkou. Lze koupit v průměrech od 0,2 do 1,0 mm ve dvou provedeních:</a:t>
            </a:r>
          </a:p>
          <a:p>
            <a:pPr lvl="0"/>
            <a:r>
              <a:rPr lang="cs-CZ" dirty="0"/>
              <a:t>měkký - vhodný pro ruční tvarování komplikovaných tvarů,</a:t>
            </a:r>
          </a:p>
          <a:p>
            <a:pPr lvl="0"/>
            <a:r>
              <a:rPr lang="cs-CZ" dirty="0"/>
              <a:t>tvrdý - vhodný pro závěsy náušnic nebo kruhy kolem krku.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 kombinaci s dřevěnými korálky velmi dobře vypadá </a:t>
            </a:r>
            <a:r>
              <a:rPr lang="cs-CZ" b="1" dirty="0"/>
              <a:t>měděný</a:t>
            </a:r>
            <a:r>
              <a:rPr lang="cs-CZ" dirty="0"/>
              <a:t> nebo </a:t>
            </a:r>
            <a:r>
              <a:rPr lang="cs-CZ" b="1" dirty="0"/>
              <a:t>mosazný elektrikářský drát</a:t>
            </a:r>
            <a:r>
              <a:rPr lang="cs-CZ" dirty="0"/>
              <a:t>. </a:t>
            </a:r>
            <a:br>
              <a:rPr lang="cs-CZ" dirty="0"/>
            </a:br>
            <a:r>
              <a:rPr lang="cs-CZ" dirty="0"/>
              <a:t>Pokud potřebujeme chladný stříbrný odstín, zvolíme </a:t>
            </a:r>
            <a:r>
              <a:rPr lang="cs-CZ" b="1" dirty="0"/>
              <a:t>včelařský pocínovaný drát</a:t>
            </a:r>
            <a:r>
              <a:rPr lang="cs-CZ" dirty="0"/>
              <a:t> o průměru 0,375 mm, který je levný, měkký a dobře se tvaruje.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šperky samozřejmě můžeme využít i </a:t>
            </a:r>
            <a:r>
              <a:rPr lang="cs-CZ" b="1" dirty="0"/>
              <a:t>různobarevné aranžérské vázací dráty</a:t>
            </a:r>
            <a:r>
              <a:rPr lang="cs-CZ" dirty="0"/>
              <a:t> nebo </a:t>
            </a:r>
            <a:r>
              <a:rPr lang="cs-CZ" b="1" dirty="0"/>
              <a:t>obyčejný železný drát zušlechtěný kalením</a:t>
            </a:r>
            <a:r>
              <a:rPr lang="cs-CZ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Napojování drátků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Napojení může být </a:t>
            </a:r>
            <a:r>
              <a:rPr lang="cs-CZ" b="1" dirty="0" smtClean="0"/>
              <a:t>málo znatelné </a:t>
            </a:r>
            <a:r>
              <a:rPr lang="cs-CZ" dirty="0" smtClean="0"/>
              <a:t>(používáme hlavně u menších pravidelných prací – např. u oplétání kraslic) nebo </a:t>
            </a:r>
            <a:r>
              <a:rPr lang="cs-CZ" b="1" dirty="0" smtClean="0"/>
              <a:t>přiznané a viditelné</a:t>
            </a:r>
            <a:r>
              <a:rPr lang="cs-CZ" dirty="0" smtClean="0"/>
              <a:t>. U oplétání kamínků, ze kterých budou těžítka, můžeme místo spojení umístit </a:t>
            </a:r>
            <a:r>
              <a:rPr lang="cs-CZ" b="1" dirty="0" smtClean="0"/>
              <a:t>záměrně</a:t>
            </a:r>
            <a:r>
              <a:rPr lang="cs-CZ" dirty="0" smtClean="0"/>
              <a:t> do středu kamínku a zbylé drátky využít jako ozdobu.</a:t>
            </a:r>
          </a:p>
          <a:p>
            <a:r>
              <a:rPr lang="cs-CZ" dirty="0" smtClean="0"/>
              <a:t>Méně nápadné napojení drátků – v jedné řadě napojíme drátky v </a:t>
            </a:r>
            <a:r>
              <a:rPr lang="cs-CZ" b="1" dirty="0" smtClean="0"/>
              <a:t>místě vrcholu obloučku </a:t>
            </a:r>
            <a:r>
              <a:rPr lang="cs-CZ" dirty="0" smtClean="0"/>
              <a:t>a v následující řadě toto místo překryjeme očkem.</a:t>
            </a:r>
          </a:p>
          <a:p>
            <a:r>
              <a:rPr lang="cs-CZ" dirty="0" smtClean="0"/>
              <a:t>Také lze použít– jednoduše se přiloží nový drát.</a:t>
            </a:r>
            <a:r>
              <a:rPr lang="cs-CZ" b="1" dirty="0" smtClean="0"/>
              <a:t> zdvojení části výpletu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Napojování drátků</a:t>
            </a:r>
            <a:endParaRPr lang="cs-CZ" dirty="0"/>
          </a:p>
        </p:txBody>
      </p:sp>
      <p:pic>
        <p:nvPicPr>
          <p:cNvPr id="1026" name="Picture 2" descr="nastaveni-oblo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42" y="1916831"/>
            <a:ext cx="7237126" cy="369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Nářadí a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Nejlépe bude vyhovovat sada elektrikářských kleští:</a:t>
            </a:r>
          </a:p>
          <a:p>
            <a:pPr lvl="0"/>
            <a:r>
              <a:rPr lang="cs-CZ" dirty="0"/>
              <a:t>kleště štípací (na odstřihování drátu),</a:t>
            </a:r>
          </a:p>
          <a:p>
            <a:pPr lvl="0"/>
            <a:r>
              <a:rPr lang="cs-CZ" dirty="0"/>
              <a:t>kleště s rovnými čelistmi (pro vyrovnávání větších nerovností drátu),</a:t>
            </a:r>
          </a:p>
          <a:p>
            <a:pPr lvl="0"/>
            <a:r>
              <a:rPr lang="cs-CZ" dirty="0"/>
              <a:t>kleště s kulatými čelistmi (na ohýbání),</a:t>
            </a:r>
          </a:p>
          <a:p>
            <a:pPr lvl="0"/>
            <a:r>
              <a:rPr lang="cs-CZ" dirty="0"/>
              <a:t>kožený návlek na prst (abychom si prst nepořezali při vyrovnávání drátu).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Technický materiál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cs-CZ" dirty="0" smtClean="0"/>
              <a:t>Drobným technickým materiálem se rozumí vše, co vytvořila lidská ruka: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Kovy – tj. kousky drátů, což je hutní výrobek, malého průměru, vyrobený válcováním nebo tažením do velké délky, bývá z různých kovů – ocel, měď, hliník, dále pak kovové fólie, kousky tenkého plechu, korunkové uzávěry.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Plastické hmoty – kousky fólií, bužírky, molitan, pěnový polystyren, plastové láhve a kelímky, uzávěry.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Textilie – odstřižky látek, juty, koženky, plsti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Z dalších můžeme jmenovat korkové zátky, kousky hobry, sádrokartón,kousky překližek, lepenky, různé korálky, krabičky, dýhy apod.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 smtClean="0"/>
              <a:t>Z pomocných materiálů jsou to různé provázky, nitě, lepící pásky, lepidlo, guma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Pracovní techniky při práci s drobným technickým materiálem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Jednotlivé pracovní techniky zařazuje učitel do výuky tak, aby odpovídaly věkovým zvláštnostem dětí a zároveň jejich schopnostem.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Z konkrétních pracovních činností můžeme jmenovat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Stříhání, Ohýbání, Spojování, Navlékání, Propichování, Lisování, Řezání, Vrtání, Klížení, pilování, Hoblování, Krájení, šroubování </a:t>
            </a:r>
            <a:r>
              <a:rPr lang="cs-CZ" sz="2000" dirty="0" err="1" smtClean="0"/>
              <a:t>apod</a:t>
            </a:r>
            <a:r>
              <a:rPr lang="cs-CZ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Náměty pro tyto práce volí učitel tak, aby z hledisky výroby bylo počítáno s možností stupňování obtížnosti.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V oblasti konkrétního učiva jde o splnění následujících úkolů: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Osvojování vstupního přehledu technických materiálů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Osvojování jejich správných názvů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Osvojování správných názvů používaného nářadí a pomůcek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Osvojování pracovních oplecí, jejich technologicky správného a bezpečného provádění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Vedení k pečlivosti, přesnosti, šetrnému zacházení s nářadím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Osvojování základních fází výrobního procesu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drátování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Drátování je technika, která se k nám dostala ze Slovenska koncem minulého století prostřednictvím vandrujících </a:t>
            </a:r>
            <a:r>
              <a:rPr lang="cs-CZ" dirty="0" err="1"/>
              <a:t>dráteníků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Původním </a:t>
            </a:r>
            <a:r>
              <a:rPr lang="cs-CZ" dirty="0"/>
              <a:t>cílem byly opravy popraskaného hliněného nádobí a výroba drobných užitných předmětů do domácnosti.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Dráteník</a:t>
            </a:r>
            <a:r>
              <a:rPr lang="cs-CZ" dirty="0" smtClean="0"/>
              <a:t> při práci</a:t>
            </a:r>
            <a:endParaRPr lang="cs-CZ" dirty="0"/>
          </a:p>
        </p:txBody>
      </p:sp>
      <p:pic>
        <p:nvPicPr>
          <p:cNvPr id="1026" name="Picture 2" descr="http://upload.wikimedia.org/wikipedia/commons/4/42/Tinker_by_Krie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3164526" cy="458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601</Words>
  <Application>Microsoft Office PowerPoint</Application>
  <PresentationFormat>Předvádění na obrazovce (4:3)</PresentationFormat>
  <Paragraphs>106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Arkýř</vt:lpstr>
      <vt:lpstr>Drátenické techniky - oplétání</vt:lpstr>
      <vt:lpstr>Člověk a svět práce</vt:lpstr>
      <vt:lpstr>Člověk a svět práce dle RVP ZV </vt:lpstr>
      <vt:lpstr>Drobný materiál</vt:lpstr>
      <vt:lpstr>Technický materiál</vt:lpstr>
      <vt:lpstr>Pracovní techniky při práci s drobným technickým materiálem</vt:lpstr>
      <vt:lpstr>Úkoly</vt:lpstr>
      <vt:lpstr>Historie drátování</vt:lpstr>
      <vt:lpstr>Dráteník při práci</vt:lpstr>
      <vt:lpstr>Historie drátování</vt:lpstr>
      <vt:lpstr>Drátovaná keramika</vt:lpstr>
      <vt:lpstr>Drátovaná keramika</vt:lpstr>
      <vt:lpstr>Drátované sklo</vt:lpstr>
      <vt:lpstr>Drátované sklo</vt:lpstr>
      <vt:lpstr>Drátování dnes</vt:lpstr>
      <vt:lpstr>Drátenictví dnes</vt:lpstr>
      <vt:lpstr>Drátenictví dnes</vt:lpstr>
      <vt:lpstr>Drátenictví dnes</vt:lpstr>
      <vt:lpstr>Techniky oplétání - obdélníky</vt:lpstr>
      <vt:lpstr>Snímek 20</vt:lpstr>
      <vt:lpstr>Techniky oplétání – plotový vzor</vt:lpstr>
      <vt:lpstr>Techniky oplétání – plotový vzor</vt:lpstr>
      <vt:lpstr>Techniky oplétání – plotový vzor</vt:lpstr>
      <vt:lpstr>Techniky oplétání – šitá krajka</vt:lpstr>
      <vt:lpstr>Techniky oplétání – šitá krajka</vt:lpstr>
      <vt:lpstr>Variace vzoru šitá krajka</vt:lpstr>
      <vt:lpstr>Šitá krajka</vt:lpstr>
      <vt:lpstr>Šitá krajka</vt:lpstr>
      <vt:lpstr>Šitá krajka</vt:lpstr>
      <vt:lpstr>Šitá krajka</vt:lpstr>
      <vt:lpstr>Šitá krajka</vt:lpstr>
      <vt:lpstr>Šitá krajka</vt:lpstr>
      <vt:lpstr>Šitá krajka</vt:lpstr>
      <vt:lpstr>Obdélníky</vt:lpstr>
      <vt:lpstr>Šitá krajka</vt:lpstr>
      <vt:lpstr>Oplétání kamínku</vt:lpstr>
      <vt:lpstr>Oplétání kamínku</vt:lpstr>
      <vt:lpstr>Oplétání kamínku</vt:lpstr>
      <vt:lpstr>Oplétání kamínku</vt:lpstr>
      <vt:lpstr>Oplétání kamínku</vt:lpstr>
      <vt:lpstr>Oplétání kamínku</vt:lpstr>
      <vt:lpstr>Použitý materiál</vt:lpstr>
      <vt:lpstr>Použitý materiál</vt:lpstr>
      <vt:lpstr>Použitý materiál</vt:lpstr>
      <vt:lpstr>Napojování drátků</vt:lpstr>
      <vt:lpstr>Napojování drátků</vt:lpstr>
      <vt:lpstr>Nářadí a pomůcky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Drátenické techniky - oplétání</dc:title>
  <dc:creator>student</dc:creator>
  <cp:lastModifiedBy>student</cp:lastModifiedBy>
  <cp:revision>17</cp:revision>
  <dcterms:created xsi:type="dcterms:W3CDTF">2012-04-23T05:49:57Z</dcterms:created>
  <dcterms:modified xsi:type="dcterms:W3CDTF">2014-10-02T08:50:02Z</dcterms:modified>
</cp:coreProperties>
</file>