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64D02-ECA8-40AC-8638-8CC153092C32}" type="datetimeFigureOut">
              <a:rPr lang="cs-CZ" smtClean="0"/>
              <a:pPr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06B1-C7D8-487E-8399-9D8D8AAD0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Dejme dětem prostor ke hraní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Eva Nováková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Manipulativní činnosti - </a:t>
            </a:r>
            <a:r>
              <a:rPr lang="cs-CZ" sz="3200" dirty="0" err="1" smtClean="0"/>
              <a:t>MagFormers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smtClean="0"/>
              <a:t>vytváří řady – dílky stejného nebo různého tvaru nebo barvy (rytmizace) </a:t>
            </a:r>
          </a:p>
          <a:p>
            <a:endParaRPr lang="cs-CZ" dirty="0"/>
          </a:p>
        </p:txBody>
      </p:sp>
      <p:pic>
        <p:nvPicPr>
          <p:cNvPr id="6146" name="Picture 2" descr="C:\Users\Michal Novák\Documents\Fotky\od_7-2012_dále_vše\únor_2014\P133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5652120" cy="3753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tvoří rovinné obrazce (užití osové či středové souměrnosti)</a:t>
            </a:r>
            <a:endParaRPr lang="cs-CZ" sz="3200" dirty="0"/>
          </a:p>
        </p:txBody>
      </p:sp>
      <p:pic>
        <p:nvPicPr>
          <p:cNvPr id="7170" name="Picture 2" descr="C:\Users\Michal Novák\Documents\Fotky\od_7-2012_dále_vše\únor_2014\P1330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„vyplňuje část roviny“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8194" name="Picture 2" descr="C:\Users\Michal Novák\Documents\Fotky\od_7-2012_dále_vše\únor_2014\P1330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640032" cy="3745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vytváří „modely těles“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1521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od druhého dílku opouští prostředí roviny</a:t>
            </a:r>
          </a:p>
          <a:p>
            <a:r>
              <a:rPr lang="cs-CZ" dirty="0" smtClean="0"/>
              <a:t>vytváří síť tělesa a poté ji „zvedne“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9219" name="Picture 3" descr="C:\Users\Michal Novák\Documents\Fotky\od_7-2012_dále_vše\únor_2014\P1330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4063792" cy="2698612"/>
          </a:xfrm>
          <a:prstGeom prst="rect">
            <a:avLst/>
          </a:prstGeom>
          <a:noFill/>
        </p:spPr>
      </p:pic>
      <p:pic>
        <p:nvPicPr>
          <p:cNvPr id="9220" name="Picture 4" descr="C:\Users\Michal Novák\Documents\Fotky\od_7-2012_dále_vše\únor_2014\P1330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314" y="4005064"/>
            <a:ext cx="3704515" cy="2460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                       Děkuji za pozornost.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předpokladem je ponechat volbu vlastního námětu, cíle i prostředků, tj. zachovat volnou hru</a:t>
            </a:r>
          </a:p>
          <a:p>
            <a:r>
              <a:rPr lang="cs-CZ" dirty="0" smtClean="0"/>
              <a:t>podstatná je schopnost dospělého pozorovat a vnímat spontánní činnosti dětí </a:t>
            </a:r>
          </a:p>
          <a:p>
            <a:r>
              <a:rPr lang="cs-CZ" dirty="0" smtClean="0"/>
              <a:t>dítě potřebuje „přiměřenou“ pomoc a podporu dospělého</a:t>
            </a:r>
          </a:p>
          <a:p>
            <a:endParaRPr lang="cs-CZ" dirty="0" smtClean="0"/>
          </a:p>
          <a:p>
            <a:r>
              <a:rPr lang="cs-CZ" dirty="0" smtClean="0"/>
              <a:t>volná hra může být využita k rozvoji </a:t>
            </a:r>
            <a:r>
              <a:rPr lang="cs-CZ" dirty="0" err="1" smtClean="0"/>
              <a:t>předmatematických</a:t>
            </a:r>
            <a:r>
              <a:rPr lang="cs-CZ" dirty="0" smtClean="0"/>
              <a:t> představ</a:t>
            </a:r>
          </a:p>
          <a:p>
            <a:r>
              <a:rPr lang="cs-CZ" dirty="0" smtClean="0"/>
              <a:t>sledovat věci, které děti zajímají, motivují a vhodně na ně navázat (např. upravit podmínky…)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volná hra-činnosti, kde si dítě volí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námět, chce něco prozkoumat, zkoušet, ověřovat, vytvářet</a:t>
            </a:r>
          </a:p>
          <a:p>
            <a:r>
              <a:rPr lang="cs-CZ" dirty="0" smtClean="0"/>
              <a:t>hračky, předměty</a:t>
            </a:r>
          </a:p>
          <a:p>
            <a:r>
              <a:rPr lang="cs-CZ" dirty="0" smtClean="0"/>
              <a:t>místo ke hře, jeho úpravu, ztvárnění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Evidence údajů ze života a okolí  dítěte, jejich třídění podle daného kritéria.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r>
              <a:rPr lang="cs-CZ" dirty="0" smtClean="0"/>
              <a:t>Dítě jmenuje různé aktivity a zaznamenává je (symbol kolečka, čárky). </a:t>
            </a:r>
          </a:p>
          <a:p>
            <a:r>
              <a:rPr lang="cs-CZ" dirty="0" smtClean="0"/>
              <a:t>Není zřejmá reprezentace typických vlastností.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206084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„Co jsme dělali minulý týden?“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D: Jeli jsme autem.</a:t>
            </a:r>
            <a:br>
              <a:rPr lang="cs-CZ" sz="3200" dirty="0" smtClean="0"/>
            </a:br>
            <a:r>
              <a:rPr lang="cs-CZ" sz="3200" dirty="0" smtClean="0"/>
              <a:t>A: To udělám velký kolo, protože jsme jeli víc a dál.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snaha o postihnutí významných znaků skutečnosti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555776" y="350100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just">
              <a:spcAft>
                <a:spcPts val="0"/>
              </a:spcAft>
              <a:tabLst>
                <a:tab pos="450215" algn="l"/>
              </a:tabLst>
            </a:pPr>
            <a:r>
              <a:rPr lang="cs-CZ" dirty="0" smtClean="0">
                <a:latin typeface="Times New Roman"/>
                <a:ea typeface="Times New Roman"/>
              </a:rPr>
              <a:t> 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92152" y="38694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4166912" cy="244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cs-CZ" sz="3200" dirty="0" smtClean="0"/>
              <a:t>D: Hladily jsme klokana.</a:t>
            </a:r>
            <a:br>
              <a:rPr lang="cs-CZ" sz="3200" dirty="0" smtClean="0"/>
            </a:br>
            <a:r>
              <a:rPr lang="cs-CZ" sz="3200" dirty="0" smtClean="0"/>
              <a:t>A: To ne, ale hladili jsme Maxe. </a:t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cs-CZ" dirty="0" smtClean="0"/>
              <a:t>snaha upravit informaci tak, aby byla zcela korektní a „zařaditelná“</a:t>
            </a:r>
          </a:p>
          <a:p>
            <a:r>
              <a:rPr lang="cs-CZ" dirty="0" smtClean="0"/>
              <a:t>aktivita hlazení klokana asociuje hlazení psa</a:t>
            </a:r>
          </a:p>
          <a:p>
            <a:r>
              <a:rPr lang="cs-CZ" dirty="0" smtClean="0"/>
              <a:t>A: Klokana jsme nehladili. Máš další čárku.</a:t>
            </a:r>
          </a:p>
          <a:p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415" y="4005064"/>
            <a:ext cx="359385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D</a:t>
            </a:r>
            <a:r>
              <a:rPr lang="cs-CZ" sz="3200" dirty="0" smtClean="0"/>
              <a:t>: Pekli jsme dort.</a:t>
            </a:r>
            <a:br>
              <a:rPr lang="cs-CZ" sz="3200" dirty="0" smtClean="0"/>
            </a:br>
            <a:r>
              <a:rPr lang="cs-CZ" sz="3200" dirty="0" smtClean="0"/>
              <a:t>A: Jasný. Dám </a:t>
            </a:r>
            <a:r>
              <a:rPr lang="cs-CZ" sz="3200" dirty="0" err="1" smtClean="0"/>
              <a:t>velikánský</a:t>
            </a:r>
            <a:r>
              <a:rPr lang="cs-CZ" sz="3200" dirty="0" smtClean="0"/>
              <a:t> kolo. Ještě dort nazdobím.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3"/>
          </a:xfrm>
        </p:spPr>
        <p:txBody>
          <a:bodyPr/>
          <a:lstStyle/>
          <a:p>
            <a:r>
              <a:rPr lang="cs-CZ" dirty="0" smtClean="0"/>
              <a:t>vyjádření podstatných vlastností objektů (velký, narozeninový-nazdobený)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5363298" cy="25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D: Stavěli jsme sněhuláka.</a:t>
            </a:r>
            <a:br>
              <a:rPr lang="cs-CZ" sz="3200" dirty="0" smtClean="0"/>
            </a:br>
            <a:r>
              <a:rPr lang="cs-CZ" sz="3200" dirty="0" smtClean="0"/>
              <a:t>A: To jo. Já toho sněhuláka namaluju. Trochu ho naparádím. </a:t>
            </a:r>
            <a:br>
              <a:rPr lang="cs-CZ" sz="3200" dirty="0" smtClean="0"/>
            </a:br>
            <a:r>
              <a:rPr lang="cs-CZ" sz="3200" dirty="0" smtClean="0"/>
              <a:t>D: Letěli jsme letadlem.</a:t>
            </a:r>
            <a:br>
              <a:rPr lang="cs-CZ" sz="3200" dirty="0" smtClean="0"/>
            </a:br>
            <a:r>
              <a:rPr lang="cs-CZ" sz="3200" dirty="0" smtClean="0"/>
              <a:t>A: Ne, to jsme nedělali.</a:t>
            </a:r>
            <a:endParaRPr lang="cs-CZ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627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Zaznamenávání docházky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8645393" cy="24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1340768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učitelka třídí skupinu přítomných dětí (SV, L)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dítě přijímá téma a částečně i způsob záznamu –námětová hra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294</Words>
  <Application>Microsoft Office PowerPoint</Application>
  <PresentationFormat>Předvádění na obrazovce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Dejme dětem prostor ke hraní</vt:lpstr>
      <vt:lpstr>Snímek 2</vt:lpstr>
      <vt:lpstr>volná hra-činnosti, kde si dítě volí</vt:lpstr>
      <vt:lpstr>Evidence údajů ze života a okolí  dítěte, jejich třídění podle daného kritéria.   </vt:lpstr>
      <vt:lpstr>D: Jeli jsme autem. A: To udělám velký kolo, protože jsme jeli víc a dál.</vt:lpstr>
      <vt:lpstr>D: Hladily jsme klokana. A: To ne, ale hladili jsme Maxe.  </vt:lpstr>
      <vt:lpstr>D: Pekli jsme dort. A: Jasný. Dám velikánský kolo. Ještě dort nazdobím.</vt:lpstr>
      <vt:lpstr>D: Stavěli jsme sněhuláka. A: To jo. Já toho sněhuláka namaluju. Trochu ho naparádím.  D: Letěli jsme letadlem. A: Ne, to jsme nedělali.</vt:lpstr>
      <vt:lpstr>Zaznamenávání docházky </vt:lpstr>
      <vt:lpstr>Manipulativní činnosti - MagFormers</vt:lpstr>
      <vt:lpstr> tvoří rovinné obrazce (užití osové či středové souměrnosti)</vt:lpstr>
      <vt:lpstr> „vyplňuje část roviny“ </vt:lpstr>
      <vt:lpstr> vytváří „modely těles“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Dejme dětem prostor ke hraní</dc:title>
  <dc:creator>Michal Novák</dc:creator>
  <cp:lastModifiedBy>Michal Novák</cp:lastModifiedBy>
  <cp:revision>17</cp:revision>
  <dcterms:created xsi:type="dcterms:W3CDTF">2014-04-17T20:12:05Z</dcterms:created>
  <dcterms:modified xsi:type="dcterms:W3CDTF">2014-09-24T18:48:29Z</dcterms:modified>
</cp:coreProperties>
</file>