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62" r:id="rId5"/>
    <p:sldId id="260" r:id="rId6"/>
    <p:sldId id="266" r:id="rId7"/>
    <p:sldId id="268" r:id="rId8"/>
    <p:sldId id="261" r:id="rId9"/>
    <p:sldId id="263" r:id="rId10"/>
    <p:sldId id="264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1884-98BA-4B51-AEED-D9A11BE426D2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B25E-9E22-482B-BFC2-EB3CAD441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1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1884-98BA-4B51-AEED-D9A11BE426D2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B25E-9E22-482B-BFC2-EB3CAD441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15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1884-98BA-4B51-AEED-D9A11BE426D2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B25E-9E22-482B-BFC2-EB3CAD441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13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1884-98BA-4B51-AEED-D9A11BE426D2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B25E-9E22-482B-BFC2-EB3CAD441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05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1884-98BA-4B51-AEED-D9A11BE426D2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B25E-9E22-482B-BFC2-EB3CAD441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01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1884-98BA-4B51-AEED-D9A11BE426D2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B25E-9E22-482B-BFC2-EB3CAD441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8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1884-98BA-4B51-AEED-D9A11BE426D2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B25E-9E22-482B-BFC2-EB3CAD441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64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1884-98BA-4B51-AEED-D9A11BE426D2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B25E-9E22-482B-BFC2-EB3CAD441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26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1884-98BA-4B51-AEED-D9A11BE426D2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B25E-9E22-482B-BFC2-EB3CAD441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01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1884-98BA-4B51-AEED-D9A11BE426D2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B25E-9E22-482B-BFC2-EB3CAD441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97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1884-98BA-4B51-AEED-D9A11BE426D2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B25E-9E22-482B-BFC2-EB3CAD441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13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21884-98BA-4B51-AEED-D9A11BE426D2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6B25E-9E22-482B-BFC2-EB3CAD441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01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kroskopy-mikroskop.cz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rci.cz/kategorie/laboratorni-pomucky-z-plastu/plast-pro-zdravotnictvi/zasobniky-na-podlozni-skla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Mikroskopy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Světelný</a:t>
            </a:r>
          </a:p>
          <a:p>
            <a:r>
              <a:rPr lang="cs-CZ" dirty="0" smtClean="0"/>
              <a:t>Konfokální</a:t>
            </a:r>
          </a:p>
          <a:p>
            <a:r>
              <a:rPr lang="cs-CZ" dirty="0" smtClean="0"/>
              <a:t>Fluorescenční</a:t>
            </a:r>
          </a:p>
          <a:p>
            <a:r>
              <a:rPr lang="cs-CZ" dirty="0" smtClean="0"/>
              <a:t>Elektronový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029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Fluorescenční mikroskop</a:t>
            </a:r>
            <a:br>
              <a:rPr lang="cs-CZ" dirty="0" smtClean="0"/>
            </a:br>
            <a:r>
              <a:rPr lang="cs-CZ" sz="2200" dirty="0" smtClean="0"/>
              <a:t>(UV světlo –  vlnová délka 136 – 380 </a:t>
            </a:r>
            <a:r>
              <a:rPr lang="cs-CZ" sz="2200" dirty="0" err="1" smtClean="0"/>
              <a:t>nm</a:t>
            </a:r>
            <a:r>
              <a:rPr lang="cs-CZ" sz="2200" dirty="0" smtClean="0"/>
              <a:t>)</a:t>
            </a:r>
            <a:endParaRPr lang="cs-CZ" sz="2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Luminiscence</a:t>
            </a:r>
          </a:p>
          <a:p>
            <a:r>
              <a:rPr lang="cs-CZ" dirty="0" smtClean="0"/>
              <a:t>Fluorescence</a:t>
            </a:r>
          </a:p>
          <a:p>
            <a:r>
              <a:rPr lang="cs-CZ" dirty="0" smtClean="0"/>
              <a:t>Záření excitační</a:t>
            </a:r>
          </a:p>
          <a:p>
            <a:r>
              <a:rPr lang="cs-CZ" dirty="0" smtClean="0"/>
              <a:t>Záření emisní</a:t>
            </a:r>
          </a:p>
          <a:p>
            <a:r>
              <a:rPr lang="cs-CZ" dirty="0" err="1" smtClean="0"/>
              <a:t>Fluorochrom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Zdroj světla: Rtuťová výbojka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147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Transmisní fluorescenční mikroskop</a:t>
            </a:r>
          </a:p>
          <a:p>
            <a:r>
              <a:rPr lang="cs-CZ" dirty="0" err="1" smtClean="0"/>
              <a:t>Epifluorescenční</a:t>
            </a:r>
            <a:r>
              <a:rPr lang="cs-CZ" dirty="0" smtClean="0"/>
              <a:t> mikroskop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90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Konfokální mikroskop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Když objekt silný, neprůhledný</a:t>
            </a:r>
          </a:p>
          <a:p>
            <a:r>
              <a:rPr lang="cs-CZ" sz="2000" dirty="0" smtClean="0"/>
              <a:t>Zdroj světla – laser – zaměřeno do jednoho bodu objektu</a:t>
            </a:r>
          </a:p>
          <a:p>
            <a:r>
              <a:rPr lang="cs-CZ" sz="2000" dirty="0" smtClean="0"/>
              <a:t>Světlo emisní – emitované z tohoto bodu snímáno detektorem</a:t>
            </a:r>
          </a:p>
          <a:p>
            <a:r>
              <a:rPr lang="cs-CZ" sz="2000" dirty="0" smtClean="0"/>
              <a:t>Signály z detektoru – PC, program vyhodnotí – sestaví celkový obraz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84604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Elektronová mikroskopie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 smtClean="0"/>
              <a:t>Rastrovací </a:t>
            </a:r>
            <a:r>
              <a:rPr lang="cs-CZ" sz="2000" dirty="0" smtClean="0"/>
              <a:t>elektronový mikroskop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827584" y="6052672"/>
            <a:ext cx="745608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dirty="0" smtClean="0"/>
              <a:t>Výrobce v ČR: firma TESCAN  http</a:t>
            </a:r>
            <a:r>
              <a:rPr lang="cs-CZ" sz="2500" dirty="0"/>
              <a:t>://www.tescan.com/cz</a:t>
            </a:r>
          </a:p>
        </p:txBody>
      </p:sp>
      <p:pic>
        <p:nvPicPr>
          <p:cNvPr id="3074" name="Picture 2" descr="TES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1"/>
            <a:ext cx="584177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11591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http://www.tescan.com/cz/produkty/vega-sem/vega3-sb</a:t>
            </a:r>
          </a:p>
        </p:txBody>
      </p:sp>
    </p:spTree>
    <p:extLst>
      <p:ext uri="{BB962C8B-B14F-4D97-AF65-F5344CB8AC3E}">
        <p14:creationId xmlns:p14="http://schemas.microsoft.com/office/powerpoint/2010/main" val="1515147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-468560" y="476672"/>
            <a:ext cx="8229600" cy="5433467"/>
          </a:xfrm>
        </p:spPr>
        <p:txBody>
          <a:bodyPr>
            <a:normAutofit fontScale="92500" lnSpcReduction="10000"/>
          </a:bodyPr>
          <a:lstStyle/>
          <a:p>
            <a:pPr marL="1371600" lvl="3" indent="0">
              <a:buNone/>
            </a:pP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Rozlišovací schopnost elektronového mikroskopu</a:t>
            </a:r>
          </a:p>
          <a:p>
            <a:pPr marL="1371600" lvl="3" indent="0"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3" indent="0"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měrná délce použitého záření </a:t>
            </a:r>
          </a:p>
          <a:p>
            <a:pPr marL="1371600" lvl="3" indent="0"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3" indent="0">
              <a:lnSpc>
                <a:spcPct val="150000"/>
              </a:lnSpc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Elektrony – kratší vlnová délka (než fotony)        vyšší rozlišovací schopnost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elektr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mikroskopu       vyšší efektivní zvětšení (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až 1 000 000x)</a:t>
            </a:r>
          </a:p>
          <a:p>
            <a:pPr marL="1371600" lvl="3" indent="0">
              <a:lnSpc>
                <a:spcPct val="150000"/>
              </a:lnSpc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 záření – elektronové dělo</a:t>
            </a:r>
          </a:p>
          <a:p>
            <a:pPr marL="1371600" lvl="3" indent="0">
              <a:lnSpc>
                <a:spcPct val="150000"/>
              </a:lnSpc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Zobrazovací systém – elektromagnetická čočka</a:t>
            </a:r>
          </a:p>
          <a:p>
            <a:pPr marL="1371600" lvl="3" indent="0">
              <a:lnSpc>
                <a:spcPct val="150000"/>
              </a:lnSpc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1371600" lvl="3" indent="0">
              <a:lnSpc>
                <a:spcPct val="150000"/>
              </a:lnSpc>
              <a:buNone/>
            </a:pPr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Typy elektronových mikroskopů</a:t>
            </a:r>
          </a:p>
          <a:p>
            <a:pPr marL="1371600" lvl="3" indent="0">
              <a:lnSpc>
                <a:spcPct val="150000"/>
              </a:lnSpc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TEM – transmisní elektronový mikroskop</a:t>
            </a:r>
          </a:p>
          <a:p>
            <a:pPr marL="1371600" lvl="3" indent="0">
              <a:lnSpc>
                <a:spcPct val="150000"/>
              </a:lnSpc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SEM – rastrovací elektronový mikroskop</a:t>
            </a:r>
          </a:p>
          <a:p>
            <a:pPr marL="1371600" lvl="3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1371600" lvl="3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3923928" y="2406111"/>
            <a:ext cx="216024" cy="7200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5400092" y="1988096"/>
            <a:ext cx="216024" cy="7200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435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elektronového mikroskopu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TEM </a:t>
            </a:r>
            <a:r>
              <a:rPr lang="cs-CZ" sz="2000" dirty="0"/>
              <a:t>	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zobrazení vnitřní struktury vzorku</a:t>
            </a:r>
          </a:p>
          <a:p>
            <a:pPr marL="0" indent="0">
              <a:buNone/>
            </a:pPr>
            <a:r>
              <a:rPr lang="cs-CZ" sz="2000" dirty="0" smtClean="0"/>
              <a:t>(prošlé elektrony)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err="1" smtClean="0"/>
              <a:t>Ernts</a:t>
            </a:r>
            <a:r>
              <a:rPr lang="cs-CZ" sz="2000" dirty="0" smtClean="0"/>
              <a:t> Ruska 1931 (1986 Nobelova cena)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e</a:t>
            </a:r>
            <a:r>
              <a:rPr lang="cs-CZ" sz="2000" dirty="0" smtClean="0"/>
              <a:t>lektrony procházejí skrz vzorek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vysoké urychlovací napětí</a:t>
            </a:r>
          </a:p>
          <a:p>
            <a:pPr marL="0" indent="0">
              <a:buNone/>
            </a:pPr>
            <a:r>
              <a:rPr lang="cs-CZ" sz="2000" dirty="0" smtClean="0"/>
              <a:t>tenké vzorky</a:t>
            </a:r>
          </a:p>
          <a:p>
            <a:pPr marL="0" indent="0">
              <a:buNone/>
            </a:pPr>
            <a:r>
              <a:rPr lang="cs-CZ" sz="2000" dirty="0" smtClean="0"/>
              <a:t>vyšší dosažené rozlišení než SEM</a:t>
            </a:r>
          </a:p>
          <a:p>
            <a:pPr marL="914400" lvl="2" indent="0">
              <a:buNone/>
            </a:pPr>
            <a:endParaRPr lang="cs-CZ" sz="2000" dirty="0" smtClean="0"/>
          </a:p>
          <a:p>
            <a:pPr marL="914400" lvl="2" indent="0">
              <a:buNone/>
            </a:pP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SEM</a:t>
            </a:r>
          </a:p>
          <a:p>
            <a:pPr marL="0" indent="0">
              <a:buNone/>
            </a:pPr>
            <a:r>
              <a:rPr lang="cs-CZ" sz="2000" dirty="0"/>
              <a:t>z</a:t>
            </a:r>
            <a:r>
              <a:rPr lang="cs-CZ" sz="2000" dirty="0" smtClean="0"/>
              <a:t>obrazení povrchu vzorku</a:t>
            </a:r>
          </a:p>
          <a:p>
            <a:pPr marL="0" indent="0">
              <a:buNone/>
            </a:pPr>
            <a:r>
              <a:rPr lang="cs-CZ" sz="2000" dirty="0" smtClean="0"/>
              <a:t>(sekundární/odražené elektrony)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V. K. </a:t>
            </a:r>
            <a:r>
              <a:rPr lang="cs-CZ" sz="2000" dirty="0" err="1" smtClean="0"/>
              <a:t>Zworykin</a:t>
            </a:r>
            <a:r>
              <a:rPr lang="cs-CZ" sz="2000" dirty="0" smtClean="0"/>
              <a:t> 1942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Svazek </a:t>
            </a:r>
            <a:r>
              <a:rPr lang="cs-CZ" sz="2000" dirty="0" err="1" smtClean="0"/>
              <a:t>elektr</a:t>
            </a:r>
            <a:r>
              <a:rPr lang="cs-CZ" sz="2000" dirty="0" smtClean="0"/>
              <a:t>. se pohybuje po vzorku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n</a:t>
            </a:r>
            <a:r>
              <a:rPr lang="cs-CZ" sz="2000" dirty="0" smtClean="0"/>
              <a:t>ízké </a:t>
            </a:r>
            <a:r>
              <a:rPr lang="cs-CZ" sz="2000" dirty="0" err="1" smtClean="0"/>
              <a:t>urchlovací</a:t>
            </a:r>
            <a:r>
              <a:rPr lang="cs-CZ" sz="2000" dirty="0" smtClean="0"/>
              <a:t> napětí</a:t>
            </a:r>
          </a:p>
          <a:p>
            <a:pPr marL="0" indent="0">
              <a:buNone/>
            </a:pPr>
            <a:r>
              <a:rPr lang="cs-CZ" sz="2000" dirty="0"/>
              <a:t>j</a:t>
            </a:r>
            <a:r>
              <a:rPr lang="cs-CZ" sz="2000" dirty="0" smtClean="0"/>
              <a:t>ednoduchá příprava vzorku</a:t>
            </a:r>
          </a:p>
          <a:p>
            <a:pPr marL="0" indent="0">
              <a:buNone/>
            </a:pPr>
            <a:r>
              <a:rPr lang="cs-CZ" sz="2000" dirty="0"/>
              <a:t>s</a:t>
            </a:r>
            <a:r>
              <a:rPr lang="cs-CZ" sz="2000" dirty="0" smtClean="0"/>
              <a:t>nadná interpretace obrazu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971600" y="6061938"/>
            <a:ext cx="673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STEM – skenovací elektronový mikroskop – SEM  a TEM dohromady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1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rabcova\Documents\vyuka\vyuka\nizsi r\PR F\rozsivky TEM\MK37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0" y="620688"/>
            <a:ext cx="2798440" cy="27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rabcova\Documents\vyuka\vyuka\nizsi r\PR F\rozsivky TEM\MK56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05911"/>
            <a:ext cx="2798440" cy="27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rabcova\Documents\vyuka\vyuka\nizsi r\PR F\rozsivky TEM\MK47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0688"/>
            <a:ext cx="2798440" cy="27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790947" y="251356"/>
            <a:ext cx="423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Schránky rozsivek v SEM, foto. M. Kozáková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6" y="4437113"/>
            <a:ext cx="281530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99197" y="3853587"/>
            <a:ext cx="48556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500" dirty="0" smtClean="0"/>
              <a:t>Cholera </a:t>
            </a:r>
            <a:r>
              <a:rPr lang="cs-CZ" sz="1500" dirty="0" err="1" smtClean="0"/>
              <a:t>bacteria</a:t>
            </a:r>
            <a:r>
              <a:rPr lang="cs-CZ" sz="1500" dirty="0"/>
              <a:t> </a:t>
            </a:r>
            <a:endParaRPr lang="cs-CZ" sz="1500" dirty="0" smtClean="0"/>
          </a:p>
          <a:p>
            <a:r>
              <a:rPr lang="cs-CZ" sz="1500" dirty="0" smtClean="0"/>
              <a:t>http</a:t>
            </a:r>
            <a:r>
              <a:rPr lang="cs-CZ" sz="1500" dirty="0"/>
              <a:t>://en.wikipedia.org/wiki/File:Cholera_bacteria_SEM.jpg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328" y="4212106"/>
            <a:ext cx="3066264" cy="233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166592" y="3614197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500" dirty="0"/>
              <a:t>http://aldousfirm.com/sem-expert-formula-the-search-engine-marketing-key/</a:t>
            </a:r>
          </a:p>
        </p:txBody>
      </p:sp>
    </p:spTree>
    <p:extLst>
      <p:ext uri="{BB962C8B-B14F-4D97-AF65-F5344CB8AC3E}">
        <p14:creationId xmlns:p14="http://schemas.microsoft.com/office/powerpoint/2010/main" val="2382513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7823" y="404664"/>
            <a:ext cx="8229600" cy="1143000"/>
          </a:xfrm>
        </p:spPr>
        <p:txBody>
          <a:bodyPr/>
          <a:lstStyle/>
          <a:p>
            <a:r>
              <a:rPr lang="cs-CZ" dirty="0" smtClean="0"/>
              <a:t>Nákup mikroskopů (ZŠ, SŠ)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73560" y="1700808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dirty="0" smtClean="0"/>
              <a:t>mikroskopy</a:t>
            </a:r>
            <a:r>
              <a:rPr lang="cs-CZ" sz="2800" dirty="0"/>
              <a:t>: školní 	</a:t>
            </a:r>
          </a:p>
          <a:p>
            <a:pPr lvl="0">
              <a:lnSpc>
                <a:spcPct val="150000"/>
              </a:lnSpc>
            </a:pPr>
            <a:r>
              <a:rPr lang="cs-CZ" sz="2800" dirty="0"/>
              <a:t>Arsenal: </a:t>
            </a:r>
            <a:r>
              <a:rPr lang="cs-CZ" sz="2800" u="sng" dirty="0">
                <a:hlinkClick r:id="rId2"/>
              </a:rPr>
              <a:t>http://www.mikroskopy-mikroskop.cz/</a:t>
            </a:r>
            <a:endParaRPr lang="cs-CZ" sz="2800" dirty="0"/>
          </a:p>
          <a:p>
            <a:pPr lvl="0">
              <a:lnSpc>
                <a:spcPct val="150000"/>
              </a:lnSpc>
            </a:pPr>
            <a:r>
              <a:rPr lang="cs-CZ" sz="2800" dirty="0"/>
              <a:t>LABO PROFI </a:t>
            </a:r>
            <a:r>
              <a:rPr lang="cs-CZ" sz="2800" dirty="0" smtClean="0"/>
              <a:t>3012iX-T (64. tis Kč)</a:t>
            </a:r>
          </a:p>
          <a:p>
            <a:pPr lvl="0">
              <a:lnSpc>
                <a:spcPct val="150000"/>
              </a:lnSpc>
            </a:pPr>
            <a:r>
              <a:rPr lang="cs-CZ" sz="2800" dirty="0" err="1" smtClean="0"/>
              <a:t>Olympus</a:t>
            </a:r>
            <a:r>
              <a:rPr lang="cs-CZ" sz="2800" dirty="0"/>
              <a:t>: </a:t>
            </a:r>
            <a:r>
              <a:rPr lang="cs-CZ" sz="2800" u="sng" dirty="0">
                <a:hlinkClick r:id="rId2"/>
              </a:rPr>
              <a:t>http://www.mikroskopy-mikroskop.cz/</a:t>
            </a:r>
            <a:endParaRPr lang="cs-CZ" sz="2800" dirty="0"/>
          </a:p>
          <a:p>
            <a:pPr>
              <a:lnSpc>
                <a:spcPct val="150000"/>
              </a:lnSpc>
            </a:pPr>
            <a:r>
              <a:rPr lang="cs-CZ" sz="2800" dirty="0" smtClean="0"/>
              <a:t>CX 31 (42 tis. Kč, bez okuláru 100x)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SZ51 STEREO-MICROSCOPE </a:t>
            </a:r>
            <a:r>
              <a:rPr lang="cs-CZ" sz="2800" dirty="0" smtClean="0"/>
              <a:t>(53 tis. Kč)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01995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Čištění mikroskopu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95536" y="1628800"/>
            <a:ext cx="8208912" cy="4947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500" u="sng" dirty="0"/>
              <a:t>Čištění mikroskopu</a:t>
            </a:r>
            <a:r>
              <a:rPr lang="cs-CZ" sz="2500" dirty="0"/>
              <a:t>:</a:t>
            </a:r>
          </a:p>
          <a:p>
            <a:pPr>
              <a:lnSpc>
                <a:spcPct val="150000"/>
              </a:lnSpc>
            </a:pPr>
            <a:r>
              <a:rPr lang="cs-CZ" sz="2500" dirty="0" smtClean="0"/>
              <a:t>ETHER : </a:t>
            </a:r>
            <a:r>
              <a:rPr lang="cs-CZ" sz="2500" dirty="0"/>
              <a:t>ALKOHOL </a:t>
            </a:r>
            <a:endParaRPr lang="cs-CZ" sz="2500" dirty="0" smtClean="0"/>
          </a:p>
          <a:p>
            <a:pPr>
              <a:lnSpc>
                <a:spcPct val="150000"/>
              </a:lnSpc>
            </a:pPr>
            <a:r>
              <a:rPr lang="cs-CZ" sz="2500" dirty="0"/>
              <a:t> </a:t>
            </a:r>
            <a:r>
              <a:rPr lang="cs-CZ" sz="2500" dirty="0" smtClean="0"/>
              <a:t>         8 </a:t>
            </a:r>
            <a:r>
              <a:rPr lang="cs-CZ" sz="2500" dirty="0"/>
              <a:t>: </a:t>
            </a:r>
            <a:r>
              <a:rPr lang="cs-CZ" sz="2500" dirty="0" smtClean="0"/>
              <a:t>2</a:t>
            </a:r>
          </a:p>
          <a:p>
            <a:endParaRPr lang="cs-CZ" sz="2800" dirty="0" smtClean="0"/>
          </a:p>
          <a:p>
            <a:r>
              <a:rPr lang="cs-CZ" sz="2500" dirty="0" smtClean="0"/>
              <a:t>ETHER: </a:t>
            </a:r>
            <a:r>
              <a:rPr lang="cs-CZ" sz="2500" dirty="0" err="1" smtClean="0"/>
              <a:t>diethylether</a:t>
            </a:r>
            <a:r>
              <a:rPr lang="cs-CZ" sz="2500" dirty="0"/>
              <a:t>: </a:t>
            </a:r>
            <a:r>
              <a:rPr lang="cs-CZ" sz="2500" dirty="0" err="1"/>
              <a:t>lab</a:t>
            </a:r>
            <a:r>
              <a:rPr lang="cs-CZ" sz="2500" dirty="0"/>
              <a:t>. </a:t>
            </a:r>
            <a:r>
              <a:rPr lang="cs-CZ" sz="2500" dirty="0" smtClean="0"/>
              <a:t>potřeby</a:t>
            </a:r>
            <a:endParaRPr lang="cs-CZ" sz="2500" dirty="0"/>
          </a:p>
          <a:p>
            <a:pPr>
              <a:lnSpc>
                <a:spcPct val="150000"/>
              </a:lnSpc>
            </a:pPr>
            <a:r>
              <a:rPr lang="cs-CZ" sz="2500" dirty="0" smtClean="0"/>
              <a:t>ALKOHOL:  </a:t>
            </a:r>
            <a:r>
              <a:rPr lang="cs-CZ" sz="2500" dirty="0"/>
              <a:t>použít čistý líh 96</a:t>
            </a:r>
            <a:r>
              <a:rPr lang="cs-CZ" sz="2500" dirty="0" smtClean="0"/>
              <a:t>% - </a:t>
            </a:r>
            <a:r>
              <a:rPr lang="cs-CZ" sz="2500" dirty="0" err="1"/>
              <a:t>lab</a:t>
            </a:r>
            <a:r>
              <a:rPr lang="cs-CZ" sz="2500" dirty="0"/>
              <a:t>. potřeby nebo lékárna – líh na pupík – </a:t>
            </a:r>
            <a:r>
              <a:rPr lang="cs-CZ" sz="2500" dirty="0" smtClean="0"/>
              <a:t>je cca 60% </a:t>
            </a:r>
            <a:r>
              <a:rPr lang="cs-CZ" sz="2500" dirty="0"/>
              <a:t>)</a:t>
            </a:r>
          </a:p>
          <a:p>
            <a:pPr>
              <a:lnSpc>
                <a:spcPct val="150000"/>
              </a:lnSpc>
            </a:pPr>
            <a:endParaRPr lang="cs-CZ" sz="2500" dirty="0"/>
          </a:p>
          <a:p>
            <a:pPr>
              <a:lnSpc>
                <a:spcPct val="150000"/>
              </a:lnSpc>
            </a:pPr>
            <a:r>
              <a:rPr lang="cs-CZ" sz="25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17162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Mikroskopovací</a:t>
            </a:r>
            <a:r>
              <a:rPr lang="cs-CZ" dirty="0" smtClean="0"/>
              <a:t> pomůcky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67544" y="1196752"/>
            <a:ext cx="8496944" cy="586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u="sng" dirty="0" smtClean="0"/>
              <a:t>Měření </a:t>
            </a:r>
            <a:r>
              <a:rPr lang="cs-CZ" b="1" u="sng" dirty="0"/>
              <a:t>objektů v </a:t>
            </a:r>
            <a:r>
              <a:rPr lang="cs-CZ" b="1" u="sng" dirty="0" smtClean="0"/>
              <a:t>mikroskopu</a:t>
            </a:r>
            <a:endParaRPr lang="cs-CZ" sz="1600" b="1" dirty="0"/>
          </a:p>
          <a:p>
            <a:pPr lvl="1">
              <a:lnSpc>
                <a:spcPct val="150000"/>
              </a:lnSpc>
            </a:pPr>
            <a:r>
              <a:rPr lang="cs-CZ" dirty="0"/>
              <a:t>Měřící okulár</a:t>
            </a:r>
            <a:endParaRPr lang="cs-CZ" sz="1600" dirty="0"/>
          </a:p>
          <a:p>
            <a:pPr lvl="1">
              <a:lnSpc>
                <a:spcPct val="150000"/>
              </a:lnSpc>
            </a:pPr>
            <a:r>
              <a:rPr lang="cs-CZ" dirty="0"/>
              <a:t>Měřící sklíčko (nebo síťové sklíčko) – vkládá se do okuláru</a:t>
            </a:r>
            <a:endParaRPr lang="cs-CZ" sz="1600" dirty="0"/>
          </a:p>
          <a:p>
            <a:pPr>
              <a:lnSpc>
                <a:spcPct val="150000"/>
              </a:lnSpc>
            </a:pPr>
            <a:r>
              <a:rPr lang="cs-CZ" dirty="0"/>
              <a:t>Dodávají výrobci mikroskopů</a:t>
            </a:r>
            <a:endParaRPr lang="cs-CZ" sz="1600" dirty="0"/>
          </a:p>
          <a:p>
            <a:pPr>
              <a:lnSpc>
                <a:spcPct val="150000"/>
              </a:lnSpc>
            </a:pPr>
            <a:r>
              <a:rPr lang="cs-CZ" b="1" u="sng" dirty="0"/>
              <a:t>Srovnávací sklíčko </a:t>
            </a:r>
            <a:endParaRPr lang="cs-CZ" sz="1600" b="1" dirty="0"/>
          </a:p>
          <a:p>
            <a:pPr>
              <a:lnSpc>
                <a:spcPct val="150000"/>
              </a:lnSpc>
            </a:pPr>
            <a:r>
              <a:rPr lang="cs-CZ" dirty="0"/>
              <a:t>= podložní sklo s </a:t>
            </a:r>
            <a:r>
              <a:rPr lang="cs-CZ" dirty="0" err="1"/>
              <a:t>nakalibrovanou</a:t>
            </a:r>
            <a:r>
              <a:rPr lang="cs-CZ" dirty="0"/>
              <a:t> stupnicí, 1 dílek = 0,01mm = 10µm</a:t>
            </a:r>
            <a:endParaRPr lang="cs-CZ" sz="1600" dirty="0"/>
          </a:p>
          <a:p>
            <a:pPr lvl="0">
              <a:lnSpc>
                <a:spcPct val="150000"/>
              </a:lnSpc>
            </a:pPr>
            <a:r>
              <a:rPr lang="cs-CZ" dirty="0"/>
              <a:t>slouží k </a:t>
            </a:r>
            <a:r>
              <a:rPr lang="cs-CZ" dirty="0" err="1"/>
              <a:t>nakalibrování</a:t>
            </a:r>
            <a:r>
              <a:rPr lang="cs-CZ" dirty="0"/>
              <a:t> měřícího sklíčka</a:t>
            </a:r>
            <a:endParaRPr lang="cs-CZ" sz="1600" dirty="0"/>
          </a:p>
          <a:p>
            <a:pPr>
              <a:lnSpc>
                <a:spcPct val="150000"/>
              </a:lnSpc>
            </a:pPr>
            <a:r>
              <a:rPr lang="cs-CZ" b="1" u="sng" dirty="0"/>
              <a:t>Počítací </a:t>
            </a:r>
            <a:r>
              <a:rPr lang="cs-CZ" b="1" u="sng" dirty="0" smtClean="0"/>
              <a:t>komůrky</a:t>
            </a:r>
            <a:endParaRPr lang="cs-CZ" sz="1600" b="1" dirty="0"/>
          </a:p>
          <a:p>
            <a:pPr>
              <a:lnSpc>
                <a:spcPct val="150000"/>
              </a:lnSpc>
            </a:pPr>
            <a:r>
              <a:rPr lang="cs-CZ" dirty="0"/>
              <a:t>Cyrus, </a:t>
            </a:r>
            <a:r>
              <a:rPr lang="cs-CZ" dirty="0" err="1"/>
              <a:t>Bürkrova</a:t>
            </a:r>
            <a:r>
              <a:rPr lang="cs-CZ" dirty="0"/>
              <a:t> komůrka</a:t>
            </a:r>
            <a:endParaRPr lang="cs-CZ" sz="1600" dirty="0"/>
          </a:p>
          <a:p>
            <a:pPr>
              <a:lnSpc>
                <a:spcPct val="150000"/>
              </a:lnSpc>
            </a:pPr>
            <a:r>
              <a:rPr lang="cs-CZ" dirty="0"/>
              <a:t>Slouží k počítání buněk (krevní buňky, bakterie, fytoplankton)</a:t>
            </a:r>
            <a:endParaRPr lang="cs-CZ" sz="1600" dirty="0"/>
          </a:p>
          <a:p>
            <a:pPr>
              <a:lnSpc>
                <a:spcPct val="150000"/>
              </a:lnSpc>
            </a:pPr>
            <a:r>
              <a:rPr lang="cs-CZ" b="1" u="sng" dirty="0"/>
              <a:t>Boxy na trvalé </a:t>
            </a:r>
            <a:r>
              <a:rPr lang="cs-CZ" b="1" u="sng" dirty="0" smtClean="0"/>
              <a:t>preparáty</a:t>
            </a:r>
            <a:endParaRPr lang="cs-CZ" sz="1600" b="1" dirty="0"/>
          </a:p>
          <a:p>
            <a:pPr>
              <a:lnSpc>
                <a:spcPct val="150000"/>
              </a:lnSpc>
            </a:pPr>
            <a:r>
              <a:rPr lang="cs-CZ" dirty="0"/>
              <a:t>fy </a:t>
            </a:r>
            <a:r>
              <a:rPr lang="cs-CZ" dirty="0" err="1"/>
              <a:t>Merci</a:t>
            </a:r>
            <a:r>
              <a:rPr lang="cs-CZ" dirty="0"/>
              <a:t>, Brno: </a:t>
            </a:r>
            <a:r>
              <a:rPr lang="cs-CZ" dirty="0">
                <a:hlinkClick r:id="rId2"/>
              </a:rPr>
              <a:t>http://www.merci.cz/kategorie/laboratorni-pomucky-z-plastu/plast-pro-zdravotnictvi/zasobniky-na-podlozni-skla/</a:t>
            </a:r>
            <a:endParaRPr lang="cs-CZ" sz="1600" dirty="0"/>
          </a:p>
          <a:p>
            <a:pPr>
              <a:lnSpc>
                <a:spcPct val="150000"/>
              </a:lnSpc>
            </a:pPr>
            <a:r>
              <a:rPr lang="cs-CZ" dirty="0"/>
              <a:t> 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80898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Světelný mikroskop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u="sng" dirty="0" smtClean="0"/>
              <a:t>Historie</a:t>
            </a:r>
            <a:endParaRPr lang="cs-CZ" sz="2000" b="1" u="sng" dirty="0" smtClean="0"/>
          </a:p>
          <a:p>
            <a:r>
              <a:rPr lang="cs-CZ" sz="2000" b="1" dirty="0" smtClean="0"/>
              <a:t>1590-1610</a:t>
            </a:r>
            <a:r>
              <a:rPr lang="cs-CZ" sz="2000" dirty="0" smtClean="0"/>
              <a:t> - Vyrobeny </a:t>
            </a:r>
            <a:r>
              <a:rPr lang="cs-CZ" sz="2000" u="sng" dirty="0" smtClean="0"/>
              <a:t>první přístroje</a:t>
            </a:r>
            <a:r>
              <a:rPr lang="cs-CZ" sz="2000" dirty="0" smtClean="0"/>
              <a:t>, které lze považovat za použitelný mikroskop (Hans a </a:t>
            </a:r>
            <a:r>
              <a:rPr lang="cs-CZ" sz="2000" dirty="0" err="1" smtClean="0"/>
              <a:t>Zaccharis</a:t>
            </a:r>
            <a:r>
              <a:rPr lang="cs-CZ" sz="2000" dirty="0" smtClean="0"/>
              <a:t> </a:t>
            </a:r>
            <a:r>
              <a:rPr lang="cs-CZ" sz="2000" dirty="0" err="1" smtClean="0"/>
              <a:t>Janssenové</a:t>
            </a:r>
            <a:r>
              <a:rPr lang="cs-CZ" sz="2000" dirty="0" smtClean="0"/>
              <a:t> z </a:t>
            </a:r>
            <a:r>
              <a:rPr lang="cs-CZ" sz="2000" dirty="0" err="1" smtClean="0"/>
              <a:t>Middleburgu</a:t>
            </a:r>
            <a:r>
              <a:rPr lang="cs-CZ" sz="2000" dirty="0" smtClean="0"/>
              <a:t> v </a:t>
            </a:r>
            <a:r>
              <a:rPr lang="cs-CZ" sz="2000" dirty="0" err="1" smtClean="0"/>
              <a:t>Hollandsku</a:t>
            </a:r>
            <a:r>
              <a:rPr lang="cs-CZ" sz="2000" dirty="0" smtClean="0"/>
              <a:t>).</a:t>
            </a:r>
          </a:p>
          <a:p>
            <a:r>
              <a:rPr lang="cs-CZ" sz="2000" b="1" dirty="0" smtClean="0"/>
              <a:t>Přelom 17. a 18. století</a:t>
            </a:r>
            <a:r>
              <a:rPr lang="cs-CZ" sz="2000" dirty="0" smtClean="0"/>
              <a:t> - Antoni van </a:t>
            </a:r>
            <a:r>
              <a:rPr lang="cs-CZ" sz="2000" dirty="0" err="1" smtClean="0"/>
              <a:t>Leeuwehoek</a:t>
            </a:r>
            <a:r>
              <a:rPr lang="cs-CZ" sz="2000" dirty="0" smtClean="0"/>
              <a:t> brousil čočky vynikající kvality. Vyrobil asi 505 mikroskopů, které zvětšovaly až 270x.</a:t>
            </a:r>
          </a:p>
          <a:p>
            <a:r>
              <a:rPr lang="cs-CZ" sz="2000" b="1" dirty="0" smtClean="0"/>
              <a:t>1847 </a:t>
            </a:r>
            <a:r>
              <a:rPr lang="cs-CZ" sz="2000" dirty="0" smtClean="0"/>
              <a:t>– Zahájení výroby mikroskopů firmou Carl </a:t>
            </a:r>
            <a:r>
              <a:rPr lang="cs-CZ" sz="2000" dirty="0" err="1" smtClean="0"/>
              <a:t>Zeiss</a:t>
            </a:r>
            <a:r>
              <a:rPr lang="cs-CZ" sz="2000" dirty="0" smtClean="0"/>
              <a:t> v Jeně.</a:t>
            </a:r>
          </a:p>
          <a:p>
            <a:r>
              <a:rPr lang="cs-CZ" sz="2000" b="1" dirty="0" smtClean="0"/>
              <a:t>1911</a:t>
            </a:r>
            <a:r>
              <a:rPr lang="cs-CZ" sz="2000" dirty="0" smtClean="0"/>
              <a:t> – </a:t>
            </a:r>
            <a:r>
              <a:rPr lang="cs-CZ" sz="2000" u="sng" dirty="0" smtClean="0"/>
              <a:t>Fluorescenční</a:t>
            </a:r>
            <a:r>
              <a:rPr lang="cs-CZ" sz="2000" dirty="0" smtClean="0"/>
              <a:t> mikroskop s UV excitací (C. </a:t>
            </a:r>
            <a:r>
              <a:rPr lang="cs-CZ" sz="2000" dirty="0" err="1" smtClean="0"/>
              <a:t>Reichert</a:t>
            </a:r>
            <a:r>
              <a:rPr lang="cs-CZ" sz="2000" dirty="0" smtClean="0"/>
              <a:t>).</a:t>
            </a:r>
          </a:p>
          <a:p>
            <a:r>
              <a:rPr lang="cs-CZ" sz="2000" b="1" dirty="0" smtClean="0"/>
              <a:t>1968</a:t>
            </a:r>
            <a:r>
              <a:rPr lang="cs-CZ" sz="2000" dirty="0" smtClean="0"/>
              <a:t> – Rastrovací tandemový </a:t>
            </a:r>
            <a:r>
              <a:rPr lang="cs-CZ" sz="2000" u="sng" dirty="0" smtClean="0"/>
              <a:t>konfokální mikroskop </a:t>
            </a:r>
            <a:r>
              <a:rPr lang="cs-CZ" sz="2000" dirty="0" smtClean="0"/>
              <a:t>(TSCM).</a:t>
            </a:r>
          </a:p>
          <a:p>
            <a:r>
              <a:rPr lang="cs-CZ" sz="2000" b="1" dirty="0" smtClean="0"/>
              <a:t>1978</a:t>
            </a:r>
            <a:r>
              <a:rPr lang="cs-CZ" sz="2000" dirty="0" smtClean="0"/>
              <a:t> – Laserový konfokální rastrovací mikroskop.</a:t>
            </a:r>
          </a:p>
          <a:p>
            <a:r>
              <a:rPr lang="cs-CZ" sz="2000" b="1" dirty="0" smtClean="0"/>
              <a:t>1931</a:t>
            </a:r>
            <a:r>
              <a:rPr lang="cs-CZ" sz="2000" dirty="0" smtClean="0"/>
              <a:t> – </a:t>
            </a:r>
            <a:r>
              <a:rPr lang="cs-CZ" sz="2000" u="sng" dirty="0" smtClean="0"/>
              <a:t>elektronový</a:t>
            </a:r>
            <a:r>
              <a:rPr lang="cs-CZ" sz="2000" dirty="0" smtClean="0"/>
              <a:t> mikroskop (1931 TEM, 1942 SEM)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8065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světelného mikroskopu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mechanická část (podstavec, stojan a </a:t>
            </a:r>
            <a:r>
              <a:rPr lang="cs-CZ" dirty="0"/>
              <a:t>stolek s křížovým posunem</a:t>
            </a:r>
            <a:r>
              <a:rPr lang="cs-CZ" dirty="0" smtClean="0"/>
              <a:t>)</a:t>
            </a:r>
          </a:p>
          <a:p>
            <a:r>
              <a:rPr lang="cs-CZ" dirty="0" smtClean="0"/>
              <a:t>osvětlovací části </a:t>
            </a:r>
            <a:r>
              <a:rPr lang="cs-CZ" dirty="0"/>
              <a:t>(zdroj světla, kondenzor, clona) </a:t>
            </a:r>
            <a:endParaRPr lang="cs-CZ" dirty="0" smtClean="0"/>
          </a:p>
          <a:p>
            <a:r>
              <a:rPr lang="cs-CZ" dirty="0" smtClean="0"/>
              <a:t>optické </a:t>
            </a:r>
            <a:r>
              <a:rPr lang="cs-CZ" dirty="0"/>
              <a:t>části (objektivy a okuláry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4409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čočky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Průchod paprsků čočkou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Zobrazení předmětu čočkou</a:t>
            </a:r>
            <a:endParaRPr lang="cs-CZ" dirty="0"/>
          </a:p>
        </p:txBody>
      </p:sp>
      <p:pic>
        <p:nvPicPr>
          <p:cNvPr id="2050" name="Picture 2" descr="http://web2.mendelu.cz/af_211_multitext/obecna_botanika/obrazky/ZM/lu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199534"/>
            <a:ext cx="2738625" cy="34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871335" y="56612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http://web2.mendelu.cz/af_211_multitext/obecna_botanika/obrazky/ZM/lupa.jpg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2" name="Picture 4" descr="http://www.fotoroman.cz/glossary2/glossary_images/ohnisk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28575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16023" y="43651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https://www.google.cz/search?q=paprsky+%C4%8Do%C4%8Dkou&amp;source=lnms&amp;tbm=isch&amp;sa=X&amp;ved=0CAcQ_AUoAWoVChMIjoez1d-HyAIVwdYUCh2BEwsz&amp;biw=1338&amp;bih=608#imgrc=AwM0B4fksHMBkM%3A</a:t>
            </a:r>
          </a:p>
        </p:txBody>
      </p:sp>
    </p:spTree>
    <p:extLst>
      <p:ext uri="{BB962C8B-B14F-4D97-AF65-F5344CB8AC3E}">
        <p14:creationId xmlns:p14="http://schemas.microsoft.com/office/powerpoint/2010/main" val="165084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obrazu v mikroskopu</a:t>
            </a:r>
            <a:endParaRPr lang="cs-CZ" dirty="0"/>
          </a:p>
        </p:txBody>
      </p:sp>
      <p:pic>
        <p:nvPicPr>
          <p:cNvPr id="1026" name="Picture 2" descr="http://www.enclabmed.cz/encyklopedie/C/JVAUT_soubory/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23622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067944" y="49411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https://www.google.cz/search?q=mikroskop+obraz&amp;tbm=isch&amp;tbo=u&amp;source=univ&amp;sa=X&amp;ved=0CBwQsARqFQoTCM-6oO3eh8gCFQTWFAodRvEFTQ&amp;biw=1338&amp;bih=608#imgrc=X9F7dRYz1DPnpM%3A</a:t>
            </a:r>
          </a:p>
        </p:txBody>
      </p:sp>
    </p:spTree>
    <p:extLst>
      <p:ext uri="{BB962C8B-B14F-4D97-AF65-F5344CB8AC3E}">
        <p14:creationId xmlns:p14="http://schemas.microsoft.com/office/powerpoint/2010/main" val="80806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Zákon lomu</a:t>
            </a:r>
          </a:p>
          <a:p>
            <a:r>
              <a:rPr lang="cs-CZ" dirty="0" smtClean="0"/>
              <a:t>Zákon odrazu</a:t>
            </a:r>
          </a:p>
          <a:p>
            <a:r>
              <a:rPr lang="cs-CZ" dirty="0" smtClean="0"/>
              <a:t>Optická hustota prostředí – </a:t>
            </a:r>
            <a:r>
              <a:rPr lang="cs-CZ" u="sng" dirty="0" smtClean="0"/>
              <a:t>INDEX LOMU</a:t>
            </a:r>
          </a:p>
          <a:p>
            <a:pPr marL="0" indent="0">
              <a:buNone/>
            </a:pPr>
            <a:r>
              <a:rPr lang="cs-CZ" dirty="0" smtClean="0"/>
              <a:t>Vzduch N = 1</a:t>
            </a:r>
          </a:p>
          <a:p>
            <a:pPr marL="0" indent="0">
              <a:buNone/>
            </a:pPr>
            <a:r>
              <a:rPr lang="cs-CZ" dirty="0" smtClean="0"/>
              <a:t>Voda N = 1,33</a:t>
            </a:r>
          </a:p>
          <a:p>
            <a:pPr marL="0" indent="0">
              <a:buNone/>
            </a:pPr>
            <a:r>
              <a:rPr lang="cs-CZ" dirty="0" smtClean="0"/>
              <a:t>Cedrový olej (imerzní) N = 1,51</a:t>
            </a:r>
          </a:p>
          <a:p>
            <a:pPr marL="0" indent="0">
              <a:buNone/>
            </a:pPr>
            <a:r>
              <a:rPr lang="cs-CZ" dirty="0" smtClean="0"/>
              <a:t>Sklo N = 1,52</a:t>
            </a:r>
          </a:p>
          <a:p>
            <a:pPr marL="0" indent="0">
              <a:buNone/>
            </a:pPr>
            <a:r>
              <a:rPr lang="cs-CZ" dirty="0" smtClean="0"/>
              <a:t>Kanadský balsám N = 1,52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565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Objektivy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Autofit/>
          </a:bodyPr>
          <a:lstStyle/>
          <a:p>
            <a:r>
              <a:rPr lang="cs-CZ" sz="1600" dirty="0" smtClean="0"/>
              <a:t>ACHROMÁTY – korekce některých chromatických vad</a:t>
            </a:r>
          </a:p>
          <a:p>
            <a:r>
              <a:rPr lang="cs-CZ" sz="1600" dirty="0" smtClean="0"/>
              <a:t>PLANACHROMÁTY – úplná korekce chromatických vad</a:t>
            </a:r>
          </a:p>
          <a:p>
            <a:endParaRPr lang="cs-CZ" sz="1600" dirty="0" smtClean="0"/>
          </a:p>
          <a:p>
            <a:r>
              <a:rPr lang="cs-CZ" sz="1600" dirty="0" smtClean="0"/>
              <a:t>Suché, ponorné – vodní a imersní</a:t>
            </a:r>
          </a:p>
          <a:p>
            <a:r>
              <a:rPr lang="cs-CZ" sz="1600" dirty="0" smtClean="0"/>
              <a:t>Vlastnosti objektivů:</a:t>
            </a:r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 smtClean="0"/>
              <a:t>Ohnisková vzdálenost</a:t>
            </a:r>
          </a:p>
          <a:p>
            <a:pPr marL="514350" indent="-514350">
              <a:buAutoNum type="arabicPeriod"/>
            </a:pPr>
            <a:r>
              <a:rPr lang="cs-CZ" sz="1600" dirty="0" smtClean="0"/>
              <a:t>Větší než 20 mm – slabé objektivy</a:t>
            </a:r>
          </a:p>
          <a:p>
            <a:pPr marL="514350" indent="-514350">
              <a:buAutoNum type="arabicPeriod"/>
            </a:pPr>
            <a:r>
              <a:rPr lang="cs-CZ" sz="1600" dirty="0" smtClean="0"/>
              <a:t>6 – 15 mm – střední objektivy</a:t>
            </a:r>
          </a:p>
          <a:p>
            <a:pPr marL="514350" indent="-514350">
              <a:buAutoNum type="arabicPeriod"/>
            </a:pPr>
            <a:r>
              <a:rPr lang="cs-CZ" sz="1600" dirty="0" smtClean="0"/>
              <a:t>Méně než 5 mm – silné objektivy</a:t>
            </a:r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 smtClean="0"/>
              <a:t>Pracovní vzdálenost</a:t>
            </a:r>
          </a:p>
          <a:p>
            <a:pPr marL="0" indent="0">
              <a:buNone/>
            </a:pPr>
            <a:r>
              <a:rPr lang="cs-CZ" sz="1600" dirty="0" smtClean="0"/>
              <a:t>Čím silnější objektiv tím menší pracovní vzdálenost</a:t>
            </a:r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 smtClean="0"/>
              <a:t>Světelnost objektivu</a:t>
            </a:r>
          </a:p>
          <a:p>
            <a:pPr marL="0" indent="0">
              <a:buNone/>
            </a:pPr>
            <a:r>
              <a:rPr lang="cs-CZ" sz="1600" dirty="0" smtClean="0"/>
              <a:t>= schopnost zachytit co nejvíce světelných paprsků přicházejících z předmětů do objektivu</a:t>
            </a:r>
          </a:p>
          <a:p>
            <a:pPr marL="0" indent="0">
              <a:buNone/>
            </a:pPr>
            <a:r>
              <a:rPr lang="cs-CZ" sz="1600" dirty="0" smtClean="0"/>
              <a:t>- o tom také rozhoduje lomivost prostředí, kterým musí paprsky projít než se dostanou do objektivu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36278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981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sz="3600" u="sng" dirty="0" smtClean="0"/>
              <a:t>Rozlišovací schopnost mikroskopu </a:t>
            </a:r>
            <a:r>
              <a:rPr lang="cs-CZ" sz="2000" u="sng" dirty="0" smtClean="0"/>
              <a:t/>
            </a:r>
            <a:br>
              <a:rPr lang="cs-CZ" sz="2000" u="sng" dirty="0" smtClean="0"/>
            </a:br>
            <a:r>
              <a:rPr lang="cs-CZ" sz="2500" dirty="0" smtClean="0"/>
              <a:t>= vzdálenost dvou bodů, které mikroskop zobrazí jako dva body</a:t>
            </a:r>
            <a:br>
              <a:rPr lang="cs-CZ" sz="2500" dirty="0" smtClean="0"/>
            </a:br>
            <a:r>
              <a:rPr lang="cs-CZ" sz="2000" dirty="0" smtClean="0"/>
              <a:t>          	ukazuje ji numerická apertura (NA)</a:t>
            </a:r>
            <a:br>
              <a:rPr lang="cs-CZ" sz="2000" dirty="0" smtClean="0"/>
            </a:br>
            <a:r>
              <a:rPr lang="cs-CZ" sz="2000" dirty="0"/>
              <a:t>	</a:t>
            </a:r>
            <a:r>
              <a:rPr lang="cs-CZ" sz="2000" dirty="0" smtClean="0"/>
              <a:t>vliv na ní má přidání imerzního oleje</a:t>
            </a:r>
            <a:br>
              <a:rPr lang="cs-CZ" sz="2000" dirty="0" smtClean="0"/>
            </a:br>
            <a:r>
              <a:rPr lang="cs-CZ" sz="2000" dirty="0"/>
              <a:t>	</a:t>
            </a:r>
            <a:r>
              <a:rPr lang="cs-CZ" sz="2000" dirty="0" smtClean="0"/>
              <a:t>vliv NA kondenzoru</a:t>
            </a:r>
            <a:endParaRPr lang="cs-CZ" sz="2000" dirty="0"/>
          </a:p>
        </p:txBody>
      </p:sp>
      <p:pic>
        <p:nvPicPr>
          <p:cNvPr id="3074" name="Picture 2" descr="objektiv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708920"/>
            <a:ext cx="435248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427984" y="2708920"/>
            <a:ext cx="4402832" cy="4281339"/>
          </a:xfrm>
        </p:spPr>
        <p:txBody>
          <a:bodyPr/>
          <a:lstStyle/>
          <a:p>
            <a:r>
              <a:rPr lang="cs-CZ" dirty="0" smtClean="0"/>
              <a:t>Nejkvalitnější u imerzních objektivů (1,3 – 1,4)</a:t>
            </a:r>
          </a:p>
          <a:p>
            <a:r>
              <a:rPr lang="cs-CZ" dirty="0" smtClean="0"/>
              <a:t>Čím větší číslo – tím kvalitnější objektiv</a:t>
            </a:r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>
            <a:off x="388934" y="1772816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388934" y="1484784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388934" y="2060848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07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Zvětšení mikroskopu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Je násobkem zvětšení objektivu a okuláru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vzdálenost </a:t>
            </a:r>
            <a:r>
              <a:rPr lang="cs-CZ" dirty="0" smtClean="0"/>
              <a:t>dvou rozlišitelných bodů srovnatelná s rozlišovací schopností oka – nemá cenu zvětšovat (prázdné zvětšení) – neuvidíme.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34573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479</Words>
  <Application>Microsoft Office PowerPoint</Application>
  <PresentationFormat>Předvádění na obrazovce (4:3)</PresentationFormat>
  <Paragraphs>146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Mikroskopy</vt:lpstr>
      <vt:lpstr>Světelný mikroskop</vt:lpstr>
      <vt:lpstr>Stavba světelného mikroskopu</vt:lpstr>
      <vt:lpstr>Princip čočky</vt:lpstr>
      <vt:lpstr>Vznik obrazu v mikroskopu</vt:lpstr>
      <vt:lpstr>Prezentace aplikace PowerPoint</vt:lpstr>
      <vt:lpstr>Objektivy</vt:lpstr>
      <vt:lpstr>Rozlišovací schopnost mikroskopu  = vzdálenost dvou bodů, které mikroskop zobrazí jako dva body            ukazuje ji numerická apertura (NA)  vliv na ní má přidání imerzního oleje  vliv NA kondenzoru</vt:lpstr>
      <vt:lpstr>Zvětšení mikroskopu</vt:lpstr>
      <vt:lpstr>Fluorescenční mikroskop (UV světlo –  vlnová délka 136 – 380 nm)</vt:lpstr>
      <vt:lpstr>Prezentace aplikace PowerPoint</vt:lpstr>
      <vt:lpstr>Konfokální mikroskop</vt:lpstr>
      <vt:lpstr>Elektronová mikroskopie</vt:lpstr>
      <vt:lpstr>Prezentace aplikace PowerPoint</vt:lpstr>
      <vt:lpstr>Typy elektronového mikroskopu</vt:lpstr>
      <vt:lpstr>Prezentace aplikace PowerPoint</vt:lpstr>
      <vt:lpstr>Nákup mikroskopů (ZŠ, SŠ)</vt:lpstr>
      <vt:lpstr>Čištění mikroskopu</vt:lpstr>
      <vt:lpstr>Mikroskopovací pomůcky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Brabcova</dc:creator>
  <cp:lastModifiedBy>Brabcová</cp:lastModifiedBy>
  <cp:revision>37</cp:revision>
  <dcterms:created xsi:type="dcterms:W3CDTF">2012-02-17T13:25:46Z</dcterms:created>
  <dcterms:modified xsi:type="dcterms:W3CDTF">2015-09-21T08:54:29Z</dcterms:modified>
</cp:coreProperties>
</file>