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84" r:id="rId16"/>
    <p:sldId id="270" r:id="rId17"/>
    <p:sldId id="271" r:id="rId18"/>
    <p:sldId id="272" r:id="rId19"/>
    <p:sldId id="28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8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DBF07B-4BF7-4ED9-ACD0-48FB5C2C1A0E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7C4C17-70E2-4356-81A9-CB9469AEF281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nature.cz/publik_syst/files/RL_OP23_mech.pdf" TargetMode="External"/><Relationship Id="rId7" Type="http://schemas.openxmlformats.org/officeDocument/2006/relationships/hyperlink" Target="http://portal.nature.cz/publik_syst/files/RL_OP22_obrat.pdf" TargetMode="External"/><Relationship Id="rId2" Type="http://schemas.openxmlformats.org/officeDocument/2006/relationships/hyperlink" Target="http://portal.nature.cz/publik_syst/files/RL_hu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.nature.cz/publik_syst/files/RL_2005_bezobr.pdf" TargetMode="External"/><Relationship Id="rId5" Type="http://schemas.openxmlformats.org/officeDocument/2006/relationships/hyperlink" Target="http://www.preslia.cz/P123GrulichAppendix.pdf" TargetMode="External"/><Relationship Id="rId4" Type="http://schemas.openxmlformats.org/officeDocument/2006/relationships/hyperlink" Target="http://portal.nature.cz/publik_syst/files/cz_redl_lisejniky_v1_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1368152"/>
          </a:xfrm>
          <a:solidFill>
            <a:srgbClr val="0070C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Palatino Linotype" pitchFamily="18" charset="0"/>
              </a:rPr>
              <a:t>OCHRANA PŘÍRODY ČESKÉ REPUBLIKY</a:t>
            </a:r>
            <a:endParaRPr lang="cs-CZ" sz="4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6156176" y="2060848"/>
            <a:ext cx="2880320" cy="1368152"/>
          </a:xfrm>
          <a:solidFill>
            <a:schemeClr val="accent1">
              <a:lumMod val="40000"/>
              <a:lumOff val="60000"/>
              <a:alpha val="4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Palatino Linotype" pitchFamily="18" charset="0"/>
              </a:rPr>
              <a:t>VYPRACOVALY: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>
                <a:solidFill>
                  <a:schemeClr val="tx1"/>
                </a:solidFill>
                <a:latin typeface="Palatino Linotype" pitchFamily="18" charset="0"/>
              </a:rPr>
              <a:t>	Bakalová Zuzana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cs-CZ" sz="1600" dirty="0" err="1" smtClean="0">
                <a:solidFill>
                  <a:schemeClr val="tx1"/>
                </a:solidFill>
                <a:latin typeface="Palatino Linotype" pitchFamily="18" charset="0"/>
              </a:rPr>
              <a:t>Jurčáková</a:t>
            </a:r>
            <a:r>
              <a:rPr lang="cs-CZ" sz="1600" dirty="0" smtClean="0">
                <a:solidFill>
                  <a:schemeClr val="tx1"/>
                </a:solidFill>
                <a:latin typeface="Palatino Linotype" pitchFamily="18" charset="0"/>
              </a:rPr>
              <a:t> Michaela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cs-CZ" sz="1600" dirty="0" err="1" smtClean="0">
                <a:solidFill>
                  <a:schemeClr val="tx1"/>
                </a:solidFill>
                <a:latin typeface="Palatino Linotype" pitchFamily="18" charset="0"/>
              </a:rPr>
              <a:t>Friebová</a:t>
            </a:r>
            <a:r>
              <a:rPr lang="cs-CZ" sz="1600" dirty="0" smtClean="0">
                <a:solidFill>
                  <a:schemeClr val="tx1"/>
                </a:solidFill>
                <a:latin typeface="Palatino Linotype" pitchFamily="18" charset="0"/>
              </a:rPr>
              <a:t> Ivana</a:t>
            </a:r>
            <a:endParaRPr lang="cs-CZ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cs-CZ" u="sng" dirty="0" smtClean="0">
                <a:latin typeface="Palatino Linotype" pitchFamily="18" charset="0"/>
                <a:cs typeface="Arial" pitchFamily="34" charset="0"/>
              </a:rPr>
              <a:t>Jihomoravský kraj:</a:t>
            </a:r>
          </a:p>
          <a:p>
            <a:pPr marL="109728" indent="0" algn="ctr">
              <a:buNone/>
            </a:pPr>
            <a:endParaRPr lang="cs-CZ" sz="1200" u="sng" dirty="0" smtClean="0">
              <a:latin typeface="Palatino Linotype" pitchFamily="18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CHKO Bílé </a:t>
            </a:r>
            <a:r>
              <a:rPr lang="cs-CZ" b="1" dirty="0">
                <a:latin typeface="Palatino Linotype" pitchFamily="18" charset="0"/>
                <a:cs typeface="Arial" pitchFamily="34" charset="0"/>
              </a:rPr>
              <a:t>Karpaty</a:t>
            </a:r>
            <a:r>
              <a:rPr lang="cs-CZ" dirty="0">
                <a:latin typeface="Palatino Linotype" pitchFamily="18" charset="0"/>
                <a:cs typeface="Arial" pitchFamily="34" charset="0"/>
              </a:rPr>
              <a:t>		</a:t>
            </a:r>
            <a:r>
              <a:rPr lang="cs-CZ" b="1" dirty="0">
                <a:latin typeface="Palatino Linotype" pitchFamily="18" charset="0"/>
                <a:cs typeface="Arial" pitchFamily="34" charset="0"/>
              </a:rPr>
              <a:t>CHKO Moravský 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kras</a:t>
            </a:r>
          </a:p>
          <a:p>
            <a:pPr lvl="2"/>
            <a:r>
              <a:rPr lang="cs-CZ" dirty="0" smtClean="0">
                <a:latin typeface="Palatino Linotype" pitchFamily="18" charset="0"/>
                <a:cs typeface="Arial" pitchFamily="34" charset="0"/>
              </a:rPr>
              <a:t>NPR 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Čertoryje</a:t>
            </a:r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2">
              <a:buNone/>
            </a:pPr>
            <a:endParaRPr lang="cs-CZ" sz="1400" dirty="0" smtClean="0">
              <a:latin typeface="Palatino Linotype" pitchFamily="18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    CHKO Pálava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			         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NP Podyjí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179512" y="274638"/>
            <a:ext cx="8784976" cy="864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s-CZ" smtClean="0">
                <a:latin typeface="Palatino Linotype" pitchFamily="18" charset="0"/>
              </a:rPr>
              <a:t>VELKOPLOŠNÁ CHRÁNĚNÁ ÚZEMÍ:</a:t>
            </a:r>
            <a:endParaRPr lang="cs-CZ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0" y="3861048"/>
            <a:ext cx="7638441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8356" y="1481328"/>
            <a:ext cx="8507288" cy="497200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Vyhlašována z důvodu zachování zvlášť významných lokalit 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Mohou být součástí velkoplošných chráněných území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Patří sem: 	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národní přírodní rezervace</a:t>
            </a:r>
            <a:r>
              <a:rPr lang="cs-CZ" b="1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(NPR)</a:t>
            </a:r>
          </a:p>
          <a:p>
            <a:pPr marL="109728" indent="0">
              <a:buNone/>
            </a:pPr>
            <a:r>
              <a:rPr lang="cs-CZ" b="1" dirty="0">
                <a:latin typeface="Palatino Linotype" pitchFamily="18" charset="0"/>
                <a:cs typeface="Arial" pitchFamily="34" charset="0"/>
              </a:rPr>
              <a:t>	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	národní přírodní památka (NPP) </a:t>
            </a:r>
          </a:p>
          <a:p>
            <a:pPr marL="109728" indent="0">
              <a:buNone/>
            </a:pPr>
            <a:r>
              <a:rPr lang="cs-CZ" b="1" dirty="0">
                <a:latin typeface="Palatino Linotype" pitchFamily="18" charset="0"/>
                <a:cs typeface="Arial" pitchFamily="34" charset="0"/>
              </a:rPr>
              <a:t>	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	přírodní rezervace (PR)</a:t>
            </a:r>
          </a:p>
          <a:p>
            <a:pPr marL="109728" indent="0">
              <a:buNone/>
            </a:pPr>
            <a:r>
              <a:rPr lang="cs-CZ" b="1" dirty="0">
                <a:latin typeface="Palatino Linotype" pitchFamily="18" charset="0"/>
                <a:cs typeface="Arial" pitchFamily="34" charset="0"/>
              </a:rPr>
              <a:t>	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	přírodní památka (PP)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Zřizovatelem NPR a NPP je </a:t>
            </a:r>
            <a:r>
              <a:rPr lang="cs-CZ" b="1" i="1" dirty="0" smtClean="0">
                <a:latin typeface="Palatino Linotype" pitchFamily="18" charset="0"/>
                <a:cs typeface="Arial" pitchFamily="34" charset="0"/>
              </a:rPr>
              <a:t>ministerstvo životního prostředí</a:t>
            </a: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Zřizovatelem PR a PP jsou </a:t>
            </a:r>
            <a:r>
              <a:rPr lang="cs-CZ" b="1" i="1" dirty="0" smtClean="0">
                <a:latin typeface="Palatino Linotype" pitchFamily="18" charset="0"/>
                <a:cs typeface="Arial" pitchFamily="34" charset="0"/>
              </a:rPr>
              <a:t>krajské úřady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Dále jsou vyhlašovány i tzv. 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přírodní parky 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nebo 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památné stromy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V současnosti máme u nás asi 2 000 těchto chráněných území</a:t>
            </a: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215516" y="274638"/>
            <a:ext cx="8712968" cy="86400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Palatino Linotype" pitchFamily="18" charset="0"/>
              </a:rPr>
              <a:t>MALOPLOŠNÁ CHRÁNĚNÁ ÚZEMÍ: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85" y="154642"/>
            <a:ext cx="8566487" cy="64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latin typeface="Palatino Linotype" pitchFamily="18" charset="0"/>
                <a:cs typeface="Arial" pitchFamily="34" charset="0"/>
              </a:rPr>
              <a:t>Jihomoravský kraj:</a:t>
            </a: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Celkem 289 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maloplošných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 chráněných území s celkovou rozlohou 9 077,4 ha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Určena pro ochranu přírodovědecky nebo esteticky velmi významných lokalit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u="sng" dirty="0" smtClean="0">
                <a:latin typeface="Palatino Linotype" pitchFamily="18" charset="0"/>
                <a:cs typeface="Arial" pitchFamily="34" charset="0"/>
              </a:rPr>
              <a:t>Památné stromy v Jihomoravském kraji:</a:t>
            </a: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do r. 2012 vyhlášeno 152 památných stromů, skupin a stromořadí – dohromady 1 256 jedinců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215516" y="274638"/>
            <a:ext cx="8712968" cy="86400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Palatino Linotype" pitchFamily="18" charset="0"/>
              </a:rPr>
              <a:t>MALOPLOŠNÁ CHRÁNĚNÁ ÚZEMÍ: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cs-CZ" sz="3000" b="1" u="sng" dirty="0" smtClean="0">
                <a:latin typeface="Palatino Linotype" pitchFamily="18" charset="0"/>
              </a:rPr>
              <a:t>Vybrané lokality v okolí Brna:</a:t>
            </a:r>
          </a:p>
          <a:p>
            <a:pPr marL="109728" indent="0">
              <a:buNone/>
            </a:pPr>
            <a:endParaRPr lang="cs-CZ" u="sng" dirty="0" smtClean="0">
              <a:latin typeface="Palatino Linotype" pitchFamily="18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</a:rPr>
              <a:t>Babí lom</a:t>
            </a:r>
          </a:p>
          <a:p>
            <a:pPr lvl="1"/>
            <a:endParaRPr lang="cs-CZ" dirty="0" smtClean="0">
              <a:latin typeface="Palatino Linotype" pitchFamily="18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</a:rPr>
              <a:t>Biskupská hadcová step</a:t>
            </a:r>
          </a:p>
          <a:p>
            <a:pPr lvl="1"/>
            <a:endParaRPr lang="cs-CZ" dirty="0" smtClean="0">
              <a:latin typeface="Palatino Linotype" pitchFamily="18" charset="0"/>
            </a:endParaRPr>
          </a:p>
          <a:p>
            <a:pPr lvl="1"/>
            <a:r>
              <a:rPr lang="cs-CZ" dirty="0" err="1" smtClean="0">
                <a:latin typeface="Palatino Linotype" pitchFamily="18" charset="0"/>
              </a:rPr>
              <a:t>Bosonožský</a:t>
            </a:r>
            <a:r>
              <a:rPr lang="cs-CZ" dirty="0" smtClean="0">
                <a:latin typeface="Palatino Linotype" pitchFamily="18" charset="0"/>
              </a:rPr>
              <a:t> hájek</a:t>
            </a:r>
          </a:p>
          <a:p>
            <a:pPr lvl="1"/>
            <a:endParaRPr lang="cs-CZ" dirty="0" smtClean="0">
              <a:latin typeface="Palatino Linotype" pitchFamily="18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</a:rPr>
              <a:t>Býčí skála</a:t>
            </a:r>
          </a:p>
          <a:p>
            <a:pPr lvl="1"/>
            <a:endParaRPr lang="cs-CZ" dirty="0" smtClean="0">
              <a:latin typeface="Palatino Linotype" pitchFamily="18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</a:rPr>
              <a:t>Červený kopec</a:t>
            </a:r>
          </a:p>
          <a:p>
            <a:pPr lvl="1"/>
            <a:endParaRPr lang="cs-CZ" dirty="0" smtClean="0">
              <a:latin typeface="Palatino Linotype" pitchFamily="18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</a:rPr>
              <a:t>Hádecká planinka</a:t>
            </a:r>
            <a:endParaRPr lang="cs-CZ" dirty="0">
              <a:latin typeface="Palatino Linotype" pitchFamily="18" charset="0"/>
            </a:endParaRP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215516" y="274638"/>
            <a:ext cx="8712968" cy="864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s-CZ" smtClean="0">
                <a:latin typeface="Palatino Linotype" pitchFamily="18" charset="0"/>
              </a:rPr>
              <a:t>MALOPLOŠNÁ CHRÁNĚNÁ ÚZEMÍ:</a:t>
            </a:r>
            <a:endParaRPr lang="cs-CZ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060848"/>
            <a:ext cx="3456384" cy="467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3600" dirty="0" smtClean="0">
                <a:effectLst/>
                <a:latin typeface="Palatino Linotype" pitchFamily="18" charset="0"/>
              </a:rPr>
              <a:t>Rozdíl mezi </a:t>
            </a:r>
            <a:br>
              <a:rPr lang="cs-CZ" sz="3600" dirty="0" smtClean="0">
                <a:effectLst/>
                <a:latin typeface="Palatino Linotype" pitchFamily="18" charset="0"/>
              </a:rPr>
            </a:br>
            <a:r>
              <a:rPr lang="cs-CZ" sz="3600" dirty="0" smtClean="0">
                <a:effectLst/>
                <a:latin typeface="Palatino Linotype" pitchFamily="18" charset="0"/>
              </a:rPr>
              <a:t>OBECNOU a ZVLÁŠTNÍ ochranou</a:t>
            </a:r>
            <a:endParaRPr lang="cs-CZ" sz="3600" dirty="0">
              <a:effectLst/>
              <a:latin typeface="Palatino Linotype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1524000"/>
            <a:ext cx="8713788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793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22388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44675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66963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24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81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38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95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22288" lvl="1" indent="-342900" eaLnBrk="0" hangingPunct="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Arial" charset="0"/>
              </a:rPr>
              <a:t>obecná 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Arial" charset="0"/>
              </a:rPr>
              <a:t>ochrana: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cs-CZ" sz="2400" dirty="0">
                <a:latin typeface="Palatino Linotype" pitchFamily="18" charset="0"/>
                <a:cs typeface="Arial" charset="0"/>
              </a:rPr>
              <a:t>v</a:t>
            </a:r>
            <a:r>
              <a:rPr lang="cs-CZ" sz="2400" dirty="0">
                <a:latin typeface="Palatino Linotype" pitchFamily="18" charset="0"/>
              </a:rPr>
              <a:t>šechny druhy planě rostoucích rostlin </a:t>
            </a:r>
            <a:r>
              <a:rPr lang="cs-CZ" sz="2400" dirty="0" smtClean="0">
                <a:latin typeface="Palatino Linotype" pitchFamily="18" charset="0"/>
              </a:rPr>
              <a:t>	a </a:t>
            </a:r>
            <a:r>
              <a:rPr lang="cs-CZ" sz="2400" dirty="0">
                <a:latin typeface="Palatino Linotype" pitchFamily="18" charset="0"/>
              </a:rPr>
              <a:t>volně žijících živočichů jsou chráněny před zničením </a:t>
            </a:r>
            <a:endParaRPr lang="cs-CZ" sz="2400" dirty="0" smtClean="0">
              <a:latin typeface="Palatino Linotype" pitchFamily="18" charset="0"/>
            </a:endParaRPr>
          </a:p>
          <a:p>
            <a:pPr lvl="1" eaLnBrk="0" hangingPunct="0">
              <a:lnSpc>
                <a:spcPct val="130000"/>
              </a:lnSpc>
              <a:buClr>
                <a:schemeClr val="tx1"/>
              </a:buClr>
            </a:pPr>
            <a:r>
              <a:rPr lang="cs-CZ" sz="2400" dirty="0">
                <a:latin typeface="Palatino Linotype" pitchFamily="18" charset="0"/>
              </a:rPr>
              <a:t>	</a:t>
            </a:r>
            <a:r>
              <a:rPr lang="cs-CZ" sz="2400" dirty="0" smtClean="0">
                <a:latin typeface="Palatino Linotype" pitchFamily="18" charset="0"/>
              </a:rPr>
              <a:t>a poškozováním</a:t>
            </a:r>
            <a:endParaRPr lang="cs-CZ" sz="2400" dirty="0">
              <a:latin typeface="Palatino Linotype" pitchFamily="18" charset="0"/>
            </a:endParaRPr>
          </a:p>
          <a:p>
            <a:pPr lvl="1" eaLnBrk="0" hangingPunct="0">
              <a:lnSpc>
                <a:spcPct val="130000"/>
              </a:lnSpc>
            </a:pPr>
            <a:endParaRPr lang="cs-CZ" sz="800" dirty="0">
              <a:latin typeface="Palatino Linotype" pitchFamily="18" charset="0"/>
            </a:endParaRPr>
          </a:p>
          <a:p>
            <a:pPr lvl="1" eaLnBrk="0" hangingPunct="0">
              <a:lnSpc>
                <a:spcPct val="130000"/>
              </a:lnSpc>
              <a:buFont typeface="Wingdings" pitchFamily="2" charset="2"/>
              <a:buChar char="v"/>
            </a:pPr>
            <a:r>
              <a:rPr lang="cs-CZ" sz="2400" dirty="0">
                <a:latin typeface="Palatino Linotype" pitchFamily="18" charset="0"/>
              </a:rPr>
              <a:t> 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zvláštní ochrana: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cs-CZ" sz="2400" dirty="0">
                <a:latin typeface="Palatino Linotype" pitchFamily="18" charset="0"/>
              </a:rPr>
              <a:t>ohrožené nebo vzácné druhy rostlin, </a:t>
            </a:r>
            <a:r>
              <a:rPr lang="cs-CZ" sz="2400" dirty="0" smtClean="0">
                <a:latin typeface="Palatino Linotype" pitchFamily="18" charset="0"/>
              </a:rPr>
              <a:t>	živočichů </a:t>
            </a:r>
            <a:r>
              <a:rPr lang="cs-CZ" sz="2400" dirty="0">
                <a:latin typeface="Palatino Linotype" pitchFamily="18" charset="0"/>
              </a:rPr>
              <a:t>a hub jsou chráněny zvlášť </a:t>
            </a:r>
            <a:r>
              <a:rPr lang="en-US" sz="2400" dirty="0" smtClean="0">
                <a:latin typeface="Palatino Linotype" pitchFamily="18" charset="0"/>
              </a:rPr>
              <a:t>=</a:t>
            </a:r>
            <a:r>
              <a:rPr lang="cs-CZ" sz="2400" dirty="0" smtClean="0">
                <a:latin typeface="Palatino Linotype" pitchFamily="18" charset="0"/>
              </a:rPr>
              <a:t> „</a:t>
            </a:r>
            <a:r>
              <a:rPr lang="cs-CZ" sz="2400" b="1" dirty="0" smtClean="0">
                <a:latin typeface="Palatino Linotype" pitchFamily="18" charset="0"/>
              </a:rPr>
              <a:t>zvláště 	chráněné </a:t>
            </a:r>
            <a:r>
              <a:rPr lang="cs-CZ" sz="2400" b="1" dirty="0">
                <a:latin typeface="Palatino Linotype" pitchFamily="18" charset="0"/>
              </a:rPr>
              <a:t>druhy“</a:t>
            </a:r>
          </a:p>
          <a:p>
            <a:pPr lvl="1"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>
                <a:latin typeface="Palatino Linotype" pitchFamily="18" charset="0"/>
              </a:rPr>
              <a:t>zákon </a:t>
            </a:r>
            <a:r>
              <a:rPr lang="cs-CZ" sz="2400" dirty="0">
                <a:latin typeface="Palatino Linotype" pitchFamily="18" charset="0"/>
              </a:rPr>
              <a:t>tyto druhy uvádí v </a:t>
            </a:r>
            <a:r>
              <a:rPr lang="cs-CZ" sz="2400" b="1" dirty="0">
                <a:latin typeface="Palatino Linotype" pitchFamily="18" charset="0"/>
              </a:rPr>
              <a:t>prováděcí </a:t>
            </a:r>
            <a:r>
              <a:rPr lang="cs-CZ" sz="2400" b="1" u="sng" dirty="0" smtClean="0">
                <a:solidFill>
                  <a:srgbClr val="FF0000"/>
                </a:solidFill>
                <a:latin typeface="Palatino Linotype" pitchFamily="18" charset="0"/>
              </a:rPr>
              <a:t>vyhlášce 395/1992 Sb</a:t>
            </a:r>
            <a:r>
              <a:rPr lang="cs-CZ" sz="2400" b="1" u="sng" dirty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cs-CZ" sz="2400" b="1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buFont typeface="Wingdings" pitchFamily="2" charset="2"/>
              <a:buNone/>
            </a:pPr>
            <a:endParaRPr lang="cs-CZ" sz="2000" b="1" dirty="0">
              <a:latin typeface="Palatino Linotype" pitchFamily="18" charset="0"/>
            </a:endParaRPr>
          </a:p>
          <a:p>
            <a:pPr marL="522288" lvl="1" indent="-342900"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400" b="1" dirty="0" smtClean="0">
                <a:latin typeface="Palatino Linotype" pitchFamily="18" charset="0"/>
              </a:rPr>
              <a:t> </a:t>
            </a:r>
            <a:r>
              <a:rPr lang="cs-CZ" sz="2400" b="1" dirty="0">
                <a:latin typeface="Palatino Linotype" pitchFamily="18" charset="0"/>
              </a:rPr>
              <a:t>3 </a:t>
            </a:r>
            <a:r>
              <a:rPr lang="cs-CZ" sz="2400" b="1" u="sng" dirty="0">
                <a:latin typeface="Palatino Linotype" pitchFamily="18" charset="0"/>
              </a:rPr>
              <a:t>kategorie zvláště chráněných druhů:</a:t>
            </a:r>
          </a:p>
          <a:p>
            <a:pPr lvl="1" eaLnBrk="0" hangingPunct="0">
              <a:lnSpc>
                <a:spcPct val="130000"/>
              </a:lnSpc>
            </a:pPr>
            <a:r>
              <a:rPr lang="cs-CZ" sz="2400" b="1" dirty="0" smtClean="0">
                <a:latin typeface="Palatino Linotype" pitchFamily="18" charset="0"/>
              </a:rPr>
              <a:t>kriticky </a:t>
            </a:r>
            <a:r>
              <a:rPr lang="cs-CZ" sz="2400" b="1" dirty="0">
                <a:latin typeface="Palatino Linotype" pitchFamily="18" charset="0"/>
              </a:rPr>
              <a:t>ohrožené </a:t>
            </a:r>
            <a:r>
              <a:rPr lang="cs-CZ" sz="2400" dirty="0">
                <a:latin typeface="Palatino Linotype" pitchFamily="18" charset="0"/>
              </a:rPr>
              <a:t>(</a:t>
            </a:r>
            <a:r>
              <a:rPr lang="cs-CZ" sz="2400" dirty="0" smtClean="0">
                <a:latin typeface="Palatino Linotype" pitchFamily="18" charset="0"/>
              </a:rPr>
              <a:t>KO)</a:t>
            </a:r>
            <a:r>
              <a:rPr lang="cs-CZ" sz="2400" b="1" dirty="0" smtClean="0">
                <a:latin typeface="Palatino Linotype" pitchFamily="18" charset="0"/>
              </a:rPr>
              <a:t>	silně </a:t>
            </a:r>
            <a:r>
              <a:rPr lang="cs-CZ" sz="2400" b="1" dirty="0">
                <a:latin typeface="Palatino Linotype" pitchFamily="18" charset="0"/>
              </a:rPr>
              <a:t>ohrožené </a:t>
            </a:r>
            <a:r>
              <a:rPr lang="cs-CZ" sz="2400" dirty="0">
                <a:latin typeface="Palatino Linotype" pitchFamily="18" charset="0"/>
              </a:rPr>
              <a:t>(</a:t>
            </a:r>
            <a:r>
              <a:rPr lang="cs-CZ" sz="2400" dirty="0" smtClean="0">
                <a:latin typeface="Palatino Linotype" pitchFamily="18" charset="0"/>
              </a:rPr>
              <a:t>SO)    </a:t>
            </a:r>
            <a:r>
              <a:rPr lang="cs-CZ" sz="2400" b="1" dirty="0" smtClean="0">
                <a:latin typeface="Palatino Linotype" pitchFamily="18" charset="0"/>
              </a:rPr>
              <a:t>ohrožené </a:t>
            </a:r>
            <a:r>
              <a:rPr lang="cs-CZ" sz="2400" dirty="0">
                <a:latin typeface="Palatino Linotype" pitchFamily="18" charset="0"/>
              </a:rPr>
              <a:t>(O)</a:t>
            </a:r>
          </a:p>
        </p:txBody>
      </p:sp>
    </p:spTree>
    <p:extLst>
      <p:ext uri="{BB962C8B-B14F-4D97-AF65-F5344CB8AC3E}">
        <p14:creationId xmlns:p14="http://schemas.microsoft.com/office/powerpoint/2010/main" val="250317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25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412776"/>
            <a:ext cx="1728192" cy="230425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Kriticky ohrožené druhy</a:t>
            </a:r>
            <a:endParaRPr lang="cs-CZ" dirty="0">
              <a:latin typeface="Palatino Linotype" pitchFamily="18" charset="0"/>
            </a:endParaRPr>
          </a:p>
        </p:txBody>
      </p:sp>
      <p:pic>
        <p:nvPicPr>
          <p:cNvPr id="5" name="Obrázek 4" descr="166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44824"/>
            <a:ext cx="2536026" cy="3384376"/>
          </a:xfrm>
          <a:prstGeom prst="rect">
            <a:avLst/>
          </a:prstGeom>
        </p:spPr>
      </p:pic>
      <p:pic>
        <p:nvPicPr>
          <p:cNvPr id="6" name="Obrázek 5" descr="5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2085696" cy="2780928"/>
          </a:xfrm>
          <a:prstGeom prst="rect">
            <a:avLst/>
          </a:prstGeom>
        </p:spPr>
      </p:pic>
      <p:pic>
        <p:nvPicPr>
          <p:cNvPr id="7" name="Obrázek 6" descr="17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412776"/>
            <a:ext cx="2438400" cy="1621536"/>
          </a:xfrm>
          <a:prstGeom prst="rect">
            <a:avLst/>
          </a:prstGeom>
        </p:spPr>
      </p:pic>
      <p:pic>
        <p:nvPicPr>
          <p:cNvPr id="8" name="Obrázek 7" descr="866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293096"/>
            <a:ext cx="3131909" cy="22048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8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45370"/>
            <a:ext cx="2257611" cy="30101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Silně ohrožené druhy</a:t>
            </a:r>
            <a:endParaRPr lang="cs-CZ" dirty="0">
              <a:latin typeface="Palatino Linotype" pitchFamily="18" charset="0"/>
            </a:endParaRPr>
          </a:p>
        </p:txBody>
      </p:sp>
      <p:pic>
        <p:nvPicPr>
          <p:cNvPr id="5" name="Obrázek 4" descr="126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3549774" cy="2667402"/>
          </a:xfrm>
          <a:prstGeom prst="rect">
            <a:avLst/>
          </a:prstGeom>
        </p:spPr>
      </p:pic>
      <p:pic>
        <p:nvPicPr>
          <p:cNvPr id="6" name="Obrázek 5" descr="67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680433"/>
            <a:ext cx="1921392" cy="2564135"/>
          </a:xfrm>
          <a:prstGeom prst="rect">
            <a:avLst/>
          </a:prstGeom>
        </p:spPr>
      </p:pic>
      <p:pic>
        <p:nvPicPr>
          <p:cNvPr id="7" name="Obrázek 6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653136"/>
            <a:ext cx="4752975" cy="2047875"/>
          </a:xfrm>
          <a:prstGeom prst="rect">
            <a:avLst/>
          </a:prstGeom>
        </p:spPr>
      </p:pic>
      <p:pic>
        <p:nvPicPr>
          <p:cNvPr id="8" name="Obrázek 7" descr="16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4751" y="4634267"/>
            <a:ext cx="1564209" cy="20856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4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428727" cy="1930028"/>
          </a:xfrm>
        </p:spPr>
      </p:pic>
      <p:pic>
        <p:nvPicPr>
          <p:cNvPr id="5" name="Obrázek 4" descr="69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340768"/>
            <a:ext cx="3084090" cy="2304256"/>
          </a:xfrm>
          <a:prstGeom prst="rect">
            <a:avLst/>
          </a:prstGeom>
        </p:spPr>
      </p:pic>
      <p:pic>
        <p:nvPicPr>
          <p:cNvPr id="6" name="Obrázek 5" descr="160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2771800" cy="2077002"/>
          </a:xfrm>
          <a:prstGeom prst="rect">
            <a:avLst/>
          </a:prstGeom>
        </p:spPr>
      </p:pic>
      <p:pic>
        <p:nvPicPr>
          <p:cNvPr id="7" name="Obrázek 6" descr="30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509120"/>
            <a:ext cx="3045718" cy="2027578"/>
          </a:xfrm>
          <a:prstGeom prst="rect">
            <a:avLst/>
          </a:prstGeom>
        </p:spPr>
      </p:pic>
      <p:pic>
        <p:nvPicPr>
          <p:cNvPr id="8" name="Obrázek 7" descr="166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081774"/>
            <a:ext cx="2571750" cy="3429000"/>
          </a:xfrm>
          <a:prstGeom prst="rect">
            <a:avLst/>
          </a:prstGeom>
        </p:spPr>
      </p:pic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>
                <a:latin typeface="Palatino Linotype" pitchFamily="18" charset="0"/>
              </a:rPr>
              <a:t>O</a:t>
            </a:r>
            <a:r>
              <a:rPr lang="cs-CZ" dirty="0" smtClean="0">
                <a:latin typeface="Palatino Linotype" pitchFamily="18" charset="0"/>
              </a:rPr>
              <a:t>hrožené druhy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>
            <a:noAutofit/>
          </a:bodyPr>
          <a:lstStyle/>
          <a:p>
            <a:pPr marL="109728" indent="0">
              <a:spcBef>
                <a:spcPct val="50000"/>
              </a:spcBef>
              <a:buNone/>
            </a:pPr>
            <a:r>
              <a:rPr lang="cs-CZ" sz="2600" dirty="0">
                <a:latin typeface="Palatino Linotype" pitchFamily="18" charset="0"/>
              </a:rPr>
              <a:t>Tyto dva pojmy jsou často zaměňovány:</a:t>
            </a:r>
          </a:p>
          <a:p>
            <a:pPr>
              <a:spcBef>
                <a:spcPct val="50000"/>
              </a:spcBef>
            </a:pPr>
            <a:r>
              <a:rPr lang="cs-CZ" sz="2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stupeň ochrany</a:t>
            </a:r>
            <a:r>
              <a:rPr lang="cs-CZ" sz="2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cs-CZ" sz="2600" dirty="0">
                <a:latin typeface="Palatino Linotype" pitchFamily="18" charset="0"/>
              </a:rPr>
              <a:t>– uveden ve </a:t>
            </a:r>
            <a:r>
              <a:rPr lang="cs-CZ" sz="2600" b="1" dirty="0">
                <a:latin typeface="Palatino Linotype" pitchFamily="18" charset="0"/>
              </a:rPr>
              <a:t>vyhlášce 395/1992 </a:t>
            </a:r>
            <a:r>
              <a:rPr lang="cs-CZ" sz="2600" b="1" dirty="0" smtClean="0">
                <a:latin typeface="Palatino Linotype" pitchFamily="18" charset="0"/>
              </a:rPr>
              <a:t>Sb. 				ve </a:t>
            </a:r>
            <a:r>
              <a:rPr lang="cs-CZ" sz="2600" b="1" dirty="0">
                <a:latin typeface="Palatino Linotype" pitchFamily="18" charset="0"/>
              </a:rPr>
              <a:t>znění </a:t>
            </a:r>
            <a:r>
              <a:rPr lang="cs-CZ" sz="2600" b="1" dirty="0" err="1">
                <a:latin typeface="Palatino Linotype" pitchFamily="18" charset="0"/>
              </a:rPr>
              <a:t>vyhl</a:t>
            </a:r>
            <a:r>
              <a:rPr lang="cs-CZ" sz="2600" b="1" dirty="0">
                <a:latin typeface="Palatino Linotype" pitchFamily="18" charset="0"/>
              </a:rPr>
              <a:t>. 175/2006 Sb.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cs-CZ" sz="2600" b="1" dirty="0">
                <a:solidFill>
                  <a:srgbClr val="FF0000"/>
                </a:solidFill>
                <a:latin typeface="Palatino Linotype" pitchFamily="18" charset="0"/>
              </a:rPr>
              <a:t>stupeň ohrožení</a:t>
            </a:r>
            <a:r>
              <a:rPr lang="cs-CZ" sz="26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cs-CZ" sz="2600" dirty="0">
                <a:latin typeface="Palatino Linotype" pitchFamily="18" charset="0"/>
              </a:rPr>
              <a:t>– ohrožení konkrétního druhu na </a:t>
            </a:r>
            <a:r>
              <a:rPr lang="cs-CZ" sz="2600" dirty="0" smtClean="0">
                <a:latin typeface="Palatino Linotype" pitchFamily="18" charset="0"/>
              </a:rPr>
              <a:t>				území </a:t>
            </a:r>
            <a:r>
              <a:rPr lang="cs-CZ" sz="2600" dirty="0">
                <a:latin typeface="Palatino Linotype" pitchFamily="18" charset="0"/>
              </a:rPr>
              <a:t>ČR</a:t>
            </a:r>
          </a:p>
          <a:p>
            <a:pPr marL="109728" indent="0">
              <a:spcBef>
                <a:spcPct val="50000"/>
              </a:spcBef>
              <a:buNone/>
            </a:pPr>
            <a:r>
              <a:rPr lang="cs-CZ" sz="2600" dirty="0" smtClean="0">
                <a:latin typeface="Palatino Linotype" pitchFamily="18" charset="0"/>
              </a:rPr>
              <a:t>	</a:t>
            </a:r>
            <a:r>
              <a:rPr lang="cs-CZ" sz="2600" dirty="0">
                <a:latin typeface="Palatino Linotype" pitchFamily="18" charset="0"/>
              </a:rPr>
              <a:t>	</a:t>
            </a:r>
            <a:r>
              <a:rPr lang="cs-CZ" sz="2600" dirty="0" smtClean="0">
                <a:latin typeface="Palatino Linotype" pitchFamily="18" charset="0"/>
              </a:rPr>
              <a:t>je </a:t>
            </a:r>
            <a:r>
              <a:rPr lang="cs-CZ" sz="2600" dirty="0">
                <a:latin typeface="Palatino Linotype" pitchFamily="18" charset="0"/>
              </a:rPr>
              <a:t>uveden v </a:t>
            </a:r>
            <a:r>
              <a:rPr lang="cs-CZ" sz="2600" b="1" dirty="0">
                <a:latin typeface="Palatino Linotype" pitchFamily="18" charset="0"/>
              </a:rPr>
              <a:t>Červených </a:t>
            </a:r>
            <a:r>
              <a:rPr lang="cs-CZ" sz="2600" b="1" dirty="0" smtClean="0">
                <a:latin typeface="Palatino Linotype" pitchFamily="18" charset="0"/>
              </a:rPr>
              <a:t>seznamech</a:t>
            </a:r>
          </a:p>
          <a:p>
            <a:pPr marL="109728" indent="0">
              <a:spcBef>
                <a:spcPct val="50000"/>
              </a:spcBef>
              <a:buNone/>
            </a:pPr>
            <a:endParaRPr lang="cs-CZ" sz="2400" b="1" dirty="0">
              <a:latin typeface="Palatino Linotype" pitchFamily="18" charset="0"/>
            </a:endParaRPr>
          </a:p>
          <a:p>
            <a:pPr marL="109728" indent="0">
              <a:spcBef>
                <a:spcPct val="50000"/>
              </a:spcBef>
              <a:buNone/>
            </a:pPr>
            <a:r>
              <a:rPr lang="cs-CZ" sz="2400" b="1" dirty="0">
                <a:latin typeface="Palatino Linotype" pitchFamily="18" charset="0"/>
              </a:rPr>
              <a:t>V ČR jsou zpracovány </a:t>
            </a:r>
            <a:r>
              <a:rPr lang="cs-CZ" sz="2400" b="1" dirty="0" smtClean="0">
                <a:latin typeface="Palatino Linotype" pitchFamily="18" charset="0"/>
              </a:rPr>
              <a:t>pro: </a:t>
            </a:r>
            <a:r>
              <a:rPr lang="cs-CZ" sz="2400" b="1" dirty="0" smtClean="0">
                <a:latin typeface="Palatino Linotype" pitchFamily="18" charset="0"/>
                <a:hlinkClick r:id="rId2"/>
              </a:rPr>
              <a:t>houby</a:t>
            </a:r>
            <a:r>
              <a:rPr lang="cs-CZ" sz="2400" b="1" dirty="0" smtClean="0">
                <a:latin typeface="Palatino Linotype" pitchFamily="18" charset="0"/>
              </a:rPr>
              <a:t>, </a:t>
            </a:r>
            <a:r>
              <a:rPr lang="cs-CZ" sz="2400" b="1" dirty="0" smtClean="0">
                <a:latin typeface="Palatino Linotype" pitchFamily="18" charset="0"/>
                <a:hlinkClick r:id="rId3"/>
              </a:rPr>
              <a:t>mechorosty</a:t>
            </a:r>
            <a:r>
              <a:rPr lang="cs-CZ" sz="2400" b="1" dirty="0" smtClean="0">
                <a:latin typeface="Palatino Linotype" pitchFamily="18" charset="0"/>
              </a:rPr>
              <a:t>, </a:t>
            </a:r>
            <a:r>
              <a:rPr lang="cs-CZ" sz="2400" b="1" dirty="0" smtClean="0">
                <a:latin typeface="Palatino Linotype" pitchFamily="18" charset="0"/>
                <a:hlinkClick r:id="rId4"/>
              </a:rPr>
              <a:t>lišejníky</a:t>
            </a:r>
            <a:r>
              <a:rPr lang="cs-CZ" sz="2400" b="1" dirty="0" smtClean="0">
                <a:latin typeface="Palatino Linotype" pitchFamily="18" charset="0"/>
              </a:rPr>
              <a:t>, </a:t>
            </a:r>
            <a:r>
              <a:rPr lang="cs-CZ" sz="2400" b="1" dirty="0" smtClean="0">
                <a:latin typeface="Palatino Linotype" pitchFamily="18" charset="0"/>
                <a:hlinkClick r:id="rId5"/>
              </a:rPr>
              <a:t>cévnaté rostliny</a:t>
            </a:r>
            <a:r>
              <a:rPr lang="cs-CZ" sz="2400" b="1" dirty="0" smtClean="0">
                <a:latin typeface="Palatino Linotype" pitchFamily="18" charset="0"/>
              </a:rPr>
              <a:t>, </a:t>
            </a:r>
            <a:r>
              <a:rPr lang="cs-CZ" sz="2400" b="1" dirty="0" smtClean="0">
                <a:latin typeface="Palatino Linotype" pitchFamily="18" charset="0"/>
                <a:hlinkClick r:id="rId6"/>
              </a:rPr>
              <a:t>bezobratlé</a:t>
            </a:r>
            <a:r>
              <a:rPr lang="cs-CZ" sz="2400" b="1" dirty="0" smtClean="0">
                <a:latin typeface="Palatino Linotype" pitchFamily="18" charset="0"/>
              </a:rPr>
              <a:t>, </a:t>
            </a:r>
            <a:r>
              <a:rPr lang="cs-CZ" sz="2400" b="1" dirty="0" smtClean="0">
                <a:latin typeface="Palatino Linotype" pitchFamily="18" charset="0"/>
                <a:hlinkClick r:id="rId7"/>
              </a:rPr>
              <a:t>obratlovce</a:t>
            </a:r>
            <a:r>
              <a:rPr lang="cs-CZ" sz="2400" dirty="0">
                <a:latin typeface="Palatino Linotype" pitchFamily="18" charset="0"/>
              </a:rPr>
              <a:t> </a:t>
            </a:r>
          </a:p>
          <a:p>
            <a:pPr>
              <a:buNone/>
            </a:pPr>
            <a:endParaRPr lang="cs-CZ" sz="2200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ČERVENÝ SEZNAM</a:t>
            </a:r>
            <a:endParaRPr lang="cs-CZ" dirty="0">
              <a:latin typeface="Palatino Linotype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03648" y="3990712"/>
            <a:ext cx="792088" cy="576064"/>
          </a:xfrm>
          <a:prstGeom prst="rightArrow">
            <a:avLst>
              <a:gd name="adj1" fmla="val 1395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403648" y="3573016"/>
            <a:ext cx="72008" cy="7057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66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Člověk ovlivňuje přírodu veškerou svou činností (voda, ovzduší, půda, těžba, atd.)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Podle vědců vyhyne každý den na Zemi 50-100 druhů rostlin a živočichů</a:t>
            </a:r>
          </a:p>
          <a:p>
            <a:pPr>
              <a:buNone/>
            </a:pPr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Názorným příkladem jsou </a:t>
            </a:r>
            <a:br>
              <a:rPr lang="cs-CZ" dirty="0" smtClean="0">
                <a:latin typeface="Palatino Linotype" pitchFamily="18" charset="0"/>
                <a:cs typeface="Arial" pitchFamily="34" charset="0"/>
              </a:rPr>
            </a:br>
            <a:r>
              <a:rPr lang="cs-CZ" dirty="0" smtClean="0">
                <a:latin typeface="Palatino Linotype" pitchFamily="18" charset="0"/>
                <a:cs typeface="Arial" pitchFamily="34" charset="0"/>
              </a:rPr>
              <a:t>lišejníky (např. provazovky)</a:t>
            </a:r>
          </a:p>
          <a:p>
            <a:endParaRPr lang="cs-CZ" dirty="0">
              <a:latin typeface="Palatino Linotype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effectLst/>
                <a:latin typeface="Palatino Linotype" pitchFamily="18" charset="0"/>
              </a:rPr>
              <a:t>PROČ CHRÁNIT PŘÍRODU?</a:t>
            </a:r>
            <a:endParaRPr lang="cs-CZ" dirty="0">
              <a:effectLst/>
              <a:latin typeface="Palatino Linotype" pitchFamily="18" charset="0"/>
            </a:endParaRPr>
          </a:p>
        </p:txBody>
      </p:sp>
      <p:pic>
        <p:nvPicPr>
          <p:cNvPr id="4" name="Obrázek 3" descr="provazovka-srstnata-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91180"/>
            <a:ext cx="3894958" cy="259014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500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= seznam </a:t>
            </a:r>
            <a:r>
              <a:rPr lang="cs-CZ" sz="2500" b="1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ohrožených druhů rostlin </a:t>
            </a:r>
            <a:r>
              <a:rPr lang="cs-CZ" sz="2500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vydávaný každé dva roky </a:t>
            </a:r>
            <a:r>
              <a:rPr lang="cs-CZ" sz="2500" i="1" u="sng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Mezinárodním svazem ochrany přírody (IUCN)</a:t>
            </a:r>
          </a:p>
          <a:p>
            <a:pPr>
              <a:buNone/>
            </a:pPr>
            <a:endParaRPr lang="cs-CZ" sz="1200" i="1" u="sng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sz="2500" dirty="0" smtClean="0">
                <a:latin typeface="Palatino Linotype" pitchFamily="18" charset="0"/>
                <a:cs typeface="Arial" pitchFamily="34" charset="0"/>
              </a:rPr>
              <a:t>Slouží k objektivnímu posouzení </a:t>
            </a:r>
            <a:r>
              <a:rPr lang="cs-CZ" sz="2500" b="1" dirty="0" smtClean="0">
                <a:latin typeface="Palatino Linotype" pitchFamily="18" charset="0"/>
                <a:cs typeface="Arial" pitchFamily="34" charset="0"/>
              </a:rPr>
              <a:t>stupně ohroženosti </a:t>
            </a:r>
            <a:r>
              <a:rPr lang="cs-CZ" sz="2500" dirty="0" smtClean="0">
                <a:latin typeface="Palatino Linotype" pitchFamily="18" charset="0"/>
                <a:cs typeface="Arial" pitchFamily="34" charset="0"/>
              </a:rPr>
              <a:t>druhů na určitém území</a:t>
            </a:r>
          </a:p>
          <a:p>
            <a:endParaRPr lang="cs-CZ" sz="1050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sz="2500" dirty="0" smtClean="0">
                <a:latin typeface="Palatino Linotype" pitchFamily="18" charset="0"/>
                <a:cs typeface="Arial" pitchFamily="34" charset="0"/>
              </a:rPr>
              <a:t>Není právně závazný, ale slouží jako podklad pro vytváření vyhlášek o chráněných rostlinách</a:t>
            </a:r>
          </a:p>
          <a:p>
            <a:endParaRPr lang="cs-CZ" sz="1200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sz="2400" dirty="0" smtClean="0">
                <a:latin typeface="Palatino Linotype" pitchFamily="18" charset="0"/>
                <a:cs typeface="Arial" pitchFamily="34" charset="0"/>
              </a:rPr>
              <a:t>Označení </a:t>
            </a:r>
            <a:r>
              <a:rPr lang="cs-CZ" sz="2400" b="1" dirty="0" smtClean="0">
                <a:latin typeface="Palatino Linotype" pitchFamily="18" charset="0"/>
                <a:cs typeface="Arial" pitchFamily="34" charset="0"/>
              </a:rPr>
              <a:t>stupně ohroženosti </a:t>
            </a:r>
            <a:r>
              <a:rPr lang="cs-CZ" sz="2400" dirty="0" smtClean="0">
                <a:latin typeface="Palatino Linotype" pitchFamily="18" charset="0"/>
                <a:cs typeface="Arial" pitchFamily="34" charset="0"/>
              </a:rPr>
              <a:t>v červeném seznamu:</a:t>
            </a:r>
          </a:p>
          <a:p>
            <a:pPr marL="109728" indent="0">
              <a:buNone/>
            </a:pPr>
            <a:r>
              <a:rPr lang="cs-CZ" sz="2200" b="1" dirty="0" smtClean="0">
                <a:latin typeface="Palatino Linotype" pitchFamily="18" charset="0"/>
                <a:cs typeface="Arial" pitchFamily="34" charset="0"/>
              </a:rPr>
              <a:t>A1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 – vymizelé a vyhynulé druhy	</a:t>
            </a:r>
            <a:r>
              <a:rPr lang="cs-CZ" sz="22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C1</a:t>
            </a:r>
            <a:r>
              <a:rPr lang="cs-CZ" sz="2200" dirty="0">
                <a:latin typeface="Palatino Linotype" pitchFamily="18" charset="0"/>
                <a:cs typeface="Arial" pitchFamily="34" charset="0"/>
              </a:rPr>
              <a:t> – kriticky 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ohrožené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cs-CZ" sz="2200" b="1" dirty="0" smtClean="0">
                <a:latin typeface="Palatino Linotype" pitchFamily="18" charset="0"/>
                <a:cs typeface="Arial" pitchFamily="34" charset="0"/>
              </a:rPr>
              <a:t>A2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 – nezvěstné druhy		</a:t>
            </a:r>
            <a:r>
              <a:rPr lang="cs-CZ" sz="22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C2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cs-CZ" sz="2200" dirty="0">
                <a:latin typeface="Palatino Linotype" pitchFamily="18" charset="0"/>
                <a:cs typeface="Arial" pitchFamily="34" charset="0"/>
              </a:rPr>
              <a:t>– silně 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ohrožené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cs-CZ" sz="2200" b="1" dirty="0" smtClean="0">
                <a:latin typeface="Palatino Linotype" pitchFamily="18" charset="0"/>
                <a:cs typeface="Arial" pitchFamily="34" charset="0"/>
              </a:rPr>
              <a:t>A3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 – nejasné případy vyhynulé	</a:t>
            </a:r>
            <a:r>
              <a:rPr lang="cs-CZ" sz="22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C3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cs-CZ" sz="2200" dirty="0">
                <a:latin typeface="Palatino Linotype" pitchFamily="18" charset="0"/>
                <a:cs typeface="Arial" pitchFamily="34" charset="0"/>
              </a:rPr>
              <a:t>– 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ohrožené</a:t>
            </a:r>
            <a:br>
              <a:rPr lang="cs-CZ" sz="2200" dirty="0" smtClean="0">
                <a:latin typeface="Palatino Linotype" pitchFamily="18" charset="0"/>
                <a:cs typeface="Arial" pitchFamily="34" charset="0"/>
              </a:rPr>
            </a:b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	 či nezvěstné			</a:t>
            </a:r>
            <a:r>
              <a:rPr lang="cs-CZ" sz="22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C4</a:t>
            </a:r>
            <a:r>
              <a:rPr lang="cs-CZ" sz="2200" dirty="0">
                <a:latin typeface="Palatino Linotype" pitchFamily="18" charset="0"/>
                <a:cs typeface="Arial" pitchFamily="34" charset="0"/>
              </a:rPr>
              <a:t> – vyžadující </a:t>
            </a:r>
            <a:r>
              <a:rPr lang="cs-CZ" sz="2200" dirty="0" smtClean="0">
                <a:latin typeface="Palatino Linotype" pitchFamily="18" charset="0"/>
                <a:cs typeface="Arial" pitchFamily="34" charset="0"/>
              </a:rPr>
              <a:t>pozornost</a:t>
            </a:r>
            <a:endParaRPr lang="cs-CZ" sz="2200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ČERVENÝ SEZNAM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cs-CZ" sz="2900" b="1" dirty="0" smtClean="0">
                <a:latin typeface="Palatino Linotype" pitchFamily="18" charset="0"/>
                <a:cs typeface="Arial" pitchFamily="34" charset="0"/>
              </a:rPr>
              <a:t>NATURA 2000</a:t>
            </a:r>
            <a:endParaRPr lang="cs-CZ" sz="2900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Soustava chráněných oblastí, kterou vytváří členské státy EU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Na našem území v současnosti navrženo asi 900 území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Cílem je zabezpečit ochranu druhů, které jsou z evropského pohledu nejcennější, nejvíce ohrožené, vzácné či omezené výskytem (endemické)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Směrnice 2009/147/ES, o ochraně volně žijících ptáků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Směrnice 92/43/EHS, o ochraně přírodních stanovišť, volně žijících živočichů a planě rostoucích rostlin</a:t>
            </a: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EVROPSKOUNIJNÍ OCHRANA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NATURA 2000</a:t>
            </a: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Na základě směrnic o ptácích jsou vyhlašovány ptačí oblasti (PO) – ochrana ptáků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Na základě směrnice o stanovištích jsou vyhlašovány evropsky významné lokality (EVL) – ochrana přírodních stanovišť, volně žijících živočichů a planě rostoucích rostlin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PO a EVL tvoří dohromady soustavu chráněných oblastí NATURA 2000</a:t>
            </a: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EVROPSKOUNIJNÍ OCHRANA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>
                <a:latin typeface="Palatino Linotype" pitchFamily="18" charset="0"/>
                <a:cs typeface="Arial" pitchFamily="34" charset="0"/>
              </a:rPr>
              <a:t>PO a EVL v Jihomoravském kraji:</a:t>
            </a:r>
          </a:p>
          <a:p>
            <a:endParaRPr lang="cs-CZ" u="sng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PO (8): 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Jaroslavické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 rybníky, Střední nádrž vodního díla Nové Mlýny, Pálava, Lednické rybníky, 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Hovoransko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–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Čejkovicko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, Soutok-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Tvrdonicko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, Bzenecká doubrava-Strážnické Pomoraví a Podyjí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EVL (182) 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– některé přesahují hranice kraje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Česku hrozí sankce, pokud nerozšíří seznam chráněných lokalit NATURA 2000 do konce r. 2015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>
              <a:buNone/>
            </a:pP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EVROPSKOUNIJNÍ OCHRANA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latin typeface="Palatino Linotype" pitchFamily="18" charset="0"/>
                <a:cs typeface="Arial" pitchFamily="34" charset="0"/>
              </a:rPr>
              <a:t>Biosferické</a:t>
            </a: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 rezervace</a:t>
            </a: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Vznikají v rámci mezinárodního programu UNESCO při OSN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„ukázkové“oblasti přírodních krajin, ve kterých zároveň hraje důležitou roli člověk a jeho aktivity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6 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biosferických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 rezervací u nás (Bílé Karpaty, Krkonoše, </a:t>
            </a:r>
            <a:r>
              <a:rPr lang="cs-CZ" dirty="0" err="1" smtClean="0">
                <a:latin typeface="Palatino Linotype" pitchFamily="18" charset="0"/>
                <a:cs typeface="Arial" pitchFamily="34" charset="0"/>
              </a:rPr>
              <a:t>Křivoklátsko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, Pálava, Šumava, Třeboňsko)</a:t>
            </a: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 smtClean="0">
                <a:latin typeface="Palatino Linotype" pitchFamily="18" charset="0"/>
              </a:rPr>
              <a:t>EVROPSKOUNIJNÍ OCHRANA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152128"/>
          </a:xfrm>
        </p:spPr>
        <p:txBody>
          <a:bodyPr/>
          <a:lstStyle/>
          <a:p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Agentura ochrany přírody a krajiny ČR </a:t>
            </a:r>
            <a:br>
              <a:rPr lang="cs-CZ" b="1" dirty="0" smtClean="0">
                <a:latin typeface="Palatino Linotype" pitchFamily="18" charset="0"/>
                <a:cs typeface="Arial" pitchFamily="34" charset="0"/>
              </a:rPr>
            </a:b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(AOPK ČR)</a:t>
            </a:r>
          </a:p>
          <a:p>
            <a:endParaRPr lang="cs-CZ" b="1" dirty="0"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918" y="3573016"/>
            <a:ext cx="618016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dirty="0" smtClean="0">
                <a:effectLst/>
                <a:latin typeface="Palatino Linotype" pitchFamily="18" charset="0"/>
              </a:rPr>
              <a:t>Organizace zabývající se ochranou přírody u nás:</a:t>
            </a:r>
            <a:endParaRPr lang="cs-CZ" dirty="0">
              <a:effectLst/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723536"/>
          </a:xfrm>
        </p:spPr>
        <p:txBody>
          <a:bodyPr/>
          <a:lstStyle/>
          <a:p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Český svaz ochránců přírody (ČSOP):</a:t>
            </a:r>
            <a:endParaRPr lang="cs-CZ" b="1" dirty="0"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869" y="3284984"/>
            <a:ext cx="23542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363" y="4653136"/>
            <a:ext cx="2073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dirty="0" smtClean="0">
                <a:effectLst/>
                <a:latin typeface="Palatino Linotype" pitchFamily="18" charset="0"/>
              </a:rPr>
              <a:t>Organizace zabývající se ochranou přírody u nás:</a:t>
            </a:r>
            <a:endParaRPr lang="cs-CZ" dirty="0">
              <a:effectLst/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955784"/>
          </a:xfrm>
        </p:spPr>
        <p:txBody>
          <a:bodyPr/>
          <a:lstStyle/>
          <a:p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Záchranné programy ohrožených druhů</a:t>
            </a:r>
          </a:p>
          <a:p>
            <a:endParaRPr lang="cs-CZ" b="1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Dočasné projekty</a:t>
            </a:r>
          </a:p>
          <a:p>
            <a:pPr lvl="1"/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 algn="just"/>
            <a:r>
              <a:rPr lang="cs-CZ" dirty="0" smtClean="0">
                <a:latin typeface="Palatino Linotype" pitchFamily="18" charset="0"/>
                <a:cs typeface="Arial" pitchFamily="34" charset="0"/>
              </a:rPr>
              <a:t>AOPK ČR byla pověřena koordinací přípravy a realizace 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záchranných programů pro kriticky a silně ohrožené druhy rostlin a živočichů</a:t>
            </a: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dirty="0" smtClean="0">
                <a:effectLst/>
                <a:latin typeface="Palatino Linotype" pitchFamily="18" charset="0"/>
              </a:rPr>
              <a:t>Organizace zabývající se ochranou přírody u nás:</a:t>
            </a:r>
            <a:endParaRPr lang="cs-CZ" dirty="0">
              <a:effectLst/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MALENINSKÝ, Miroslav. 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Přírodopis pro 7. ročník: učebnice pro základní školy a nižší stupeň víceletých gymnázií: obratlovci, vyšší rostliny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1.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vyd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Praha: Nakladatelství České geografické společnosti, 2006, 128 s. Natura. ISBN 80-86034-66-6.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FRIEDL, K. a kol.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Chráněná území v České republice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Praha: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Informatorium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1991, ISBN 80-85368-13-7. 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ochranaprirody.cz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obecna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-ochrana-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prirody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-a-krajiny/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cittadella.cz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europarc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/index.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?p=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aopk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site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zakladni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udaje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sustainableislands.eu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BlockImages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InArticlesData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GalleryData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iucn.jpg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iges.or.jp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/archive/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wmr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/image/activity20121106/UNEP_logo.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gif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botany.cz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http://www.rozhlas.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zpravy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/politika/_zprava/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cesku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hrozi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-sankce-od-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-pokud-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nerozsiri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-seznam-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chranenych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-lokalit-natura-2000--1510238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ceskatelevize.cz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/ct24/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domaci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/1555666-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cesko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chysta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-nove-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chranene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-lokality-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-chce-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vidnavu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-i-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labistata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zsholzova.cz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/dokumenty/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priroda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meho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okoli.pdf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cittadella.cz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europarc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/index.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?p=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zvlaste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chranena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site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zakladni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udaje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http://cms.parlamentnilisty.cz/image.ashx?w=632&amp;h=307&amp;f=aopk_635397978815344366.jpg&amp;id=23735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Zákon č. 114/1992 Sb. o ochraně přírody a krajiny.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Vyhláška 395/1992 Sb.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Palatino Linotype" pitchFamily="18" charset="0"/>
              </a:rPr>
              <a:t>Použité zdroje: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priroda.cz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clanky.php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?detail=673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nasepriroda.eu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zajimavosti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/rostliny_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trebicska.htm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/image/id166448/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/id125237/?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=40523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/id5124/?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=42144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/id17282/?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=40113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/id86680/?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=38934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/id68907/?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=40572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/id126495/?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=3418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/id67967/?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=39640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/id16032/?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=42162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/id14760/?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=42013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/id69788/?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=38983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/id160416/?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=39819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/id30714/?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=40577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biolib.cz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taxonimage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/id16696/?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taxonid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=41217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http://portal.nature.cz/publik_syst/ctihtmlpage.php?what=1264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Použité zdroje: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Palatino Linotype" pitchFamily="18" charset="0"/>
                <a:cs typeface="Arial" pitchFamily="34" charset="0"/>
              </a:rPr>
              <a:t>Definována podle zákona 114/1992 Sb. o ochraně přírody a krajiny</a:t>
            </a:r>
          </a:p>
          <a:p>
            <a:endParaRPr lang="cs-CZ" sz="2000" dirty="0" smtClean="0">
              <a:latin typeface="Palatino Linotype" pitchFamily="18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cs-CZ" b="1" u="sng" dirty="0" smtClean="0">
                <a:latin typeface="Palatino Linotype" pitchFamily="18" charset="0"/>
                <a:cs typeface="Arial" pitchFamily="34" charset="0"/>
              </a:rPr>
              <a:t>Cíl ochrany přírody</a:t>
            </a:r>
            <a:r>
              <a:rPr lang="cs-CZ" dirty="0" smtClean="0">
                <a:latin typeface="Palatino Linotype" pitchFamily="18" charset="0"/>
                <a:cs typeface="Arial" pitchFamily="34" charset="0"/>
              </a:rPr>
              <a:t>:</a:t>
            </a:r>
          </a:p>
          <a:p>
            <a:pPr marL="727075" indent="-255588" eaLnBrk="0" hangingPunct="0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cs-CZ" sz="2400" dirty="0">
                <a:latin typeface="Palatino Linotype" pitchFamily="18" charset="0"/>
              </a:rPr>
              <a:t>udržení a obnova přírodní rovnováhy v krajině  </a:t>
            </a:r>
          </a:p>
          <a:p>
            <a:pPr marL="727075" indent="-255588" eaLnBrk="0" hangingPunct="0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cs-CZ" sz="2400" dirty="0">
                <a:latin typeface="Palatino Linotype" pitchFamily="18" charset="0"/>
              </a:rPr>
              <a:t>ochrana rozmanitosti života a přírodních hodnot</a:t>
            </a:r>
          </a:p>
          <a:p>
            <a:pPr marL="727075" indent="-255588" eaLnBrk="0" hangingPunct="0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cs-CZ" sz="2400" dirty="0">
                <a:latin typeface="Palatino Linotype" pitchFamily="18" charset="0"/>
              </a:rPr>
              <a:t>šetrné hospodaření s přírodnímu zdroji </a:t>
            </a:r>
          </a:p>
          <a:p>
            <a:pPr lvl="1"/>
            <a:endParaRPr lang="cs-CZ" dirty="0" smtClean="0">
              <a:latin typeface="Palatino Linotype" pitchFamily="18" charset="0"/>
            </a:endParaRPr>
          </a:p>
          <a:p>
            <a:endParaRPr lang="cs-CZ" dirty="0">
              <a:latin typeface="Palatino Linotype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effectLst/>
                <a:latin typeface="Palatino Linotype" pitchFamily="18" charset="0"/>
              </a:rPr>
              <a:t>CO JE TO OCHRANA PŘÍRODY?</a:t>
            </a:r>
            <a:endParaRPr lang="cs-CZ" dirty="0">
              <a:effectLst/>
              <a:latin typeface="Palatino Linotype" pitchFamily="18" charset="0"/>
            </a:endParaRPr>
          </a:p>
        </p:txBody>
      </p:sp>
      <p:pic>
        <p:nvPicPr>
          <p:cNvPr id="4" name="Obrázek 3" descr="zoo_nosoroz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44639"/>
            <a:ext cx="3816424" cy="2513361"/>
          </a:xfrm>
          <a:prstGeom prst="rect">
            <a:avLst/>
          </a:prstGeom>
        </p:spPr>
      </p:pic>
      <p:pic>
        <p:nvPicPr>
          <p:cNvPr id="5" name="Obrázek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602240"/>
            <a:ext cx="4512389" cy="19442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7524" y="1628800"/>
            <a:ext cx="8568952" cy="3675863"/>
          </a:xfrm>
        </p:spPr>
        <p:txBody>
          <a:bodyPr>
            <a:norm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1">
                  <a:lumMod val="50000"/>
                </a:schemeClr>
              </a:buClr>
            </a:pPr>
            <a:r>
              <a:rPr lang="cs-CZ" dirty="0" smtClean="0">
                <a:latin typeface="Palatino Linotype" pitchFamily="18" charset="0"/>
              </a:rPr>
              <a:t> </a:t>
            </a:r>
            <a:r>
              <a:rPr lang="cs-CZ" dirty="0">
                <a:latin typeface="Palatino Linotype" pitchFamily="18" charset="0"/>
              </a:rPr>
              <a:t>pro veřejnost jsou nejznámější následující nástroje ochrany přírody a krajiny: </a:t>
            </a:r>
          </a:p>
          <a:p>
            <a:pPr marL="624078" indent="-514350" eaLnBrk="0" hangingPunct="0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cs-CZ" dirty="0">
                <a:latin typeface="Palatino Linotype" pitchFamily="18" charset="0"/>
              </a:rPr>
              <a:t>zvláštní </a:t>
            </a:r>
            <a:r>
              <a:rPr lang="cs-CZ" b="1" dirty="0">
                <a:latin typeface="Palatino Linotype" pitchFamily="18" charset="0"/>
              </a:rPr>
              <a:t>ochrana rostlin a živočichů </a:t>
            </a:r>
            <a:r>
              <a:rPr lang="cs-CZ" dirty="0">
                <a:latin typeface="Palatino Linotype" pitchFamily="18" charset="0"/>
              </a:rPr>
              <a:t>„</a:t>
            </a:r>
            <a:r>
              <a:rPr lang="cs-CZ" i="1" dirty="0">
                <a:latin typeface="Palatino Linotype" pitchFamily="18" charset="0"/>
              </a:rPr>
              <a:t>chráněné rostliny a živočichové</a:t>
            </a:r>
            <a:r>
              <a:rPr lang="cs-CZ" dirty="0">
                <a:latin typeface="Palatino Linotype" pitchFamily="18" charset="0"/>
              </a:rPr>
              <a:t>“</a:t>
            </a:r>
          </a:p>
          <a:p>
            <a:pPr marL="624078" indent="-514350" eaLnBrk="0" hangingPunct="0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cs-CZ" dirty="0">
                <a:latin typeface="Palatino Linotype" pitchFamily="18" charset="0"/>
              </a:rPr>
              <a:t>síť zvláště </a:t>
            </a:r>
            <a:r>
              <a:rPr lang="cs-CZ" b="1" dirty="0">
                <a:latin typeface="Palatino Linotype" pitchFamily="18" charset="0"/>
              </a:rPr>
              <a:t>chráněných území  </a:t>
            </a:r>
            <a:r>
              <a:rPr lang="cs-CZ" dirty="0">
                <a:latin typeface="Palatino Linotype" pitchFamily="18" charset="0"/>
              </a:rPr>
              <a:t>„</a:t>
            </a:r>
            <a:r>
              <a:rPr lang="cs-CZ" i="1" dirty="0">
                <a:latin typeface="Palatino Linotype" pitchFamily="18" charset="0"/>
              </a:rPr>
              <a:t>chráněná území</a:t>
            </a:r>
            <a:r>
              <a:rPr lang="cs-CZ" dirty="0">
                <a:latin typeface="Palatino Linotype" pitchFamily="18" charset="0"/>
              </a:rPr>
              <a:t>“</a:t>
            </a:r>
          </a:p>
          <a:p>
            <a:pPr marL="624078" indent="-514350" eaLnBrk="0" hangingPunct="0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cs-CZ" dirty="0">
                <a:latin typeface="Palatino Linotype" pitchFamily="18" charset="0"/>
              </a:rPr>
              <a:t>ochrana </a:t>
            </a:r>
            <a:r>
              <a:rPr lang="cs-CZ" b="1" dirty="0">
                <a:latin typeface="Palatino Linotype" pitchFamily="18" charset="0"/>
              </a:rPr>
              <a:t>nalezišť nerostů</a:t>
            </a:r>
            <a:r>
              <a:rPr lang="cs-CZ" dirty="0">
                <a:latin typeface="Palatino Linotype" pitchFamily="18" charset="0"/>
              </a:rPr>
              <a:t>, </a:t>
            </a:r>
            <a:r>
              <a:rPr lang="cs-CZ" b="1" dirty="0">
                <a:latin typeface="Palatino Linotype" pitchFamily="18" charset="0"/>
              </a:rPr>
              <a:t>paleontologických</a:t>
            </a:r>
            <a:r>
              <a:rPr lang="cs-CZ" dirty="0">
                <a:latin typeface="Palatino Linotype" pitchFamily="18" charset="0"/>
              </a:rPr>
              <a:t> nálezů a </a:t>
            </a:r>
            <a:r>
              <a:rPr lang="cs-CZ" b="1" dirty="0">
                <a:latin typeface="Palatino Linotype" pitchFamily="18" charset="0"/>
              </a:rPr>
              <a:t>geomorfologických</a:t>
            </a:r>
            <a:r>
              <a:rPr lang="cs-CZ" dirty="0">
                <a:latin typeface="Palatino Linotype" pitchFamily="18" charset="0"/>
              </a:rPr>
              <a:t> a </a:t>
            </a:r>
            <a:r>
              <a:rPr lang="cs-CZ" b="1" dirty="0">
                <a:latin typeface="Palatino Linotype" pitchFamily="18" charset="0"/>
              </a:rPr>
              <a:t>geologických</a:t>
            </a:r>
            <a:r>
              <a:rPr lang="cs-CZ" dirty="0">
                <a:latin typeface="Palatino Linotype" pitchFamily="18" charset="0"/>
              </a:rPr>
              <a:t> </a:t>
            </a:r>
            <a:r>
              <a:rPr lang="cs-CZ" b="1" dirty="0">
                <a:latin typeface="Palatino Linotype" pitchFamily="18" charset="0"/>
              </a:rPr>
              <a:t>jevů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3600" dirty="0" smtClean="0">
                <a:effectLst/>
                <a:latin typeface="Palatino Linotype" pitchFamily="18" charset="0"/>
              </a:rPr>
              <a:t>ZAJIŠŤOVÁNÍ OCHRANY PŘÍRODY A KRAJINY</a:t>
            </a:r>
            <a:endParaRPr lang="cs-CZ" sz="3600" dirty="0">
              <a:effectLst/>
              <a:latin typeface="Palatino Linotype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088" y="5589240"/>
            <a:ext cx="748982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>
                <a:latin typeface="Palatino Linotype" pitchFamily="18" charset="0"/>
              </a:rPr>
              <a:t>Celkem však v ČR existuje 12 nástrojů, kterými má být ochrana přírody a krajiny </a:t>
            </a:r>
            <a:r>
              <a:rPr lang="cs-CZ" sz="2400" b="1" dirty="0" smtClean="0">
                <a:latin typeface="Palatino Linotype" pitchFamily="18" charset="0"/>
              </a:rPr>
              <a:t>zajišťována.</a:t>
            </a:r>
            <a:endParaRPr lang="cs-CZ" sz="2400" b="1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s-CZ" sz="3200" dirty="0" smtClean="0">
                <a:effectLst/>
                <a:latin typeface="Palatino Linotype" pitchFamily="18" charset="0"/>
              </a:rPr>
              <a:t>DALŠÍ NÁSTROJE OCHRANY PŘÍRODY A KRAJINY</a:t>
            </a:r>
            <a:endParaRPr lang="cs-CZ" sz="3200" dirty="0">
              <a:effectLst/>
              <a:latin typeface="Palatino Linotype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686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23825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60538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282825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805113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2623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7195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1767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6339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územní systém ekologické stability (ÚSES)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obecná ochrana rostlin a živočichů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ochrana dřevin rostoucích mimo les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lesní hospodářský plán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spoluúčast na územním plánování a stavebním řízení 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ochrana půdního fondu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hospodaření s vodou v krajině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obnova přírodně hodnotných ekosystémů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b="1" dirty="0">
                <a:latin typeface="Palatino Linotype" pitchFamily="18" charset="0"/>
              </a:rPr>
              <a:t>ochrana krajiny pro ekologické formy využívání, turistiky a rekreace</a:t>
            </a:r>
          </a:p>
        </p:txBody>
      </p:sp>
    </p:spTree>
    <p:extLst>
      <p:ext uri="{BB962C8B-B14F-4D97-AF65-F5344CB8AC3E}">
        <p14:creationId xmlns:p14="http://schemas.microsoft.com/office/powerpoint/2010/main" val="2015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latin typeface="Palatino Linotype" pitchFamily="18" charset="0"/>
                <a:cs typeface="Arial" pitchFamily="34" charset="0"/>
              </a:rPr>
              <a:t>Podle zákona se na našem území objevují různé typy chráněných oblastí o celkové ploše asi </a:t>
            </a:r>
          </a:p>
          <a:p>
            <a:pPr algn="just">
              <a:buNone/>
            </a:pPr>
            <a:r>
              <a:rPr lang="cs-CZ" dirty="0" smtClean="0">
                <a:latin typeface="Palatino Linotype" pitchFamily="18" charset="0"/>
                <a:cs typeface="Arial" pitchFamily="34" charset="0"/>
              </a:rPr>
              <a:t>	12  000 km</a:t>
            </a:r>
            <a:r>
              <a:rPr lang="cs-CZ" baseline="30000" dirty="0" smtClean="0">
                <a:latin typeface="Palatino Linotype" pitchFamily="18" charset="0"/>
                <a:cs typeface="Arial" pitchFamily="34" charset="0"/>
              </a:rPr>
              <a:t>2</a:t>
            </a:r>
            <a:r>
              <a:rPr lang="cs-CZ" sz="2800" baseline="300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cs-CZ" sz="2800" dirty="0" smtClean="0">
                <a:latin typeface="Palatino Linotype" pitchFamily="18" charset="0"/>
                <a:cs typeface="Arial" pitchFamily="34" charset="0"/>
              </a:rPr>
              <a:t> </a:t>
            </a:r>
            <a:endParaRPr lang="cs-CZ" baseline="30000" dirty="0" smtClean="0">
              <a:latin typeface="Palatino Linotype" pitchFamily="18" charset="0"/>
              <a:cs typeface="Arial" pitchFamily="34" charset="0"/>
            </a:endParaRPr>
          </a:p>
          <a:p>
            <a:pPr algn="just">
              <a:buNone/>
            </a:pPr>
            <a:endParaRPr lang="cs-CZ" sz="2800" baseline="30000" dirty="0" smtClean="0">
              <a:latin typeface="Palatino Linotype" pitchFamily="18" charset="0"/>
              <a:cs typeface="Arial" pitchFamily="34" charset="0"/>
            </a:endParaRPr>
          </a:p>
          <a:p>
            <a:pPr algn="just"/>
            <a:r>
              <a:rPr lang="cs-CZ" sz="2800" dirty="0" smtClean="0">
                <a:latin typeface="Palatino Linotype" pitchFamily="18" charset="0"/>
                <a:cs typeface="Arial" pitchFamily="34" charset="0"/>
              </a:rPr>
              <a:t>Zřizovatelem těchto území je stát prostřednictvím vládních nařízení, zákonů a vyhlášek </a:t>
            </a:r>
          </a:p>
          <a:p>
            <a:endParaRPr lang="cs-CZ" sz="2800" dirty="0" smtClean="0">
              <a:latin typeface="Palatino Linotype" pitchFamily="18" charset="0"/>
              <a:cs typeface="Arial" pitchFamily="34" charset="0"/>
            </a:endParaRPr>
          </a:p>
          <a:p>
            <a:r>
              <a:rPr lang="cs-CZ" sz="2800" dirty="0" smtClean="0">
                <a:latin typeface="Palatino Linotype" pitchFamily="18" charset="0"/>
                <a:cs typeface="Arial" pitchFamily="34" charset="0"/>
              </a:rPr>
              <a:t>V případě menších chráněných oblastí (Přírodní rezervace, Přírodní památka) jsou zřizovatelem kraje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effectLst/>
                <a:latin typeface="Palatino Linotype" pitchFamily="18" charset="0"/>
              </a:rPr>
              <a:t>ÚZEMNÍ OCHRANA</a:t>
            </a:r>
            <a:endParaRPr lang="cs-CZ" dirty="0">
              <a:effectLst/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1656184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1. Národní parky</a:t>
            </a:r>
          </a:p>
          <a:p>
            <a:pPr marL="880110" lvl="1" indent="-514350"/>
            <a:r>
              <a:rPr lang="cs-CZ" sz="2400" dirty="0" smtClean="0">
                <a:latin typeface="Palatino Linotype" pitchFamily="18" charset="0"/>
                <a:cs typeface="Arial" pitchFamily="34" charset="0"/>
              </a:rPr>
              <a:t>Vyhlášeny na základě zákona o ochraně přírody a krajiny</a:t>
            </a:r>
          </a:p>
          <a:p>
            <a:pPr marL="880110" lvl="1" indent="-514350"/>
            <a:r>
              <a:rPr lang="cs-CZ" sz="2400" dirty="0" smtClean="0">
                <a:latin typeface="Palatino Linotype" pitchFamily="18" charset="0"/>
                <a:cs typeface="Arial" pitchFamily="34" charset="0"/>
              </a:rPr>
              <a:t>U nás v současnosti 4 NP</a:t>
            </a:r>
          </a:p>
          <a:p>
            <a:pPr marL="624078" indent="-514350"/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7573"/>
              </p:ext>
            </p:extLst>
          </p:nvPr>
        </p:nvGraphicFramePr>
        <p:xfrm>
          <a:off x="395536" y="3212976"/>
          <a:ext cx="8352929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3037079"/>
                <a:gridCol w="2531540"/>
              </a:tblGrid>
              <a:tr h="4081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NP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Rozloha</a:t>
                      </a:r>
                      <a:r>
                        <a:rPr lang="cs-CZ" baseline="0" dirty="0" smtClean="0"/>
                        <a:t> (km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 anchor="ctr"/>
                </a:tc>
              </a:tr>
              <a:tr h="100651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Krkonošský národní</a:t>
                      </a:r>
                      <a:r>
                        <a:rPr lang="cs-CZ" b="1" baseline="0" dirty="0" smtClean="0"/>
                        <a:t> park (KRNAP)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17. května 1963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549,69</a:t>
                      </a:r>
                      <a:endParaRPr lang="cs-CZ" dirty="0"/>
                    </a:p>
                  </a:txBody>
                  <a:tcPr anchor="ctr"/>
                </a:tc>
              </a:tr>
              <a:tr h="70456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Národní</a:t>
                      </a:r>
                      <a:r>
                        <a:rPr lang="cs-CZ" b="1" baseline="0" dirty="0" smtClean="0"/>
                        <a:t> park Šumava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20. března 1991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680,64</a:t>
                      </a:r>
                      <a:endParaRPr lang="cs-CZ" dirty="0"/>
                    </a:p>
                  </a:txBody>
                  <a:tcPr anchor="ctr"/>
                </a:tc>
              </a:tr>
              <a:tr h="70456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Národní</a:t>
                      </a:r>
                      <a:r>
                        <a:rPr lang="cs-CZ" b="1" baseline="0" dirty="0" smtClean="0"/>
                        <a:t> park Podyjí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 července 1991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63</a:t>
                      </a:r>
                      <a:endParaRPr lang="cs-CZ" dirty="0"/>
                    </a:p>
                  </a:txBody>
                  <a:tcPr anchor="ctr"/>
                </a:tc>
              </a:tr>
              <a:tr h="70456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Národní park České Švýcarsko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 ledna 2000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79,25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6400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Palatino Linotype" pitchFamily="18" charset="0"/>
              </a:rPr>
              <a:t>VELKOPLOŠNÁ CHRÁNĚNÁ ÚZEMÍ: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cs-CZ" b="1" dirty="0" smtClean="0">
                <a:latin typeface="Palatino Linotype" pitchFamily="18" charset="0"/>
                <a:cs typeface="Arial" pitchFamily="34" charset="0"/>
              </a:rPr>
              <a:t>2. Chráněné krajinné oblasti (CHKO)</a:t>
            </a:r>
          </a:p>
          <a:p>
            <a:pPr marL="624078" indent="-514350">
              <a:buNone/>
            </a:pPr>
            <a:endParaRPr lang="cs-CZ" b="1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Jsou vyhlášeny vládním nařízením 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Je zde povolena rekreační činnost</a:t>
            </a:r>
          </a:p>
          <a:p>
            <a:endParaRPr lang="cs-CZ" dirty="0" smtClean="0"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Palatino Linotype" pitchFamily="18" charset="0"/>
                <a:cs typeface="Arial" pitchFamily="34" charset="0"/>
              </a:rPr>
              <a:t>V dnešní době je u nás vyhlášených celkem 25 CHKO</a:t>
            </a:r>
            <a:endParaRPr lang="cs-CZ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6400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Palatino Linotype" pitchFamily="18" charset="0"/>
              </a:rPr>
              <a:t>VELKOPLOŠNÁ CHRÁNĚNÁ ÚZEMÍ:</a:t>
            </a:r>
            <a:endParaRPr lang="cs-CZ" dirty="0">
              <a:latin typeface="Palatino Linotyp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777" y="0"/>
            <a:ext cx="9257077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1011</TotalTime>
  <Words>888</Words>
  <Application>Microsoft Office PowerPoint</Application>
  <PresentationFormat>Předvádění na obrazovce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Shluk</vt:lpstr>
      <vt:lpstr>OCHRANA PŘÍRODY ČESKÉ REPUBLIKY</vt:lpstr>
      <vt:lpstr>PROČ CHRÁNIT PŘÍRODU?</vt:lpstr>
      <vt:lpstr>CO JE TO OCHRANA PŘÍRODY?</vt:lpstr>
      <vt:lpstr>ZAJIŠŤOVÁNÍ OCHRANY PŘÍRODY A KRAJINY</vt:lpstr>
      <vt:lpstr>Prezentace aplikace PowerPoint</vt:lpstr>
      <vt:lpstr>ÚZEMNÍ OCHRANA</vt:lpstr>
      <vt:lpstr>VELKOPLOŠNÁ CHRÁNĚNÁ ÚZEMÍ:</vt:lpstr>
      <vt:lpstr>VELKOPLOŠNÁ CHRÁNĚNÁ ÚZEMÍ:</vt:lpstr>
      <vt:lpstr>Prezentace aplikace PowerPoint</vt:lpstr>
      <vt:lpstr>Prezentace aplikace PowerPoint</vt:lpstr>
      <vt:lpstr>MALOPLOŠNÁ CHRÁNĚNÁ ÚZEMÍ:</vt:lpstr>
      <vt:lpstr>Prezentace aplikace PowerPoint</vt:lpstr>
      <vt:lpstr>MALOPLOŠNÁ CHRÁNĚNÁ ÚZEMÍ:</vt:lpstr>
      <vt:lpstr>Prezentace aplikace PowerPoint</vt:lpstr>
      <vt:lpstr>Rozdíl mezi  OBECNOU a ZVLÁŠTNÍ ochranou</vt:lpstr>
      <vt:lpstr>Kriticky ohrožené druhy</vt:lpstr>
      <vt:lpstr>Silně ohrožené druhy</vt:lpstr>
      <vt:lpstr>Ohrožené druhy</vt:lpstr>
      <vt:lpstr>ČERVENÝ SEZNAM</vt:lpstr>
      <vt:lpstr>ČERVENÝ SEZNAM</vt:lpstr>
      <vt:lpstr>EVROPSKOUNIJNÍ OCHRANA</vt:lpstr>
      <vt:lpstr>EVROPSKOUNIJNÍ OCHRANA</vt:lpstr>
      <vt:lpstr>EVROPSKOUNIJNÍ OCHRANA</vt:lpstr>
      <vt:lpstr>EVROPSKOUNIJNÍ OCHRANA</vt:lpstr>
      <vt:lpstr>Organizace zabývající se ochranou přírody u nás:</vt:lpstr>
      <vt:lpstr>Organizace zabývající se ochranou přírody u nás:</vt:lpstr>
      <vt:lpstr>Organizace zabývající se ochranou přírody u nás: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</dc:title>
  <dc:creator>Zuzka</dc:creator>
  <cp:lastModifiedBy>Míša</cp:lastModifiedBy>
  <cp:revision>28</cp:revision>
  <dcterms:created xsi:type="dcterms:W3CDTF">2015-10-27T14:47:26Z</dcterms:created>
  <dcterms:modified xsi:type="dcterms:W3CDTF">2015-11-09T08:22:01Z</dcterms:modified>
</cp:coreProperties>
</file>