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books.google.cz/books?id=flhrlFosW2kC&amp;pg=PA101&amp;lpg=PA101&amp;dq=otick%C3%A9+v%C3%A1%C4%8Dky&amp;source=bl&amp;ots=8qQbDJlvJU&amp;sig=2kUCFNcKBR1LfS5nHi0EZMHbdr4&amp;hl=cs&amp;sa=X&amp;ved=0CB8Q6AEwAGoVChMIzL-hqL26yAIVwY8sCh08qQyQ#v=onepage&amp;q&amp;f=fals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33918" y="1964267"/>
            <a:ext cx="8726207" cy="1679886"/>
          </a:xfrm>
        </p:spPr>
        <p:txBody>
          <a:bodyPr>
            <a:normAutofit/>
          </a:bodyPr>
          <a:lstStyle/>
          <a:p>
            <a:r>
              <a:rPr lang="cs-CZ" sz="6600" b="1" dirty="0" smtClean="0"/>
              <a:t>Epidermální </a:t>
            </a:r>
            <a:r>
              <a:rPr lang="cs-CZ" sz="6600" b="1" dirty="0" err="1" smtClean="0"/>
              <a:t>plakody</a:t>
            </a:r>
            <a:endParaRPr lang="cs-CZ" sz="6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62399" y="5365376"/>
            <a:ext cx="7197726" cy="425824"/>
          </a:xfrm>
        </p:spPr>
        <p:txBody>
          <a:bodyPr>
            <a:normAutofit/>
          </a:bodyPr>
          <a:lstStyle/>
          <a:p>
            <a:r>
              <a:rPr lang="cs-CZ" dirty="0" smtClean="0"/>
              <a:t>Svobodová </a:t>
            </a:r>
            <a:r>
              <a:rPr lang="cs-CZ" dirty="0" err="1" smtClean="0"/>
              <a:t>jana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5902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souvislosti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2142067"/>
            <a:ext cx="11308975" cy="4057027"/>
          </a:xfrm>
        </p:spPr>
        <p:txBody>
          <a:bodyPr>
            <a:normAutofit/>
          </a:bodyPr>
          <a:lstStyle/>
          <a:p>
            <a:r>
              <a:rPr lang="cs-CZ" sz="2400" dirty="0" smtClean="0"/>
              <a:t>3 zárodečné listy Obratlovců</a:t>
            </a:r>
          </a:p>
          <a:p>
            <a:r>
              <a:rPr lang="cs-CZ" sz="2400" dirty="0" smtClean="0"/>
              <a:t>Ektoderm – pokožka a nervová soustava, nervová lišta a </a:t>
            </a:r>
            <a:r>
              <a:rPr lang="cs-CZ" sz="2400" b="1" dirty="0" smtClean="0"/>
              <a:t>epidermální smyslové </a:t>
            </a:r>
            <a:r>
              <a:rPr lang="cs-CZ" sz="2400" b="1" dirty="0" err="1" smtClean="0"/>
              <a:t>plakody</a:t>
            </a:r>
            <a:endParaRPr lang="cs-CZ" sz="2400" b="1" dirty="0" smtClean="0"/>
          </a:p>
          <a:p>
            <a:r>
              <a:rPr lang="cs-CZ" sz="2400" dirty="0" smtClean="0"/>
              <a:t>Endoderm –  epitel trávicí soustavy, průdušek, močového měchýře, …</a:t>
            </a:r>
          </a:p>
          <a:p>
            <a:r>
              <a:rPr lang="cs-CZ" sz="2400" dirty="0" smtClean="0"/>
              <a:t>Mezoderm – svalová a </a:t>
            </a:r>
            <a:r>
              <a:rPr lang="cs-CZ" sz="2400" dirty="0"/>
              <a:t>oporná soustava, cévní a </a:t>
            </a:r>
            <a:r>
              <a:rPr lang="cs-CZ" sz="2400" dirty="0" smtClean="0"/>
              <a:t>močopohlavní, střevo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54289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Vznik a vývoj epidermálních </a:t>
            </a:r>
            <a:r>
              <a:rPr lang="cs-CZ" sz="4000" dirty="0" err="1" smtClean="0"/>
              <a:t>plakod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2142067"/>
            <a:ext cx="10919011" cy="425873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 </a:t>
            </a:r>
            <a:r>
              <a:rPr lang="cs-CZ" sz="2800" b="1" dirty="0" smtClean="0"/>
              <a:t>ektodermu</a:t>
            </a:r>
          </a:p>
          <a:p>
            <a:r>
              <a:rPr lang="cs-CZ" sz="2800" dirty="0" smtClean="0"/>
              <a:t>Ve stádiu </a:t>
            </a:r>
            <a:r>
              <a:rPr lang="cs-CZ" sz="2800" b="1" dirty="0" err="1" smtClean="0"/>
              <a:t>neuruly</a:t>
            </a:r>
            <a:r>
              <a:rPr lang="cs-CZ" sz="2800" dirty="0" smtClean="0"/>
              <a:t> (vznik neurální trubice, neurální lišty)</a:t>
            </a:r>
          </a:p>
          <a:p>
            <a:r>
              <a:rPr lang="cs-CZ" sz="2800" dirty="0" smtClean="0"/>
              <a:t>Zakládají se jako </a:t>
            </a:r>
            <a:r>
              <a:rPr lang="cs-CZ" sz="2800" b="1" dirty="0" smtClean="0"/>
              <a:t>destičkovitá zesílení ektodermálního epitelu = </a:t>
            </a:r>
            <a:r>
              <a:rPr lang="cs-CZ" sz="2800" b="1" dirty="0" err="1" smtClean="0"/>
              <a:t>plakody</a:t>
            </a:r>
            <a:endParaRPr lang="cs-CZ" sz="2800" dirty="0" smtClean="0"/>
          </a:p>
          <a:p>
            <a:r>
              <a:rPr lang="cs-CZ" sz="2800" dirty="0" smtClean="0"/>
              <a:t>Vyvíjejí se ve </a:t>
            </a:r>
            <a:r>
              <a:rPr lang="cs-CZ" sz="2800" b="1" dirty="0" smtClean="0"/>
              <a:t>dvou řadách po stranách hlavové části</a:t>
            </a:r>
            <a:endParaRPr lang="cs-CZ" sz="2800" dirty="0" smtClean="0"/>
          </a:p>
          <a:p>
            <a:r>
              <a:rPr lang="cs-CZ" sz="2800" dirty="0" smtClean="0"/>
              <a:t>Mají schopnost </a:t>
            </a:r>
            <a:r>
              <a:rPr lang="cs-CZ" sz="2800" b="1" dirty="0" smtClean="0"/>
              <a:t>migrace</a:t>
            </a:r>
            <a:r>
              <a:rPr lang="cs-CZ" sz="2800" dirty="0" smtClean="0"/>
              <a:t> (migrací buněk) do trupové i ocasní části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099103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735106"/>
          </a:xfrm>
        </p:spPr>
        <p:txBody>
          <a:bodyPr/>
          <a:lstStyle/>
          <a:p>
            <a:r>
              <a:rPr lang="cs-CZ" dirty="0" smtClean="0"/>
              <a:t>Co z nich vzniká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1183341"/>
            <a:ext cx="10905564" cy="4464424"/>
          </a:xfrm>
        </p:spPr>
        <p:txBody>
          <a:bodyPr>
            <a:normAutofit/>
          </a:bodyPr>
          <a:lstStyle/>
          <a:p>
            <a:r>
              <a:rPr lang="cs-CZ" dirty="0"/>
              <a:t>Vznik orgánů odpovědných za interakci s </a:t>
            </a:r>
            <a:r>
              <a:rPr lang="cs-CZ" dirty="0" smtClean="0"/>
              <a:t>okolním prostředím</a:t>
            </a:r>
            <a:endParaRPr lang="cs-CZ" dirty="0"/>
          </a:p>
          <a:p>
            <a:r>
              <a:rPr lang="cs-CZ" dirty="0" smtClean="0"/>
              <a:t>Podílí se na zakládání všech smyslových orgánů i části nervové soustavy - spolu s buňkami neurální lišty</a:t>
            </a:r>
          </a:p>
          <a:p>
            <a:endParaRPr lang="cs-CZ" dirty="0" smtClean="0"/>
          </a:p>
          <a:p>
            <a:r>
              <a:rPr lang="cs-CZ" dirty="0" smtClean="0"/>
              <a:t>4 </a:t>
            </a:r>
            <a:r>
              <a:rPr lang="cs-CZ" dirty="0" err="1" smtClean="0"/>
              <a:t>epibranchiální</a:t>
            </a:r>
            <a:r>
              <a:rPr lang="cs-CZ" dirty="0" smtClean="0"/>
              <a:t> </a:t>
            </a:r>
            <a:r>
              <a:rPr lang="cs-CZ" dirty="0" err="1" smtClean="0"/>
              <a:t>plakody</a:t>
            </a:r>
            <a:r>
              <a:rPr lang="cs-CZ" dirty="0" smtClean="0"/>
              <a:t> (dorzálně od žaberních oblouků) – vznik zevní </a:t>
            </a:r>
            <a:r>
              <a:rPr lang="cs-CZ" dirty="0"/>
              <a:t>části ganglií V., VII., IX. A X. hlavového nervu (podíl na vzniku ganglií spolu s buňkami neurální lišty)</a:t>
            </a:r>
          </a:p>
          <a:p>
            <a:r>
              <a:rPr lang="cs-CZ" dirty="0" smtClean="0"/>
              <a:t>Čichová </a:t>
            </a:r>
            <a:r>
              <a:rPr lang="cs-CZ" dirty="0" err="1" smtClean="0"/>
              <a:t>plakoda</a:t>
            </a:r>
            <a:r>
              <a:rPr lang="cs-CZ" dirty="0" smtClean="0"/>
              <a:t> – čichové neurony</a:t>
            </a:r>
          </a:p>
          <a:p>
            <a:r>
              <a:rPr lang="cs-CZ" dirty="0" smtClean="0"/>
              <a:t>Otická </a:t>
            </a:r>
            <a:r>
              <a:rPr lang="cs-CZ" dirty="0" err="1" smtClean="0"/>
              <a:t>plakoda</a:t>
            </a:r>
            <a:r>
              <a:rPr lang="cs-CZ" dirty="0" smtClean="0"/>
              <a:t> – receptory sluchového a vestibulárního ústrojí a jejich ganglia (labyrint,…)</a:t>
            </a:r>
            <a:endParaRPr lang="cs-CZ" dirty="0"/>
          </a:p>
          <a:p>
            <a:r>
              <a:rPr lang="cs-CZ" dirty="0" smtClean="0"/>
              <a:t>Oční čočky</a:t>
            </a:r>
          </a:p>
          <a:p>
            <a:r>
              <a:rPr lang="cs-CZ" dirty="0" smtClean="0"/>
              <a:t>Postranní čára</a:t>
            </a:r>
          </a:p>
          <a:p>
            <a:r>
              <a:rPr lang="cs-CZ" dirty="0" err="1" smtClean="0"/>
              <a:t>Elektroreceptory</a:t>
            </a:r>
            <a:endParaRPr lang="cs-CZ" dirty="0" smtClean="0"/>
          </a:p>
          <a:p>
            <a:r>
              <a:rPr lang="cs-CZ" dirty="0" smtClean="0"/>
              <a:t>Chuťové orgány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81" t="45387" r="5214" b="7055"/>
          <a:stretch/>
        </p:blipFill>
        <p:spPr>
          <a:xfrm>
            <a:off x="5683624" y="4074458"/>
            <a:ext cx="6378388" cy="2652136"/>
          </a:xfrm>
          <a:prstGeom prst="rect">
            <a:avLst/>
          </a:prstGeom>
        </p:spPr>
      </p:pic>
      <p:pic>
        <p:nvPicPr>
          <p:cNvPr id="6" name="Object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891" y="5056591"/>
            <a:ext cx="2885756" cy="1670003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9970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519" y="282563"/>
            <a:ext cx="4679053" cy="3649662"/>
          </a:xfrm>
        </p:spPr>
      </p:pic>
      <p:sp>
        <p:nvSpPr>
          <p:cNvPr id="5" name="Obdélník 4"/>
          <p:cNvSpPr/>
          <p:nvPr/>
        </p:nvSpPr>
        <p:spPr>
          <a:xfrm>
            <a:off x="2429436" y="4259262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solidFill>
                  <a:srgbClr val="E6E6E6"/>
                </a:solidFill>
                <a:latin typeface="Verdana" panose="020B0604030504040204" pitchFamily="34" charset="0"/>
              </a:rPr>
              <a:t>Hlava embrya axolotla po odstranění povrchové epidermis. Obrázek z elektronového skenovacího mikroskopu (SEM) ukazuje mohutné proudy buněk neurální lišty (zeleně) migrující z povrchu neurální trubice (šedě) přes hlavový mezoderm (žlutě). Entodermální hltan je oranžově. Vlevo je vidět vznikající oko (šedě). Podle H.-H. </a:t>
            </a:r>
            <a:r>
              <a:rPr lang="cs-CZ" dirty="0" err="1">
                <a:solidFill>
                  <a:srgbClr val="E6E6E6"/>
                </a:solidFill>
                <a:latin typeface="Verdana" panose="020B0604030504040204" pitchFamily="34" charset="0"/>
              </a:rPr>
              <a:t>Epperlein</a:t>
            </a:r>
            <a:r>
              <a:rPr lang="cs-CZ" dirty="0">
                <a:solidFill>
                  <a:srgbClr val="E6E6E6"/>
                </a:solidFill>
                <a:latin typeface="Verdana" panose="020B0604030504040204" pitchFamily="34" charset="0"/>
              </a:rPr>
              <a:t> &amp; R. Černý; z </a:t>
            </a:r>
            <a:r>
              <a:rPr lang="cs-CZ" dirty="0" err="1">
                <a:solidFill>
                  <a:srgbClr val="E6E6E6"/>
                </a:solidFill>
                <a:latin typeface="Verdana" panose="020B0604030504040204" pitchFamily="34" charset="0"/>
              </a:rPr>
              <a:t>Cerny</a:t>
            </a:r>
            <a:r>
              <a:rPr lang="cs-CZ" dirty="0">
                <a:solidFill>
                  <a:srgbClr val="E6E6E6"/>
                </a:solidFill>
                <a:latin typeface="Verdana" panose="020B0604030504040204" pitchFamily="34" charset="0"/>
              </a:rPr>
              <a:t> et al., 2004.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201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461811" cy="182431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Děkuji za pozornost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=)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205318"/>
            <a:ext cx="11187953" cy="447787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Použitá literatura: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err="1" smtClean="0"/>
              <a:t>Gaisler</a:t>
            </a:r>
            <a:r>
              <a:rPr lang="cs-CZ" dirty="0" smtClean="0"/>
              <a:t>, J., </a:t>
            </a:r>
            <a:r>
              <a:rPr lang="en-US" dirty="0" smtClean="0"/>
              <a:t>&amp;</a:t>
            </a:r>
            <a:r>
              <a:rPr lang="cs-CZ" dirty="0" smtClean="0"/>
              <a:t> Zima, J. (2009). </a:t>
            </a:r>
            <a:r>
              <a:rPr lang="cs-CZ" i="1" dirty="0" smtClean="0"/>
              <a:t>Zoologie obratlovců</a:t>
            </a:r>
            <a:r>
              <a:rPr lang="cs-CZ" dirty="0" smtClean="0"/>
              <a:t>. Praha: ACADEMIA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err="1" smtClean="0"/>
              <a:t>Sadler</a:t>
            </a:r>
            <a:r>
              <a:rPr lang="cs-CZ" dirty="0" smtClean="0"/>
              <a:t>, T. (2011). </a:t>
            </a:r>
            <a:r>
              <a:rPr lang="cs-CZ" i="1" dirty="0" err="1" smtClean="0"/>
              <a:t>Langmanova</a:t>
            </a:r>
            <a:r>
              <a:rPr lang="cs-CZ" i="1" dirty="0" smtClean="0"/>
              <a:t> lékařská embryologie. </a:t>
            </a:r>
            <a:r>
              <a:rPr lang="cs-CZ" dirty="0" smtClean="0"/>
              <a:t>Dostupné z</a:t>
            </a:r>
            <a:r>
              <a:rPr lang="cs-CZ" i="1" dirty="0"/>
              <a:t> </a:t>
            </a:r>
            <a:r>
              <a:rPr lang="cs-CZ" u="sng" dirty="0">
                <a:hlinkClick r:id="rId2"/>
              </a:rPr>
              <a:t>https://</a:t>
            </a:r>
            <a:r>
              <a:rPr lang="cs-CZ" u="sng" dirty="0" smtClean="0">
                <a:hlinkClick r:id="rId2"/>
              </a:rPr>
              <a:t>books.google.cz/books?id=flhrlFosW2kC&amp;pg=PA101&amp;lpg=PA101&amp;dq=otick%C3%A9+v%C3%A1%C4%8Dky&amp;source=bl&amp;ots=8qQbDJlvJU&amp;sig=2kUCFNcKBR1LfS5nHi0EZMHbdr4&amp;hl=cs&amp;sa=X&amp;ved=0CB8Q6AEwAGoVChMIzL-hqL26yAIVwY8sCh08qQyQ#v=onepage&amp;q&amp;f=false</a:t>
            </a:r>
            <a:endParaRPr lang="cs-CZ" u="sng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Černý, R. (2010). </a:t>
            </a:r>
            <a:r>
              <a:rPr lang="cs-CZ" dirty="0"/>
              <a:t>Čtvrtá vrstva: </a:t>
            </a:r>
            <a:r>
              <a:rPr lang="cs-CZ" i="1" dirty="0"/>
              <a:t>Evoluce obratlovců optikou evolučně-vývojové biologie</a:t>
            </a:r>
            <a:r>
              <a:rPr lang="cs-CZ" dirty="0"/>
              <a:t>. </a:t>
            </a:r>
            <a:r>
              <a:rPr lang="cs-CZ" dirty="0" smtClean="0"/>
              <a:t>Vesmír. 89, 478-481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err="1"/>
              <a:t>Epidermální</a:t>
            </a:r>
            <a:r>
              <a:rPr lang="en-US" dirty="0"/>
              <a:t> </a:t>
            </a:r>
            <a:r>
              <a:rPr lang="en-US" dirty="0" err="1"/>
              <a:t>neurogenní</a:t>
            </a:r>
            <a:r>
              <a:rPr lang="en-US" dirty="0"/>
              <a:t> </a:t>
            </a:r>
            <a:r>
              <a:rPr lang="en-US" dirty="0" err="1"/>
              <a:t>plakody</a:t>
            </a:r>
            <a:r>
              <a:rPr lang="en-US" dirty="0"/>
              <a:t> </a:t>
            </a:r>
            <a:r>
              <a:rPr lang="en-US" dirty="0" err="1" smtClean="0"/>
              <a:t>obratlovců</a:t>
            </a:r>
            <a:r>
              <a:rPr lang="cs-CZ" dirty="0" smtClean="0"/>
              <a:t> (2014) e-stranky.cz. </a:t>
            </a:r>
            <a:r>
              <a:rPr lang="cs-CZ" dirty="0"/>
              <a:t>Dostupné z http://www.aoc.estranky.cz/clanky/tri.html</a:t>
            </a:r>
          </a:p>
        </p:txBody>
      </p:sp>
    </p:spTree>
    <p:extLst>
      <p:ext uri="{BB962C8B-B14F-4D97-AF65-F5344CB8AC3E}">
        <p14:creationId xmlns:p14="http://schemas.microsoft.com/office/powerpoint/2010/main" val="2725743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Nebesa</Template>
  <TotalTime>349</TotalTime>
  <Words>330</Words>
  <Application>Microsoft Office PowerPoint</Application>
  <PresentationFormat>Širokoúhlá obrazovka</PresentationFormat>
  <Paragraphs>31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Verdana</vt:lpstr>
      <vt:lpstr>Nebe</vt:lpstr>
      <vt:lpstr>Epidermální plakody</vt:lpstr>
      <vt:lpstr>souvislosti</vt:lpstr>
      <vt:lpstr>Vznik a vývoj epidermálních plakod</vt:lpstr>
      <vt:lpstr>Co z nich vzniká</vt:lpstr>
      <vt:lpstr>Prezentace aplikace PowerPoint</vt:lpstr>
      <vt:lpstr>Děkuji za pozornost   =)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Epidermální plakody</dc:title>
  <dc:creator>Kateřina Garguláková</dc:creator>
  <cp:lastModifiedBy>Kateřina Garguláková</cp:lastModifiedBy>
  <cp:revision>18</cp:revision>
  <dcterms:created xsi:type="dcterms:W3CDTF">2015-10-11T08:49:22Z</dcterms:created>
  <dcterms:modified xsi:type="dcterms:W3CDTF">2015-10-11T14:38:44Z</dcterms:modified>
</cp:coreProperties>
</file>