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256" r:id="rId2"/>
    <p:sldId id="295" r:id="rId3"/>
    <p:sldId id="290" r:id="rId4"/>
    <p:sldId id="291" r:id="rId5"/>
    <p:sldId id="286" r:id="rId6"/>
    <p:sldId id="287" r:id="rId7"/>
    <p:sldId id="292" r:id="rId8"/>
    <p:sldId id="305" r:id="rId9"/>
    <p:sldId id="296" r:id="rId10"/>
    <p:sldId id="297" r:id="rId11"/>
    <p:sldId id="298" r:id="rId12"/>
    <p:sldId id="299" r:id="rId13"/>
    <p:sldId id="300" r:id="rId14"/>
    <p:sldId id="301" r:id="rId15"/>
    <p:sldId id="303" r:id="rId16"/>
    <p:sldId id="304" r:id="rId1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5372"/>
            <a:ext cx="6992441" cy="5041900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Přední středové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e, é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proti artikulačnímu postavení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charakterizovány posunutím jazyka mírně vpřed, hrot jazyka se zvedá ke kořenům horních řezáků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dlouhé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é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bývá poněkud přednější a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než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krátké. </a:t>
            </a: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Pozn.: 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střední středová samohláska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(neutrální samohláska)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71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3"/>
            <a:ext cx="6992441" cy="5184676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Přední vysoké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i, í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jejich artikulaci se hmota jazyka posouvá vpřed a vzhůru k tvrdému patru a hrot jazyka se dotýká ostří dolních řezáků  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posunutí jazyka vpřed má za následek značné zvětšení dutiny hrdelní, která se tím prodlužuje a zasahuje až k přední části měkkého patra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elistní úhel je při jejich tvoření nejmenší; 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rty jsou nejvíce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sblíženy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samohlásky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i, í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ze všech českých samohlásek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nejzavřenější</a:t>
            </a: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ři dlouhém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í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největší artikulační posun jazyka vpřed a vzhůru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45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064449" cy="4995763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Zadní středové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o, ó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jejich tvoření se jazyk posunuje v horizontálním směru dozadu, mírně se zvedá směrem k měkkému patru a hrot jazyka se nachází volně v dutině ústní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zvýšením polohy jazyka je dutina ústní zúžena a dutina hrdelní se prodlužuje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ty jsou aktivní, mírně zaokrouhleny (labializovány)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dlouhé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ó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bývá o něco zadnější a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případně zaokrouhlenější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5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6992441" cy="5328121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Zadní vysoké samohlásky 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u, ú</a:t>
            </a:r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tvoření dvojice samohlásek vysokých zadních je jazyk posunut nejvíce dozadu a vzhůru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rty, artikulačně aktivní, jsou silně zaokrouhleny (labializovány) a vytvářejí štěrbinu s nejmenší plochou; rty jsou též mírně protaženy dopředu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tvar rtů při tvoření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u, ú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výrazně ovlivňuje akustický výsledek samohlásek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dlouhá samohláska bývá artikulována poněkud více vzadu a je o něco </a:t>
            </a:r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zavřenější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19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0433" cy="4995763"/>
          </a:xfrm>
        </p:spPr>
        <p:txBody>
          <a:bodyPr rtlCol="0">
            <a:normAutofit/>
          </a:bodyPr>
          <a:lstStyle/>
          <a:p>
            <a:pPr marL="68580" indent="0" fontAlgn="auto">
              <a:spcAft>
                <a:spcPts val="0"/>
              </a:spcAft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Dvojhlásky (diftongy)</a:t>
            </a:r>
          </a:p>
          <a:p>
            <a:pPr marL="365760" lvl="1" indent="0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pojení dvou samohlásek v jedné slabice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eské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ou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+ v citoslovcích a přejatých slovech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au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v přejatých slovech </a:t>
            </a:r>
            <a:r>
              <a:rPr lang="cs-CZ" sz="2400" i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eu</a:t>
            </a:r>
            <a:endParaRPr lang="cs-CZ" sz="24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 dvojhlásce se spojuje samohláskový prvek, který vytváří jádro dvojhlásky (vrchol diftongu)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prvkem označovaným jako polosamohláska</a:t>
            </a:r>
          </a:p>
          <a:p>
            <a:pPr lvl="1">
              <a:buFontTx/>
              <a:buChar char="-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skutečnou </a:t>
            </a:r>
            <a:r>
              <a:rPr lang="cs-CZ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vokaličnost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 zachovává první část, zatímco koncový u-</a:t>
            </a:r>
            <a:r>
              <a:rPr lang="cs-CZ" sz="2400" dirty="0" err="1">
                <a:solidFill>
                  <a:schemeClr val="tx1"/>
                </a:solidFill>
                <a:latin typeface="Calibri" panose="020F0502020204030204" pitchFamily="34" charset="0"/>
              </a:rPr>
              <a:t>ový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 prvek je oslabený (a proto nemá schopnost tvořit slabiku); v češtině se vyskytují pouze dvojhlásky klesavé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20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9624" r="52985"/>
          <a:stretch>
            <a:fillRect/>
          </a:stretch>
        </p:blipFill>
        <p:spPr bwMode="auto">
          <a:xfrm>
            <a:off x="3563888" y="4077072"/>
            <a:ext cx="1633537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044" r="-61" b="67577"/>
          <a:stretch>
            <a:fillRect/>
          </a:stretch>
        </p:blipFill>
        <p:spPr bwMode="auto">
          <a:xfrm>
            <a:off x="5076825" y="1484313"/>
            <a:ext cx="16383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625" t="33447" r="-61" b="33788"/>
          <a:stretch>
            <a:fillRect/>
          </a:stretch>
        </p:blipFill>
        <p:spPr bwMode="auto">
          <a:xfrm>
            <a:off x="4945063" y="2882900"/>
            <a:ext cx="1900237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2580" b="66212"/>
          <a:stretch>
            <a:fillRect/>
          </a:stretch>
        </p:blipFill>
        <p:spPr bwMode="auto">
          <a:xfrm>
            <a:off x="1691680" y="1484784"/>
            <a:ext cx="1767313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129" r="55795" b="35153"/>
          <a:stretch>
            <a:fillRect/>
          </a:stretch>
        </p:blipFill>
        <p:spPr bwMode="auto">
          <a:xfrm>
            <a:off x="1835696" y="2852936"/>
            <a:ext cx="162620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97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Klasifikace samohlásek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tvoření samohlásek ve vztahu k poloze jazyka: a) horizontální hledisko (PŘEDNÍ-STŘEDNÍ-ZADNÍ);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b) vertikální hledisko (VYSOKÉ-STŘEDOVÉ-NÍZKÉ)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účasti rtů </a:t>
            </a:r>
            <a:r>
              <a:rPr lang="cs-CZ" sz="2400" dirty="0">
                <a:latin typeface="Calibri" panose="020F0502020204030204" pitchFamily="34" charset="0"/>
              </a:rPr>
              <a:t>(ZAOKROUHLENÁ- </a:t>
            </a:r>
            <a:r>
              <a:rPr lang="cs-CZ" sz="2400" dirty="0" smtClean="0">
                <a:latin typeface="Calibri" panose="020F0502020204030204" pitchFamily="34" charset="0"/>
              </a:rPr>
              <a:t>NEZAOKROUHLENÁ)</a:t>
            </a:r>
          </a:p>
          <a:p>
            <a:pPr marL="914400" lvl="1" indent="-457200" algn="just"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odle délky (KRÁTKÁ – DLOUHÁ)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68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836712"/>
            <a:ext cx="68407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cs-CZ" sz="2800" b="1" dirty="0" smtClean="0">
                <a:latin typeface="Calibri" panose="020F0502020204030204" pitchFamily="34" charset="0"/>
              </a:rPr>
              <a:t>Třídění hlásek</a:t>
            </a: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-  1. samohlásky; 2. souhlásky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-  vzájemně </a:t>
            </a:r>
            <a:r>
              <a:rPr lang="cs-CZ" sz="2400" dirty="0">
                <a:latin typeface="Calibri" panose="020F0502020204030204" pitchFamily="34" charset="0"/>
              </a:rPr>
              <a:t>liší z mnoha </a:t>
            </a:r>
            <a:r>
              <a:rPr lang="cs-CZ" sz="2400" dirty="0" smtClean="0">
                <a:latin typeface="Calibri" panose="020F0502020204030204" pitchFamily="34" charset="0"/>
              </a:rPr>
              <a:t>hledisek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Z </a:t>
            </a:r>
            <a:r>
              <a:rPr lang="cs-CZ" sz="2400" dirty="0">
                <a:latin typeface="Calibri" panose="020F0502020204030204" pitchFamily="34" charset="0"/>
              </a:rPr>
              <a:t>objektivního hlediska </a:t>
            </a:r>
            <a:r>
              <a:rPr lang="cs-CZ" sz="2400" dirty="0" smtClean="0">
                <a:latin typeface="Calibri" panose="020F0502020204030204" pitchFamily="34" charset="0"/>
              </a:rPr>
              <a:t>rozeznáváme </a:t>
            </a:r>
            <a:r>
              <a:rPr lang="cs-CZ" sz="2400" dirty="0">
                <a:latin typeface="Calibri" panose="020F0502020204030204" pitchFamily="34" charset="0"/>
              </a:rPr>
              <a:t>dva základní okruhy dělení</a:t>
            </a:r>
            <a:r>
              <a:rPr lang="cs-CZ" sz="2400" dirty="0" smtClean="0">
                <a:latin typeface="Calibri" panose="020F0502020204030204" pitchFamily="34" charset="0"/>
              </a:rPr>
              <a:t>: </a:t>
            </a:r>
          </a:p>
          <a:p>
            <a:pPr marL="182880" indent="-457200" fontAlgn="auto">
              <a:spcAft>
                <a:spcPts val="0"/>
              </a:spcAft>
              <a:buAutoNum type="alphaLcParenR"/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artikulační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(podle nastavení mluvidel a jejich 	</a:t>
            </a:r>
            <a:r>
              <a:rPr lang="cs-CZ" sz="2400" dirty="0" smtClean="0">
                <a:latin typeface="Calibri" panose="020F0502020204030204" pitchFamily="34" charset="0"/>
              </a:rPr>
              <a:t>pohybů)</a:t>
            </a:r>
          </a:p>
          <a:p>
            <a:pPr marL="182880" indent="-457200" fontAlgn="auto">
              <a:spcAft>
                <a:spcPts val="0"/>
              </a:spcAft>
              <a:buAutoNum type="alphaLcParenR"/>
              <a:defRPr/>
            </a:pPr>
            <a:r>
              <a:rPr lang="cs-CZ" sz="2400" b="1" dirty="0" smtClean="0">
                <a:latin typeface="Calibri" panose="020F0502020204030204" pitchFamily="34" charset="0"/>
              </a:rPr>
              <a:t>akustické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(podle zvukové stavby hlásek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dirty="0">
              <a:latin typeface="Calibri" panose="020F0502020204030204" pitchFamily="34" charset="0"/>
            </a:endParaRPr>
          </a:p>
          <a:p>
            <a:pPr indent="-274320" fontAlgn="auto">
              <a:spcAft>
                <a:spcPts val="0"/>
              </a:spcAft>
              <a:defRPr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42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4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4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4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7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33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4"/>
            <a:ext cx="734481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Samohlásky</a:t>
            </a: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</a:t>
            </a:r>
            <a:r>
              <a:rPr lang="cs-CZ" sz="2400" dirty="0" smtClean="0">
                <a:latin typeface="Calibri" panose="020F0502020204030204" pitchFamily="34" charset="0"/>
              </a:rPr>
              <a:t>eština má 10 samohlásek (vokalických fonémů)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těmto fonémům odpovídá 14 grafémů (+ y, ý, ů, ě)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(+ 3 diftongy) 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Opozice kvantity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5 korelačních dvojic (dlouhý člen páru by měl vykazovat zhruba dvojnásobné trvání oproti členu krátkému)</a:t>
            </a: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kvantita je v češtině významotvorná: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dráha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drahá; mysli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myslí; jejich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jejích</a:t>
            </a:r>
          </a:p>
          <a:p>
            <a:pPr marL="914400" lvl="1" indent="-457200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ojediněle dublety (ovšem stylisticky nerovnocenné):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pero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péro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dveře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altLang="cs-CZ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dvéře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980729"/>
            <a:ext cx="77768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samohlásek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- artikulační podstatou samohlásek je nastavení určitého tvaru zvukovodu na hrtanem pomocí jazyka a rtů</a:t>
            </a: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Vokalický trojúhelník</a:t>
            </a: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schematický systém vokalických fonémů, který naznačuje rozdíly založené na pohybu jazyka při tvoření jednotlivých samohlásek</a:t>
            </a: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posun horizontální: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přední-střední-zadní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posun vertikální: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vysoké-středové-nízké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zaokrouhlení rtů (labializace) – v případě zadních samohlásek </a:t>
            </a:r>
            <a:r>
              <a:rPr lang="cs-CZ" sz="2400" i="1" dirty="0" smtClean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ó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ú</a:t>
            </a: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4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5616" y="836712"/>
            <a:ext cx="7128792" cy="504056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xmlns="" val="31082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var rt&amp;uring; u &amp;ccaron;eských vokál&amp;uring; (dle Hála, 196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048672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1533403" y="1176583"/>
            <a:ext cx="3995831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lnSpc>
                <a:spcPct val="8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</a:rPr>
              <a:t>Tvar úst při českých vokálech</a:t>
            </a:r>
            <a:endParaRPr lang="cs-CZ" alt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6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0433" cy="4995763"/>
          </a:xfrm>
        </p:spPr>
        <p:txBody>
          <a:bodyPr>
            <a:normAutofit/>
          </a:bodyPr>
          <a:lstStyle/>
          <a:p>
            <a:pPr marL="68580" indent="0">
              <a:lnSpc>
                <a:spcPct val="80000"/>
              </a:lnSpc>
              <a:buNone/>
            </a:pPr>
            <a:r>
              <a:rPr lang="cs-CZ" altLang="cs-CZ" sz="2800" b="1" dirty="0" smtClean="0">
                <a:latin typeface="Calibri" panose="020F0502020204030204" pitchFamily="34" charset="0"/>
              </a:rPr>
              <a:t>Popis českých samohlásek</a:t>
            </a:r>
          </a:p>
          <a:p>
            <a:pPr marL="68580" indent="0">
              <a:lnSpc>
                <a:spcPct val="80000"/>
              </a:lnSpc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8580" indent="0">
              <a:lnSpc>
                <a:spcPct val="80000"/>
              </a:lnSpc>
              <a:buNone/>
            </a:pPr>
            <a:r>
              <a:rPr lang="cs-CZ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Nízké střední samohlásky </a:t>
            </a:r>
            <a:r>
              <a:rPr lang="en-US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a, á</a:t>
            </a:r>
            <a:r>
              <a:rPr lang="en-US" altLang="cs-CZ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endParaRPr lang="cs-CZ" altLang="cs-CZ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lnSpc>
                <a:spcPct val="80000"/>
              </a:lnSpc>
              <a:buNone/>
            </a:pPr>
            <a:endParaRPr lang="cs-CZ" altLang="cs-CZ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jsou nejblíže neutrálnímu artikulačnímu postavení</a:t>
            </a: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</a:rPr>
              <a:t>č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elistní úhel je při jejich tvoření největší, samohlásky </a:t>
            </a:r>
            <a:r>
              <a:rPr lang="en-US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a, á</a:t>
            </a:r>
            <a:r>
              <a:rPr lang="en-US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nejotevřenější</a:t>
            </a: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jazyk zůstává ve střední (neutrální) poloze – spočívá celou hmotou ve spodině dutiny ústní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plocha retní štěrbiny je největší, rty se na artikulaci aktivně nepodílejí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dlouhá samohláska bývá nižší a zadnější</a:t>
            </a:r>
          </a:p>
        </p:txBody>
      </p:sp>
    </p:spTree>
    <p:extLst>
      <p:ext uri="{BB962C8B-B14F-4D97-AF65-F5344CB8AC3E}">
        <p14:creationId xmlns:p14="http://schemas.microsoft.com/office/powerpoint/2010/main" xmlns="" val="23794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4360</TotalTime>
  <Words>690</Words>
  <Application>Microsoft Office PowerPoint</Application>
  <PresentationFormat>Předvádění na obrazovce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652</cp:revision>
  <dcterms:created xsi:type="dcterms:W3CDTF">2013-04-13T14:50:58Z</dcterms:created>
  <dcterms:modified xsi:type="dcterms:W3CDTF">2015-10-22T12:22:09Z</dcterms:modified>
</cp:coreProperties>
</file>