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9732016B-3DB0-4CED-A9A4-172D076D4401}">
          <p14:sldIdLst>
            <p14:sldId id="256"/>
            <p14:sldId id="258"/>
            <p14:sldId id="257"/>
            <p14:sldId id="259"/>
            <p14:sldId id="260"/>
            <p14:sldId id="261"/>
            <p14:sldId id="262"/>
            <p14:sldId id="263"/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28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8E3C-1395-468C-B0DE-D4E81936F85E}" type="datetimeFigureOut">
              <a:rPr lang="cs-CZ" smtClean="0"/>
              <a:t>12.4.2011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882D-56C5-4C62-B2EE-4AA1FD7683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2156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8E3C-1395-468C-B0DE-D4E81936F85E}" type="datetimeFigureOut">
              <a:rPr lang="cs-CZ" smtClean="0"/>
              <a:t>12.4.2011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882D-56C5-4C62-B2EE-4AA1FD7683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157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8E3C-1395-468C-B0DE-D4E81936F85E}" type="datetimeFigureOut">
              <a:rPr lang="cs-CZ" smtClean="0"/>
              <a:t>12.4.2011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882D-56C5-4C62-B2EE-4AA1FD7683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842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8E3C-1395-468C-B0DE-D4E81936F85E}" type="datetimeFigureOut">
              <a:rPr lang="cs-CZ" smtClean="0"/>
              <a:t>12.4.2011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882D-56C5-4C62-B2EE-4AA1FD7683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941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8E3C-1395-468C-B0DE-D4E81936F85E}" type="datetimeFigureOut">
              <a:rPr lang="cs-CZ" smtClean="0"/>
              <a:t>12.4.2011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882D-56C5-4C62-B2EE-4AA1FD7683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3999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8E3C-1395-468C-B0DE-D4E81936F85E}" type="datetimeFigureOut">
              <a:rPr lang="cs-CZ" smtClean="0"/>
              <a:t>12.4.2011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882D-56C5-4C62-B2EE-4AA1FD7683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71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8E3C-1395-468C-B0DE-D4E81936F85E}" type="datetimeFigureOut">
              <a:rPr lang="cs-CZ" smtClean="0"/>
              <a:t>12.4.2011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882D-56C5-4C62-B2EE-4AA1FD7683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080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8E3C-1395-468C-B0DE-D4E81936F85E}" type="datetimeFigureOut">
              <a:rPr lang="cs-CZ" smtClean="0"/>
              <a:t>12.4.2011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882D-56C5-4C62-B2EE-4AA1FD7683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5320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8E3C-1395-468C-B0DE-D4E81936F85E}" type="datetimeFigureOut">
              <a:rPr lang="cs-CZ" smtClean="0"/>
              <a:t>12.4.2011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882D-56C5-4C62-B2EE-4AA1FD7683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29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8E3C-1395-468C-B0DE-D4E81936F85E}" type="datetimeFigureOut">
              <a:rPr lang="cs-CZ" smtClean="0"/>
              <a:t>12.4.2011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882D-56C5-4C62-B2EE-4AA1FD7683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234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8E3C-1395-468C-B0DE-D4E81936F85E}" type="datetimeFigureOut">
              <a:rPr lang="cs-CZ" smtClean="0"/>
              <a:t>12.4.2011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882D-56C5-4C62-B2EE-4AA1FD7683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6743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D8E3C-1395-468C-B0DE-D4E81936F85E}" type="datetimeFigureOut">
              <a:rPr lang="cs-CZ" smtClean="0"/>
              <a:t>12.4.2011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2882D-56C5-4C62-B2EE-4AA1FD7683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005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1196752"/>
            <a:ext cx="7772400" cy="1470025"/>
          </a:xfrm>
        </p:spPr>
        <p:txBody>
          <a:bodyPr/>
          <a:lstStyle/>
          <a:p>
            <a:r>
              <a:rPr lang="cs-CZ" dirty="0" smtClean="0"/>
              <a:t>Jaderné reaktory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83768" y="3356992"/>
            <a:ext cx="5256584" cy="17526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Princip a popis jaderných reaktoru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53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Vypracoval Radim Tóth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94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22000">
              <a:srgbClr val="FEE7F2"/>
            </a:gs>
            <a:gs pos="43000">
              <a:srgbClr val="FAC77D"/>
            </a:gs>
            <a:gs pos="59000">
              <a:srgbClr val="FBA97D"/>
            </a:gs>
            <a:gs pos="85000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0" dirty="0" smtClean="0">
                <a:latin typeface="Arial" pitchFamily="34" charset="0"/>
                <a:cs typeface="Arial" pitchFamily="34" charset="0"/>
              </a:rPr>
              <a:t>Jaderný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b="0" dirty="0" smtClean="0">
                <a:latin typeface="Arial" pitchFamily="34" charset="0"/>
                <a:cs typeface="Arial" pitchFamily="34" charset="0"/>
              </a:rPr>
              <a:t>reaktor</a:t>
            </a:r>
            <a:endParaRPr lang="cs-CZ" sz="28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178696" cy="4691063"/>
          </a:xfrm>
        </p:spPr>
        <p:txBody>
          <a:bodyPr>
            <a:normAutofit/>
          </a:bodyPr>
          <a:lstStyle/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Jde 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o zařízení, v němž probíhá štěpná reakce. K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hlavním komponentám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, které umožňují provoz reaktoru, patří palivo, moderátor, absorbátor a chladivo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908720"/>
            <a:ext cx="5580516" cy="5073196"/>
          </a:xfrm>
        </p:spPr>
      </p:pic>
    </p:spTree>
    <p:extLst>
      <p:ext uri="{BB962C8B-B14F-4D97-AF65-F5344CB8AC3E}">
        <p14:creationId xmlns:p14="http://schemas.microsoft.com/office/powerpoint/2010/main" val="99293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0" dirty="0" smtClean="0">
                <a:latin typeface="Arial" pitchFamily="34" charset="0"/>
                <a:cs typeface="Arial" pitchFamily="34" charset="0"/>
              </a:rPr>
              <a:t>Štěpení</a:t>
            </a:r>
            <a:endParaRPr lang="cs-CZ" sz="28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34679" cy="4691063"/>
          </a:xfrm>
        </p:spPr>
        <p:txBody>
          <a:bodyPr/>
          <a:lstStyle/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1600" dirty="0" smtClean="0">
                <a:latin typeface="Arial" pitchFamily="34" charset="0"/>
                <a:cs typeface="Arial" pitchFamily="34" charset="0"/>
              </a:rPr>
              <a:t>Je 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chemická reakce, kdy palivo pomocí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neutronů 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narazí rychlostí asi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10000 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km/s do paliva, který při srážce rozpadne vypustí 3 neutrony a rozdělí se na dva atomy. Při reakci vzniká teplo, které se dál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využívá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340768"/>
            <a:ext cx="4464546" cy="4464546"/>
          </a:xfrm>
        </p:spPr>
      </p:pic>
    </p:spTree>
    <p:extLst>
      <p:ext uri="{BB962C8B-B14F-4D97-AF65-F5344CB8AC3E}">
        <p14:creationId xmlns:p14="http://schemas.microsoft.com/office/powerpoint/2010/main" val="173845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0" dirty="0" smtClean="0">
                <a:latin typeface="Arial" pitchFamily="34" charset="0"/>
                <a:cs typeface="Arial" pitchFamily="34" charset="0"/>
              </a:rPr>
              <a:t>Palivo</a:t>
            </a:r>
            <a:endParaRPr lang="cs-CZ" sz="28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half" idx="2"/>
          </p:nvPr>
        </p:nvSpPr>
        <p:spPr>
          <a:xfrm>
            <a:off x="251520" y="1412776"/>
            <a:ext cx="3744416" cy="4691063"/>
          </a:xfrm>
        </p:spPr>
        <p:txBody>
          <a:bodyPr>
            <a:normAutofit/>
          </a:bodyPr>
          <a:lstStyle/>
          <a:p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1600" dirty="0" smtClean="0">
                <a:latin typeface="Arial" pitchFamily="34" charset="0"/>
                <a:cs typeface="Arial" pitchFamily="34" charset="0"/>
              </a:rPr>
              <a:t>Vsázka 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paliva do reaktoru typu VVER představuje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dané množství 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UO2 ve tvaru válečků (pelet). Ty jsou uloženy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v palivových proutcích sdružených 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do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palivových souborů 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(kazet). Energetický obsah jedné pelety (v reaktoru jsou jich řádově desítky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milionů) nahradí 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1,6 t hnědého uhlí. Tato energie se z pelety získává v průběhu 4 let. Palivo se vkládá do aktivní zóny reaktoru. Palivové proutky jsou chráněny povlakem ze speciální slitiny, nejčastěji na bázi zirkonia. Tento povlak zaručuje předání tepla z paliva chladivu a zároveň nepropustí radioaktivní štěpné produkty.</a:t>
            </a:r>
          </a:p>
          <a:p>
            <a:pPr algn="just"/>
            <a:endParaRPr lang="cs-CZ" dirty="0"/>
          </a:p>
        </p:txBody>
      </p:sp>
      <p:pic>
        <p:nvPicPr>
          <p:cNvPr id="17" name="Zástupný symbol pro obsah 1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4005064"/>
            <a:ext cx="3960440" cy="1828800"/>
          </a:xfrm>
        </p:spPr>
      </p:pic>
      <p:pic>
        <p:nvPicPr>
          <p:cNvPr id="18" name="Obrázek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772816"/>
            <a:ext cx="3960440" cy="202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27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tint val="66000"/>
                <a:satMod val="160000"/>
              </a:schemeClr>
            </a:gs>
            <a:gs pos="52000">
              <a:schemeClr val="accent1">
                <a:tint val="44500"/>
                <a:satMod val="160000"/>
              </a:schemeClr>
            </a:gs>
            <a:gs pos="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0" dirty="0" smtClean="0">
                <a:latin typeface="Arial" pitchFamily="34" charset="0"/>
                <a:cs typeface="Arial" pitchFamily="34" charset="0"/>
              </a:rPr>
              <a:t>Chladivo</a:t>
            </a:r>
            <a:endParaRPr lang="cs-CZ" sz="2800" b="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050" y="980281"/>
            <a:ext cx="3333750" cy="4438650"/>
          </a:xfrm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just"/>
            <a:r>
              <a:rPr lang="cs-CZ" sz="1600" dirty="0">
                <a:latin typeface="Arial" pitchFamily="34" charset="0"/>
                <a:cs typeface="Arial" pitchFamily="34" charset="0"/>
              </a:rPr>
              <a:t>Štěpící materiál vyžaduje neustálé ochlazování tak, aby nedošlo k roztavení povlaku jaderného proutku, úniku štěpných produktů a aby byla zajištěna bezpečnost reaktoru. To zajišťuje </a:t>
            </a:r>
            <a:r>
              <a:rPr lang="cs-CZ" sz="1600" b="1" dirty="0">
                <a:latin typeface="Arial" pitchFamily="34" charset="0"/>
                <a:cs typeface="Arial" pitchFamily="34" charset="0"/>
              </a:rPr>
              <a:t>chladivo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, které odvádí teplo tam, kde ho lze využít. Jako chladivo se nejlépe osvědčuje obyčejná voda, těžká voda, oxid uhličitá, helium, sodík a některé soli nebo slitiny.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328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0" dirty="0" smtClean="0">
                <a:latin typeface="Arial" pitchFamily="34" charset="0"/>
                <a:cs typeface="Arial" pitchFamily="34" charset="0"/>
              </a:rPr>
              <a:t>Regulace</a:t>
            </a:r>
            <a:endParaRPr lang="cs-CZ" sz="2800" b="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3025" y="1124744"/>
            <a:ext cx="4495800" cy="4680520"/>
          </a:xfrm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just"/>
            <a:r>
              <a:rPr lang="cs-CZ" sz="1600" b="1" dirty="0" smtClean="0">
                <a:latin typeface="Arial" pitchFamily="34" charset="0"/>
                <a:cs typeface="Arial" pitchFamily="34" charset="0"/>
              </a:rPr>
              <a:t>Moderátor</a:t>
            </a:r>
          </a:p>
          <a:p>
            <a:pPr algn="just"/>
            <a:r>
              <a:rPr lang="cs-CZ" sz="1600" dirty="0" smtClean="0">
                <a:latin typeface="Arial" pitchFamily="34" charset="0"/>
                <a:cs typeface="Arial" pitchFamily="34" charset="0"/>
              </a:rPr>
              <a:t>Moderátorem 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bývá u reaktoru, kde štěpení obstarávají pomalé neutrony, nejčastěji voda, ale také grafit nebo těžká vody (D2O). U reaktorů, které pracují na bázi rychlých neutronů, moderátor chybí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cs-CZ" sz="1600" b="1" dirty="0" smtClean="0">
                <a:latin typeface="Arial" pitchFamily="34" charset="0"/>
                <a:cs typeface="Arial" pitchFamily="34" charset="0"/>
              </a:rPr>
              <a:t>Absorbátor</a:t>
            </a:r>
            <a:endParaRPr lang="cs-CZ" sz="16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1600" dirty="0">
                <a:latin typeface="Arial" pitchFamily="34" charset="0"/>
                <a:cs typeface="Arial" pitchFamily="34" charset="0"/>
              </a:rPr>
              <a:t>Absorbátor se do aktivní zóny vkládá také ve formě tyčí, podobně jako palivo. Výkon reaktoru se reguluje výškou vytažení nebo zasunutí kazet do aktivní zóny.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910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0" dirty="0" smtClean="0">
                <a:latin typeface="Arial" pitchFamily="34" charset="0"/>
                <a:cs typeface="Arial" pitchFamily="34" charset="0"/>
              </a:rPr>
              <a:t>Typy reaktoru</a:t>
            </a:r>
            <a:endParaRPr lang="cs-CZ" sz="2800" b="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412776"/>
            <a:ext cx="5587618" cy="4952174"/>
          </a:xfrm>
        </p:spPr>
      </p:pic>
      <p:sp>
        <p:nvSpPr>
          <p:cNvPr id="4" name="Zástupný symbol pro text 3"/>
          <p:cNvSpPr>
            <a:spLocks noGrp="1"/>
          </p:cNvSpPr>
          <p:nvPr>
            <p:ph type="body" sz="half" idx="4294967295"/>
          </p:nvPr>
        </p:nvSpPr>
        <p:spPr>
          <a:xfrm>
            <a:off x="323528" y="1412776"/>
            <a:ext cx="3251200" cy="46910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TEPELNÉ </a:t>
            </a:r>
            <a:r>
              <a:rPr lang="cs-CZ" sz="1600" b="1" dirty="0">
                <a:latin typeface="Arial" pitchFamily="34" charset="0"/>
                <a:cs typeface="Arial" pitchFamily="34" charset="0"/>
              </a:rPr>
              <a:t>JADERNÉ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REAKTORY </a:t>
            </a:r>
          </a:p>
          <a:p>
            <a:pPr marL="0" indent="0">
              <a:buNone/>
            </a:pPr>
            <a:endParaRPr lang="cs-CZ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1.Lehkovodní 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typy </a:t>
            </a:r>
          </a:p>
          <a:p>
            <a:pPr marL="0" indent="0">
              <a:buNone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2.Grafitem 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moderované typy 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3.Reaktory 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moderované těžkou vodou 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RYCHLÉ </a:t>
            </a:r>
            <a:r>
              <a:rPr lang="cs-CZ" sz="1600" b="1" dirty="0">
                <a:latin typeface="Arial" pitchFamily="34" charset="0"/>
                <a:cs typeface="Arial" pitchFamily="34" charset="0"/>
              </a:rPr>
              <a:t>MNOŽIVÉ REAKTORY 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67671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AGR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250" y="1844824"/>
            <a:ext cx="5111750" cy="3422736"/>
          </a:xfrm>
        </p:spPr>
      </p:pic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250704" cy="4691063"/>
          </a:xfrm>
        </p:spPr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pPr algn="just"/>
            <a:r>
              <a:rPr lang="cs-CZ" sz="17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cs-CZ" sz="1700" dirty="0" err="1">
                <a:latin typeface="Arial" pitchFamily="34" charset="0"/>
                <a:cs typeface="Arial" pitchFamily="34" charset="0"/>
              </a:rPr>
              <a:t>Advanced</a:t>
            </a:r>
            <a:r>
              <a:rPr lang="cs-CZ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700" dirty="0" err="1">
                <a:latin typeface="Arial" pitchFamily="34" charset="0"/>
                <a:cs typeface="Arial" pitchFamily="34" charset="0"/>
              </a:rPr>
              <a:t>Gas</a:t>
            </a:r>
            <a:r>
              <a:rPr lang="cs-CZ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700" dirty="0" err="1">
                <a:latin typeface="Arial" pitchFamily="34" charset="0"/>
                <a:cs typeface="Arial" pitchFamily="34" charset="0"/>
              </a:rPr>
              <a:t>Cooled</a:t>
            </a:r>
            <a:r>
              <a:rPr lang="cs-CZ" sz="1700" dirty="0">
                <a:latin typeface="Arial" pitchFamily="34" charset="0"/>
                <a:cs typeface="Arial" pitchFamily="34" charset="0"/>
              </a:rPr>
              <a:t>, </a:t>
            </a:r>
            <a:r>
              <a:rPr lang="cs-CZ" sz="1700" dirty="0" err="1">
                <a:latin typeface="Arial" pitchFamily="34" charset="0"/>
                <a:cs typeface="Arial" pitchFamily="34" charset="0"/>
              </a:rPr>
              <a:t>Graphite</a:t>
            </a:r>
            <a:r>
              <a:rPr lang="cs-CZ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700" dirty="0" err="1">
                <a:latin typeface="Arial" pitchFamily="34" charset="0"/>
                <a:cs typeface="Arial" pitchFamily="34" charset="0"/>
              </a:rPr>
              <a:t>Moderated</a:t>
            </a:r>
            <a:r>
              <a:rPr lang="cs-CZ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700" dirty="0" err="1">
                <a:latin typeface="Arial" pitchFamily="34" charset="0"/>
                <a:cs typeface="Arial" pitchFamily="34" charset="0"/>
              </a:rPr>
              <a:t>Reactor</a:t>
            </a:r>
            <a:r>
              <a:rPr lang="cs-CZ" sz="1700" dirty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/>
            <a:endParaRPr lang="cs-CZ" sz="17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1700" dirty="0">
                <a:latin typeface="Arial" pitchFamily="34" charset="0"/>
                <a:cs typeface="Arial" pitchFamily="34" charset="0"/>
              </a:rPr>
              <a:t>Ve Velké Británii vedla snaha o zlepšení výstupních parametrů chladiva k vývoji reaktoru typu AGR. AGR je pokročilý plynem chlazený a grafitem moderovaný reaktor. </a:t>
            </a:r>
            <a:r>
              <a:rPr lang="cs-CZ" sz="1700" dirty="0" smtClean="0">
                <a:latin typeface="Arial" pitchFamily="34" charset="0"/>
                <a:cs typeface="Arial" pitchFamily="34" charset="0"/>
              </a:rPr>
              <a:t>Hlavními </a:t>
            </a:r>
            <a:r>
              <a:rPr lang="cs-CZ" sz="1700" dirty="0">
                <a:latin typeface="Arial" pitchFamily="34" charset="0"/>
                <a:cs typeface="Arial" pitchFamily="34" charset="0"/>
              </a:rPr>
              <a:t>změnami bylo palivo, které je obohaceno na 2,3 % izotopu 235U. Teplota na výstupu z reaktoru je 650 °C, které dosahujeme díky palivu, které je v povlakové trubce z nerezavějící oceli. Tlak chladícího plynu je 5,5 </a:t>
            </a:r>
            <a:r>
              <a:rPr lang="cs-CZ" sz="1700" dirty="0" err="1">
                <a:latin typeface="Arial" pitchFamily="34" charset="0"/>
                <a:cs typeface="Arial" pitchFamily="34" charset="0"/>
              </a:rPr>
              <a:t>MPa</a:t>
            </a:r>
            <a:r>
              <a:rPr lang="cs-CZ" sz="1700" dirty="0">
                <a:latin typeface="Arial" pitchFamily="34" charset="0"/>
                <a:cs typeface="Arial" pitchFamily="34" charset="0"/>
              </a:rPr>
              <a:t>. Při vývoji zde byly přidány i některé nové prvky, především uzavření celého primárního okruhu do betonové tlakové nádoby.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412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VVER, PWR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340768"/>
            <a:ext cx="5111750" cy="4968552"/>
          </a:xfrm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just"/>
            <a:r>
              <a:rPr lang="cs-CZ" dirty="0"/>
              <a:t>Tlakovodní reaktor VVER/PWR je nejobvyklejší typ (asi 60% všech reaktorů, včetně reaktorů v Dukovanech a Temelíně). Označuje se jako VVER (vodo-vodní energetický reaktor, nebo PWR (</a:t>
            </a:r>
            <a:r>
              <a:rPr lang="cs-CZ" dirty="0" err="1"/>
              <a:t>Pressurized</a:t>
            </a:r>
            <a:r>
              <a:rPr lang="cs-CZ" dirty="0"/>
              <a:t> </a:t>
            </a:r>
            <a:r>
              <a:rPr lang="cs-CZ" dirty="0" err="1"/>
              <a:t>water</a:t>
            </a:r>
            <a:r>
              <a:rPr lang="cs-CZ" dirty="0"/>
              <a:t> </a:t>
            </a:r>
            <a:r>
              <a:rPr lang="cs-CZ" dirty="0" err="1"/>
              <a:t>reactor</a:t>
            </a:r>
            <a:r>
              <a:rPr lang="cs-CZ" dirty="0"/>
              <a:t>). Tento reaktor je chlazen vodou o vysokém </a:t>
            </a:r>
            <a:r>
              <a:rPr lang="cs-CZ" dirty="0" smtClean="0"/>
              <a:t>tlaku, </a:t>
            </a:r>
            <a:r>
              <a:rPr lang="cs-CZ" dirty="0"/>
              <a:t>která také slouží jako moderátor reakce. Je to výrazný prvek bezpečnosti jaderných reaktorů: Pokud z jakéhokoliv důvodu není v reaktoru voda, reakce se sama zastaví. Pára pro pohon turbogenerátorů se vyvíjí mimo vlastní reaktor ve zvláštních parogenerátorech, kde vysokotlaká voda primárního okruhu uvádí do varu vodu v sekundárním okruhu a pro turbínu vyrábí sytou páru o podstatně nižším tlaku.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664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542</Words>
  <Application>Microsoft Office PowerPoint</Application>
  <PresentationFormat>Předvádění na obrazovce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Jaderné reaktory</vt:lpstr>
      <vt:lpstr>Jaderný reaktor</vt:lpstr>
      <vt:lpstr>Štěpení</vt:lpstr>
      <vt:lpstr>Palivo</vt:lpstr>
      <vt:lpstr>Chladivo</vt:lpstr>
      <vt:lpstr>Regulace</vt:lpstr>
      <vt:lpstr>Typy reaktoru</vt:lpstr>
      <vt:lpstr>AGR</vt:lpstr>
      <vt:lpstr>VVER, PWR</vt:lpstr>
      <vt:lpstr>Děkuji za pozornost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Jaderné reaktory</dc:title>
  <dc:creator>admin</dc:creator>
  <cp:lastModifiedBy>admin</cp:lastModifiedBy>
  <cp:revision>23</cp:revision>
  <dcterms:created xsi:type="dcterms:W3CDTF">2011-03-31T19:18:03Z</dcterms:created>
  <dcterms:modified xsi:type="dcterms:W3CDTF">2011-04-12T19:40:47Z</dcterms:modified>
</cp:coreProperties>
</file>