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732016B-3DB0-4CED-A9A4-172D076D4401}">
          <p14:sldIdLst>
            <p14:sldId id="256"/>
            <p14:sldId id="258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15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5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4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4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99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8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3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29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3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74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8E3C-1395-468C-B0DE-D4E81936F85E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882D-56C5-4C62-B2EE-4AA1FD76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00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1470025"/>
          </a:xfrm>
        </p:spPr>
        <p:txBody>
          <a:bodyPr/>
          <a:lstStyle/>
          <a:p>
            <a:r>
              <a:rPr lang="cs-CZ" dirty="0" smtClean="0"/>
              <a:t>Jaderné reaktory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3356992"/>
            <a:ext cx="5256584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Princip a popis jaderných reaktoru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Vypracoval Radim Tóth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4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22000">
              <a:srgbClr val="FEE7F2"/>
            </a:gs>
            <a:gs pos="43000">
              <a:srgbClr val="FAC77D"/>
            </a:gs>
            <a:gs pos="59000">
              <a:srgbClr val="FBA97D"/>
            </a:gs>
            <a:gs pos="85000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0" dirty="0" smtClean="0">
                <a:latin typeface="Arial" pitchFamily="34" charset="0"/>
                <a:cs typeface="Arial" pitchFamily="34" charset="0"/>
              </a:rPr>
              <a:t>Jaderný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0" dirty="0" smtClean="0">
                <a:latin typeface="Arial" pitchFamily="34" charset="0"/>
                <a:cs typeface="Arial" pitchFamily="34" charset="0"/>
              </a:rPr>
              <a:t>reaktor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78696" cy="4691063"/>
          </a:xfrm>
        </p:spPr>
        <p:txBody>
          <a:bodyPr>
            <a:normAutofit/>
          </a:bodyPr>
          <a:lstStyle/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Jde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o zařízení, v němž probíhá štěpná reakce. K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hlavním komponentám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, které umožňují provoz reaktoru, patří palivo, moderátor, absorbátor a chladivo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08720"/>
            <a:ext cx="5580516" cy="5073196"/>
          </a:xfrm>
        </p:spPr>
      </p:pic>
    </p:spTree>
    <p:extLst>
      <p:ext uri="{BB962C8B-B14F-4D97-AF65-F5344CB8AC3E}">
        <p14:creationId xmlns:p14="http://schemas.microsoft.com/office/powerpoint/2010/main" val="9929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0" dirty="0" smtClean="0">
                <a:latin typeface="Arial" pitchFamily="34" charset="0"/>
                <a:cs typeface="Arial" pitchFamily="34" charset="0"/>
              </a:rPr>
              <a:t>Štěpení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34679" cy="4691063"/>
          </a:xfrm>
        </p:spPr>
        <p:txBody>
          <a:bodyPr/>
          <a:lstStyle/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6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chemická reakce, kdy palivo pomocí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neutronů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narazí rychlostí asi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10000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km/s do paliva, který při srážce rozpadne vypustí 3 neutrony a rozdělí se na dva atomy. Při reakci vzniká teplo, které se dál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využívá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340768"/>
            <a:ext cx="4464546" cy="4464546"/>
          </a:xfrm>
        </p:spPr>
      </p:pic>
    </p:spTree>
    <p:extLst>
      <p:ext uri="{BB962C8B-B14F-4D97-AF65-F5344CB8AC3E}">
        <p14:creationId xmlns:p14="http://schemas.microsoft.com/office/powerpoint/2010/main" val="17384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0" dirty="0" smtClean="0">
                <a:latin typeface="Arial" pitchFamily="34" charset="0"/>
                <a:cs typeface="Arial" pitchFamily="34" charset="0"/>
              </a:rPr>
              <a:t>Palivo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2"/>
          </p:nvPr>
        </p:nvSpPr>
        <p:spPr>
          <a:xfrm>
            <a:off x="251520" y="1412776"/>
            <a:ext cx="3744416" cy="4691063"/>
          </a:xfrm>
        </p:spPr>
        <p:txBody>
          <a:bodyPr>
            <a:normAutofit/>
          </a:bodyPr>
          <a:lstStyle/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600" dirty="0" smtClean="0">
                <a:latin typeface="Arial" pitchFamily="34" charset="0"/>
                <a:cs typeface="Arial" pitchFamily="34" charset="0"/>
              </a:rPr>
              <a:t>Vsázka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paliva do reaktoru typu VVER představuje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dané množství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UO2 ve tvaru válečků (pelet). Ty jsou uloženy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v palivových proutcích sdružených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do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palivových souborů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(kazet). Energetický obsah jedné pelety (v reaktoru jsou jich řádově desítky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milionů) nahradí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1,6 t hnědého uhlí. Tato energie se z pelety získává v průběhu 4 let. Palivo se vkládá do aktivní zóny reaktoru. Palivové proutky jsou chráněny povlakem ze speciální slitiny, nejčastěji na bázi zirkonia. Tento povlak zaručuje předání tepla z paliva chladivu a zároveň nepropustí radioaktivní štěpné produkty.</a:t>
            </a:r>
          </a:p>
          <a:p>
            <a:pPr algn="just"/>
            <a:endParaRPr lang="cs-CZ" dirty="0"/>
          </a:p>
        </p:txBody>
      </p:sp>
      <p:pic>
        <p:nvPicPr>
          <p:cNvPr id="17" name="Zástupný symbol pro obsah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005064"/>
            <a:ext cx="3960440" cy="1828800"/>
          </a:xfr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72816"/>
            <a:ext cx="3960440" cy="202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0" dirty="0" smtClean="0">
                <a:latin typeface="Arial" pitchFamily="34" charset="0"/>
                <a:cs typeface="Arial" pitchFamily="34" charset="0"/>
              </a:rPr>
              <a:t>Chladivo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050" y="980281"/>
            <a:ext cx="3333750" cy="443865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cs-CZ" sz="1600" dirty="0">
                <a:latin typeface="Arial" pitchFamily="34" charset="0"/>
                <a:cs typeface="Arial" pitchFamily="34" charset="0"/>
              </a:rPr>
              <a:t>Štěpící materiál vyžaduje neustálé ochlazování tak, aby nedošlo k roztavení povlaku jaderného proutku, úniku štěpných produktů a aby byla zajištěna bezpečnost reaktoru. To zajišťuje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chladivo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, které odvádí teplo tam, kde ho lze využít. Jako chladivo se nejlépe osvědčuje obyčejná voda, těžká voda, oxid uhličitá, helium, sodík a některé soli nebo slitiny.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2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0" dirty="0" smtClean="0">
                <a:latin typeface="Arial" pitchFamily="34" charset="0"/>
                <a:cs typeface="Arial" pitchFamily="34" charset="0"/>
              </a:rPr>
              <a:t>Regulace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25" y="1124744"/>
            <a:ext cx="4495800" cy="468052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cs-CZ" sz="1600" b="1" dirty="0" smtClean="0">
                <a:latin typeface="Arial" pitchFamily="34" charset="0"/>
                <a:cs typeface="Arial" pitchFamily="34" charset="0"/>
              </a:rPr>
              <a:t>Moderátor</a:t>
            </a:r>
          </a:p>
          <a:p>
            <a:pPr algn="just"/>
            <a:r>
              <a:rPr lang="cs-CZ" sz="1600" dirty="0" smtClean="0">
                <a:latin typeface="Arial" pitchFamily="34" charset="0"/>
                <a:cs typeface="Arial" pitchFamily="34" charset="0"/>
              </a:rPr>
              <a:t>Moderátorem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bývá u reaktoru, kde štěpení obstarávají pomalé neutrony, nejčastěji voda, ale také grafit nebo těžká vody (D2O). U reaktorů, které pracují na bázi rychlých neutronů, moderátor chybí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cs-CZ" sz="1600" b="1" dirty="0" smtClean="0">
                <a:latin typeface="Arial" pitchFamily="34" charset="0"/>
                <a:cs typeface="Arial" pitchFamily="34" charset="0"/>
              </a:rPr>
              <a:t>Absorbátor</a:t>
            </a:r>
            <a:endParaRPr lang="cs-CZ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600" dirty="0">
                <a:latin typeface="Arial" pitchFamily="34" charset="0"/>
                <a:cs typeface="Arial" pitchFamily="34" charset="0"/>
              </a:rPr>
              <a:t>Absorbátor se do aktivní zóny vkládá také ve formě tyčí, podobně jako palivo. Výkon reaktoru se reguluje výškou vytažení nebo zasunutí kazet do aktivní zóny.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1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0" dirty="0" smtClean="0">
                <a:latin typeface="Arial" pitchFamily="34" charset="0"/>
                <a:cs typeface="Arial" pitchFamily="34" charset="0"/>
              </a:rPr>
              <a:t>Typy reaktoru</a:t>
            </a:r>
            <a:endParaRPr lang="cs-CZ" sz="28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412776"/>
            <a:ext cx="5587618" cy="495217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4294967295"/>
          </p:nvPr>
        </p:nvSpPr>
        <p:spPr>
          <a:xfrm>
            <a:off x="323528" y="1412776"/>
            <a:ext cx="3251200" cy="46910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TEPELNÉ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JADERNÉ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REAKTORY </a:t>
            </a:r>
          </a:p>
          <a:p>
            <a:pPr marL="0" indent="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1.Lehkovodní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typy </a:t>
            </a:r>
          </a:p>
          <a:p>
            <a:pPr marL="0" indent="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2.Grafitem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moderované typy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3.Reaktory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moderované těžkou vodou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RYCHLÉ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MNOŽIVÉ REAKTORY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767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AGR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50" y="1844824"/>
            <a:ext cx="5111750" cy="3422736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250704" cy="4691063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 algn="just"/>
            <a:r>
              <a:rPr lang="cs-CZ" sz="17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Advanced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Gas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Cooled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Graphite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Moderated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Reactor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cs-CZ" sz="17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1700" dirty="0">
                <a:latin typeface="Arial" pitchFamily="34" charset="0"/>
                <a:cs typeface="Arial" pitchFamily="34" charset="0"/>
              </a:rPr>
              <a:t>Ve Velké Británii vedla snaha o zlepšení výstupních parametrů chladiva k vývoji reaktoru typu AGR. AGR je pokročilý plynem chlazený a grafitem moderovaný reaktor. 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Hlavními 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změnami bylo palivo, které je obohaceno na 2,3 % izotopu 235U. Teplota na výstupu z reaktoru je 650 °C, které dosahujeme díky palivu, které je v povlakové trubce z nerezavějící oceli. Tlak chladícího plynu je 5,5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MPa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. Při vývoji zde byly přidány i některé nové prvky, především uzavření celého primárního okruhu do betonové tlakové nádoby.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1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VVER, PWR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340768"/>
            <a:ext cx="5111750" cy="4968552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cs-CZ" dirty="0"/>
              <a:t>Tlakovodní reaktor VVER/PWR je nejobvyklejší typ (asi 60% všech reaktorů, včetně reaktorů v Dukovanech a Temelíně). Označuje se jako VVER (vodo-vodní energetický reaktor, nebo PWR (</a:t>
            </a:r>
            <a:r>
              <a:rPr lang="cs-CZ" dirty="0" err="1"/>
              <a:t>Pressurized</a:t>
            </a:r>
            <a:r>
              <a:rPr lang="cs-CZ" dirty="0"/>
              <a:t> </a:t>
            </a:r>
            <a:r>
              <a:rPr lang="cs-CZ" dirty="0" err="1"/>
              <a:t>water</a:t>
            </a:r>
            <a:r>
              <a:rPr lang="cs-CZ" dirty="0"/>
              <a:t> </a:t>
            </a:r>
            <a:r>
              <a:rPr lang="cs-CZ" dirty="0" err="1"/>
              <a:t>reactor</a:t>
            </a:r>
            <a:r>
              <a:rPr lang="cs-CZ" dirty="0"/>
              <a:t>). Tento reaktor je chlazen vodou o vysokém </a:t>
            </a:r>
            <a:r>
              <a:rPr lang="cs-CZ" dirty="0" smtClean="0"/>
              <a:t>tlaku, </a:t>
            </a:r>
            <a:r>
              <a:rPr lang="cs-CZ" dirty="0"/>
              <a:t>která také slouží jako moderátor reakce. Je to výrazný prvek bezpečnosti jaderných reaktorů: Pokud z jakéhokoliv důvodu není v reaktoru voda, reakce se sama zastaví. Pára pro pohon turbogenerátorů se vyvíjí mimo vlastní reaktor ve zvláštních parogenerátorech, kde vysokotlaká voda primárního okruhu uvádí do varu vodu v sekundárním okruhu a pro turbínu vyrábí sytou páru o podstatně nižším tlaku.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6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542</Words>
  <Application>Microsoft Office PowerPoint</Application>
  <PresentationFormat>Předvádění na obrazovce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Jaderné reaktory</vt:lpstr>
      <vt:lpstr>Jaderný reaktor</vt:lpstr>
      <vt:lpstr>Štěpení</vt:lpstr>
      <vt:lpstr>Palivo</vt:lpstr>
      <vt:lpstr>Chladivo</vt:lpstr>
      <vt:lpstr>Regulace</vt:lpstr>
      <vt:lpstr>Typy reaktoru</vt:lpstr>
      <vt:lpstr>AGR</vt:lpstr>
      <vt:lpstr>VVER, PWR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Jaderné reaktory</dc:title>
  <dc:creator>admin</dc:creator>
  <cp:lastModifiedBy>admin</cp:lastModifiedBy>
  <cp:revision>23</cp:revision>
  <dcterms:created xsi:type="dcterms:W3CDTF">2011-03-31T19:18:03Z</dcterms:created>
  <dcterms:modified xsi:type="dcterms:W3CDTF">2011-04-12T19:40:47Z</dcterms:modified>
</cp:coreProperties>
</file>