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71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67" r:id="rId13"/>
    <p:sldId id="260" r:id="rId14"/>
    <p:sldId id="261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7F91-DC1F-4FDB-B42C-CEB515DF9B36}" type="datetimeFigureOut">
              <a:rPr lang="cs-CZ" smtClean="0"/>
              <a:pPr/>
              <a:t>21.9.2015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ACEA-9C85-452A-9E4D-D98AEBA7F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7F91-DC1F-4FDB-B42C-CEB515DF9B36}" type="datetimeFigureOut">
              <a:rPr lang="cs-CZ" smtClean="0"/>
              <a:pPr/>
              <a:t>21.9.2015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ACEA-9C85-452A-9E4D-D98AEBA7F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7F91-DC1F-4FDB-B42C-CEB515DF9B36}" type="datetimeFigureOut">
              <a:rPr lang="cs-CZ" smtClean="0"/>
              <a:pPr/>
              <a:t>21.9.2015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ACEA-9C85-452A-9E4D-D98AEBA7F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7F91-DC1F-4FDB-B42C-CEB515DF9B36}" type="datetimeFigureOut">
              <a:rPr lang="cs-CZ" smtClean="0"/>
              <a:pPr/>
              <a:t>21.9.2015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ACEA-9C85-452A-9E4D-D98AEBA7F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7F91-DC1F-4FDB-B42C-CEB515DF9B36}" type="datetimeFigureOut">
              <a:rPr lang="cs-CZ" smtClean="0"/>
              <a:pPr/>
              <a:t>21.9.2015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ACEA-9C85-452A-9E4D-D98AEBA7F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7F91-DC1F-4FDB-B42C-CEB515DF9B36}" type="datetimeFigureOut">
              <a:rPr lang="cs-CZ" smtClean="0"/>
              <a:pPr/>
              <a:t>21.9.2015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ACEA-9C85-452A-9E4D-D98AEBA7F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7F91-DC1F-4FDB-B42C-CEB515DF9B36}" type="datetimeFigureOut">
              <a:rPr lang="cs-CZ" smtClean="0"/>
              <a:pPr/>
              <a:t>21.9.2015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ACEA-9C85-452A-9E4D-D98AEBA7F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7F91-DC1F-4FDB-B42C-CEB515DF9B36}" type="datetimeFigureOut">
              <a:rPr lang="cs-CZ" smtClean="0"/>
              <a:pPr/>
              <a:t>21.9.2015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ACEA-9C85-452A-9E4D-D98AEBA7F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7F91-DC1F-4FDB-B42C-CEB515DF9B36}" type="datetimeFigureOut">
              <a:rPr lang="cs-CZ" smtClean="0"/>
              <a:pPr/>
              <a:t>21.9.2015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ACEA-9C85-452A-9E4D-D98AEBA7F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7F91-DC1F-4FDB-B42C-CEB515DF9B36}" type="datetimeFigureOut">
              <a:rPr lang="cs-CZ" smtClean="0"/>
              <a:pPr/>
              <a:t>21.9.2015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ACEA-9C85-452A-9E4D-D98AEBA7F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7F91-DC1F-4FDB-B42C-CEB515DF9B36}" type="datetimeFigureOut">
              <a:rPr lang="cs-CZ" smtClean="0"/>
              <a:pPr/>
              <a:t>21.9.2015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ACEA-9C85-452A-9E4D-D98AEBA7F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C7F91-DC1F-4FDB-B42C-CEB515DF9B36}" type="datetimeFigureOut">
              <a:rPr lang="cs-CZ" smtClean="0"/>
              <a:pPr/>
              <a:t>21.9.2015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4ACEA-9C85-452A-9E4D-D98AEBA7F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DIDAKTIKA MATEMATIKY III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Růžena Blažková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PdF</a:t>
            </a:r>
            <a:r>
              <a:rPr lang="cs-CZ" dirty="0" smtClean="0">
                <a:solidFill>
                  <a:schemeClr val="tx1"/>
                </a:solidFill>
              </a:rPr>
              <a:t> MU Brno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Geometrie: bod, přímka, rovina  - axiomy (</a:t>
            </a:r>
            <a:r>
              <a:rPr lang="cs-CZ" dirty="0" err="1" smtClean="0"/>
              <a:t>Eulkeides</a:t>
            </a:r>
            <a:r>
              <a:rPr lang="cs-CZ" dirty="0" smtClean="0"/>
              <a:t>, </a:t>
            </a:r>
            <a:r>
              <a:rPr lang="cs-CZ" dirty="0" err="1" smtClean="0"/>
              <a:t>Hilbert</a:t>
            </a:r>
            <a:r>
              <a:rPr lang="cs-CZ" dirty="0" smtClean="0"/>
              <a:t>), další pojmy jsou definovány</a:t>
            </a:r>
          </a:p>
          <a:p>
            <a:r>
              <a:rPr lang="cs-CZ" dirty="0" smtClean="0"/>
              <a:t>Školská geometrie: úsečka, geometrické útvary – intuice, pozorování, práce s útvary, postupné pozorování jejich vlastností, překládání papíru</a:t>
            </a:r>
          </a:p>
          <a:p>
            <a:r>
              <a:rPr lang="cs-CZ" dirty="0" smtClean="0"/>
              <a:t>Určení přímky, roviny</a:t>
            </a:r>
          </a:p>
          <a:p>
            <a:r>
              <a:rPr lang="cs-CZ" dirty="0" smtClean="0"/>
              <a:t>Vzájemné polohy bodů, přímek, rovin</a:t>
            </a:r>
          </a:p>
          <a:p>
            <a:r>
              <a:rPr lang="cs-CZ" dirty="0" smtClean="0"/>
              <a:t>Relace rovnoběžnost, kolmost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Úsečka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Rýsování úseček</a:t>
            </a:r>
          </a:p>
          <a:p>
            <a:r>
              <a:rPr lang="cs-CZ" dirty="0" smtClean="0"/>
              <a:t>Přenášení úsečky k dané polopřímce</a:t>
            </a:r>
          </a:p>
          <a:p>
            <a:r>
              <a:rPr lang="cs-CZ" dirty="0" smtClean="0"/>
              <a:t>Porovnávání úseček</a:t>
            </a:r>
          </a:p>
          <a:p>
            <a:r>
              <a:rPr lang="cs-CZ" dirty="0" smtClean="0"/>
              <a:t>Shodnost úseček, optické klamy</a:t>
            </a:r>
          </a:p>
          <a:p>
            <a:r>
              <a:rPr lang="cs-CZ" dirty="0" smtClean="0"/>
              <a:t>Střed úsečky, osa úsečky</a:t>
            </a:r>
          </a:p>
          <a:p>
            <a:r>
              <a:rPr lang="cs-CZ" dirty="0" smtClean="0"/>
              <a:t>Délka úsečky, jednotky délky, jejich převody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Motivační pomůcky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 smtClean="0"/>
              <a:t>Geomag</a:t>
            </a:r>
            <a:endParaRPr lang="cs-CZ" dirty="0" smtClean="0"/>
          </a:p>
          <a:p>
            <a:r>
              <a:rPr lang="cs-CZ" dirty="0" err="1" smtClean="0"/>
              <a:t>Magformens</a:t>
            </a:r>
            <a:endParaRPr lang="cs-CZ" dirty="0" smtClean="0"/>
          </a:p>
          <a:p>
            <a:r>
              <a:rPr lang="cs-CZ" smtClean="0"/>
              <a:t>Polydron</a:t>
            </a:r>
            <a:endParaRPr lang="cs-CZ" dirty="0" smtClean="0"/>
          </a:p>
          <a:p>
            <a:r>
              <a:rPr lang="cs-CZ" dirty="0" smtClean="0"/>
              <a:t>Modely těles</a:t>
            </a:r>
          </a:p>
          <a:p>
            <a:r>
              <a:rPr lang="cs-CZ" dirty="0" smtClean="0"/>
              <a:t>Skládačky</a:t>
            </a:r>
          </a:p>
          <a:p>
            <a:r>
              <a:rPr lang="cs-CZ" dirty="0" smtClean="0"/>
              <a:t>Hlavolamy</a:t>
            </a:r>
          </a:p>
          <a:p>
            <a:r>
              <a:rPr lang="cs-CZ" dirty="0" err="1" smtClean="0"/>
              <a:t>Mobiův</a:t>
            </a:r>
            <a:r>
              <a:rPr lang="cs-CZ" dirty="0" smtClean="0"/>
              <a:t> proužek</a:t>
            </a:r>
          </a:p>
          <a:p>
            <a:r>
              <a:rPr lang="cs-CZ" dirty="0" smtClean="0"/>
              <a:t>Soubor krychlí</a:t>
            </a:r>
          </a:p>
          <a:p>
            <a:r>
              <a:rPr lang="cs-CZ" dirty="0" err="1" smtClean="0"/>
              <a:t>Soma</a:t>
            </a:r>
            <a:endParaRPr lang="cs-CZ" dirty="0" smtClean="0"/>
          </a:p>
          <a:p>
            <a:r>
              <a:rPr lang="cs-CZ" dirty="0" smtClean="0"/>
              <a:t>Předměty denní potřeby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Didaktické aspekty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RVP – Geometrie v rovině a v prostoru</a:t>
            </a:r>
          </a:p>
          <a:p>
            <a:r>
              <a:rPr lang="cs-CZ" dirty="0" smtClean="0"/>
              <a:t>Očekávané výstupy, učivo</a:t>
            </a:r>
          </a:p>
          <a:p>
            <a:r>
              <a:rPr lang="cs-CZ" dirty="0" smtClean="0"/>
              <a:t>Vyjadřování (Dívejte se kolem sebe a popisujte, co vidíte)</a:t>
            </a:r>
          </a:p>
          <a:p>
            <a:r>
              <a:rPr lang="cs-CZ" dirty="0" smtClean="0"/>
              <a:t>Obrázek – myšlenkové operace - slovo</a:t>
            </a:r>
          </a:p>
          <a:p>
            <a:r>
              <a:rPr lang="cs-CZ" dirty="0" smtClean="0"/>
              <a:t>Slovo – myšlenkové operace - obrázek</a:t>
            </a:r>
          </a:p>
          <a:p>
            <a:r>
              <a:rPr lang="cs-CZ" dirty="0" smtClean="0"/>
              <a:t>Rýsování</a:t>
            </a:r>
          </a:p>
          <a:p>
            <a:pPr algn="just"/>
            <a:r>
              <a:rPr lang="cs-CZ" dirty="0" smtClean="0"/>
              <a:t>Hlavní zdroj poznání jsou zkušenosti dětí  - tedy podávat co nejvíce příležitostí k aktivní činnosti dětí</a:t>
            </a:r>
          </a:p>
          <a:p>
            <a:pPr algn="just"/>
            <a:r>
              <a:rPr lang="cs-CZ" dirty="0" smtClean="0"/>
              <a:t>Vzbuzování zájmu o výuku geometrie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Didaktické aspekty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Učivo je náročné na abstrakci – proto je třeba spojovat složku manipulativní a verbální, aby děti hovořily o tom, co dělají</a:t>
            </a:r>
          </a:p>
          <a:p>
            <a:r>
              <a:rPr lang="cs-CZ" dirty="0" smtClean="0"/>
              <a:t>Volit vhodné motivační úlohy, výsledky úloh by měly být atraktivní, vždy by mělo vyjít něco zajímavého, hezkého, pozoruhodného</a:t>
            </a:r>
          </a:p>
          <a:p>
            <a:pPr algn="just"/>
            <a:r>
              <a:rPr lang="cs-CZ" dirty="0" smtClean="0"/>
              <a:t>Seznamujeme děti s učivem, které ještě netvoří systém, avšak poskytujeme postupně příležitosti k postupnému vytváření systému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Historická poznámka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První geometrické zkušenosti a úvahy vycházejí z praktických potřeb a činností – budování obydlí, zhotovování a používání nádob, určování jejich objemů, vyměřování pozemků, (míry) zhotovování nástrojů, zbraní apod. </a:t>
            </a:r>
          </a:p>
          <a:p>
            <a:pPr algn="just"/>
            <a:r>
              <a:rPr lang="cs-CZ" b="1" u="sng" dirty="0" smtClean="0"/>
              <a:t>Egypt (3. </a:t>
            </a:r>
            <a:r>
              <a:rPr lang="cs-CZ" b="1" u="sng" dirty="0" err="1" smtClean="0"/>
              <a:t>tisícíletí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pnl</a:t>
            </a:r>
            <a:r>
              <a:rPr lang="cs-CZ" b="1" u="sng" dirty="0" smtClean="0"/>
              <a:t>) :</a:t>
            </a:r>
            <a:r>
              <a:rPr lang="cs-CZ" dirty="0" smtClean="0"/>
              <a:t> </a:t>
            </a:r>
          </a:p>
          <a:p>
            <a:pPr algn="just"/>
            <a:r>
              <a:rPr lang="cs-CZ" dirty="0" smtClean="0"/>
              <a:t>Vzorce pro výpočet objemu rozestavěné pyramidy</a:t>
            </a:r>
          </a:p>
          <a:p>
            <a:pPr algn="just"/>
            <a:r>
              <a:rPr lang="cs-CZ" dirty="0" smtClean="0"/>
              <a:t>Obsah kruhu, obvod kruhu</a:t>
            </a:r>
          </a:p>
          <a:p>
            <a:pPr algn="just"/>
            <a:r>
              <a:rPr lang="cs-CZ" dirty="0" smtClean="0"/>
              <a:t>Vytyčování pravého úhlu – napínači lan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 smtClean="0"/>
              <a:t>Babylon:</a:t>
            </a:r>
          </a:p>
          <a:p>
            <a:r>
              <a:rPr lang="cs-CZ" dirty="0" smtClean="0"/>
              <a:t>Číslo pí</a:t>
            </a:r>
          </a:p>
          <a:p>
            <a:r>
              <a:rPr lang="cs-CZ" dirty="0" smtClean="0"/>
              <a:t>Velikost úhlopříčky jednotkového čtverce</a:t>
            </a:r>
          </a:p>
          <a:p>
            <a:r>
              <a:rPr lang="cs-CZ" dirty="0" smtClean="0"/>
              <a:t>Pythagorejské trojice</a:t>
            </a:r>
          </a:p>
          <a:p>
            <a:endParaRPr lang="cs-CZ" dirty="0"/>
          </a:p>
          <a:p>
            <a:r>
              <a:rPr lang="cs-CZ" b="1" u="sng" dirty="0" smtClean="0"/>
              <a:t>Řecko:</a:t>
            </a:r>
          </a:p>
          <a:p>
            <a:r>
              <a:rPr lang="cs-CZ" dirty="0" smtClean="0"/>
              <a:t>Thales </a:t>
            </a:r>
            <a:r>
              <a:rPr lang="cs-CZ" dirty="0" err="1" smtClean="0"/>
              <a:t>Milétský</a:t>
            </a:r>
            <a:r>
              <a:rPr lang="cs-CZ" dirty="0" smtClean="0"/>
              <a:t> (7. – 6. stol. </a:t>
            </a:r>
            <a:r>
              <a:rPr lang="cs-CZ" dirty="0" err="1" smtClean="0"/>
              <a:t>pnl</a:t>
            </a:r>
            <a:r>
              <a:rPr lang="cs-CZ" dirty="0" smtClean="0"/>
              <a:t>.)</a:t>
            </a:r>
          </a:p>
          <a:p>
            <a:r>
              <a:rPr lang="cs-CZ" dirty="0" smtClean="0"/>
              <a:t>Důkazy některých vět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Pythagoras ze Samu (580 – 500 </a:t>
            </a:r>
            <a:r>
              <a:rPr lang="cs-CZ" dirty="0" err="1" smtClean="0"/>
              <a:t>pnl</a:t>
            </a:r>
            <a:r>
              <a:rPr lang="cs-CZ" dirty="0" smtClean="0"/>
              <a:t>.)</a:t>
            </a:r>
          </a:p>
          <a:p>
            <a:r>
              <a:rPr lang="cs-CZ" dirty="0" smtClean="0"/>
              <a:t>Geometrizace aritmetiky</a:t>
            </a:r>
          </a:p>
          <a:p>
            <a:r>
              <a:rPr lang="cs-CZ" dirty="0" smtClean="0"/>
              <a:t>Deduktivní argumentace</a:t>
            </a:r>
          </a:p>
          <a:p>
            <a:r>
              <a:rPr lang="cs-CZ" dirty="0" smtClean="0"/>
              <a:t>Studium pravidelných mnohoúhelníků</a:t>
            </a:r>
          </a:p>
          <a:p>
            <a:endParaRPr lang="cs-CZ" dirty="0" smtClean="0"/>
          </a:p>
          <a:p>
            <a:r>
              <a:rPr lang="cs-CZ" dirty="0" smtClean="0"/>
              <a:t>Platón (5. – 4. stol. </a:t>
            </a:r>
            <a:r>
              <a:rPr lang="cs-CZ" dirty="0" err="1" smtClean="0"/>
              <a:t>pnl</a:t>
            </a:r>
            <a:r>
              <a:rPr lang="cs-CZ" dirty="0" smtClean="0"/>
              <a:t>.)</a:t>
            </a:r>
          </a:p>
          <a:p>
            <a:r>
              <a:rPr lang="cs-CZ" dirty="0" smtClean="0"/>
              <a:t>Akademie – Sem nevstupuj nikdo, kdo neznáš geometrii</a:t>
            </a:r>
          </a:p>
          <a:p>
            <a:r>
              <a:rPr lang="cs-CZ" dirty="0" smtClean="0"/>
              <a:t>Geometrické místo bodů</a:t>
            </a:r>
          </a:p>
          <a:p>
            <a:r>
              <a:rPr lang="cs-CZ" dirty="0" smtClean="0"/>
              <a:t>Konstrukční úlohy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Geometrie – průprava filozofického bádání</a:t>
            </a:r>
          </a:p>
          <a:p>
            <a:r>
              <a:rPr lang="cs-CZ" dirty="0" smtClean="0"/>
              <a:t>Tři klasické úlohy antické matematiky:</a:t>
            </a:r>
          </a:p>
          <a:p>
            <a:r>
              <a:rPr lang="cs-CZ" dirty="0" smtClean="0"/>
              <a:t>Kvadratura kruhu</a:t>
            </a:r>
          </a:p>
          <a:p>
            <a:r>
              <a:rPr lang="cs-CZ" dirty="0" smtClean="0"/>
              <a:t>Zdvojení krychle</a:t>
            </a:r>
          </a:p>
          <a:p>
            <a:r>
              <a:rPr lang="cs-CZ" dirty="0" smtClean="0"/>
              <a:t>Trisekce úhlu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Eukleides</a:t>
            </a:r>
            <a:r>
              <a:rPr lang="cs-CZ" dirty="0" smtClean="0"/>
              <a:t> z Alexandrie (4. stol. </a:t>
            </a:r>
            <a:r>
              <a:rPr lang="cs-CZ" dirty="0" err="1" smtClean="0"/>
              <a:t>pnl</a:t>
            </a:r>
            <a:r>
              <a:rPr lang="cs-CZ" dirty="0" smtClean="0"/>
              <a:t>.)</a:t>
            </a:r>
          </a:p>
          <a:p>
            <a:r>
              <a:rPr lang="cs-CZ" dirty="0" smtClean="0"/>
              <a:t>Základy</a:t>
            </a:r>
          </a:p>
          <a:p>
            <a:r>
              <a:rPr lang="cs-CZ" dirty="0" smtClean="0"/>
              <a:t>Shromáždili a uspořádali téměř všechno tehdy známé matematické vědění</a:t>
            </a:r>
          </a:p>
          <a:p>
            <a:pPr algn="just"/>
            <a:r>
              <a:rPr lang="cs-CZ" dirty="0" smtClean="0"/>
              <a:t>Euklides – vyšel z několika základních vět (postulátů a axiomů) a logickým uvažováním vyvodil téměř všechny do té doby známé matematické poučky</a:t>
            </a:r>
          </a:p>
          <a:p>
            <a:pPr algn="just"/>
            <a:r>
              <a:rPr lang="cs-CZ" dirty="0" err="1" smtClean="0"/>
              <a:t>Poprve</a:t>
            </a:r>
            <a:r>
              <a:rPr lang="cs-CZ" dirty="0" smtClean="0"/>
              <a:t> axiomatický systém</a:t>
            </a:r>
          </a:p>
          <a:p>
            <a:pPr algn="just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435</Words>
  <Application>Microsoft Office PowerPoint</Application>
  <PresentationFormat>Předvádění na obrazovce (4:3)</PresentationFormat>
  <Paragraphs>79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DIDAKTIKA MATEMATIKY III</vt:lpstr>
      <vt:lpstr>Motivační pomůcky</vt:lpstr>
      <vt:lpstr>Didaktické aspekty</vt:lpstr>
      <vt:lpstr>Didaktické aspekty</vt:lpstr>
      <vt:lpstr>Historická poznámka</vt:lpstr>
      <vt:lpstr>Historie</vt:lpstr>
      <vt:lpstr>Historie</vt:lpstr>
      <vt:lpstr>Historie</vt:lpstr>
      <vt:lpstr>Historie</vt:lpstr>
      <vt:lpstr>Základní pojmy</vt:lpstr>
      <vt:lpstr>Úsečka</vt:lpstr>
      <vt:lpstr>Snímek 12</vt:lpstr>
      <vt:lpstr>Snímek 13</vt:lpstr>
      <vt:lpstr>Snímek 14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BLAZKOVA</dc:creator>
  <cp:lastModifiedBy>Your User Name</cp:lastModifiedBy>
  <cp:revision>5</cp:revision>
  <dcterms:created xsi:type="dcterms:W3CDTF">2015-09-21T03:26:20Z</dcterms:created>
  <dcterms:modified xsi:type="dcterms:W3CDTF">2015-09-21T12:29:12Z</dcterms:modified>
</cp:coreProperties>
</file>