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71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B43A2F-68A5-4C7A-B907-6A2E8E7DB5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156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AE0C0-8609-4227-A786-2DFDCE34074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079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2F6DD-B94C-480E-BE4B-AFEA9D9E83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6874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4B5C2-D894-46A7-B22F-F2DA26E075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612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DF90E-B144-4CFE-8515-4E4AAE2311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454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13E84-14D1-42A6-B760-6C69053479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16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2A5E5-57B8-4705-9B07-4508EF2A06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878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406F6-CB9B-4150-985F-1BF133EE5DD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382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A8868-2467-47C5-8B29-3618D55C88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645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39009-D13D-4CB3-8425-7E478268122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668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817DB-6419-48D7-ABFC-B0FB447890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712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17C2B-0E04-4EFA-BE8F-843FD6F607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287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3B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AB882A4-2117-4665-91AD-C5BC7A834A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5400" smtClean="0"/>
              <a:t/>
            </a:r>
            <a:br>
              <a:rPr lang="cs-CZ" altLang="cs-CZ" sz="5400" smtClean="0"/>
            </a:br>
            <a:r>
              <a:rPr lang="cs-CZ" altLang="cs-CZ" sz="5400" smtClean="0"/>
              <a:t/>
            </a:r>
            <a:br>
              <a:rPr lang="cs-CZ" altLang="cs-CZ" sz="5400" smtClean="0"/>
            </a:br>
            <a:r>
              <a:rPr lang="cs-CZ" altLang="cs-CZ" sz="5400" smtClean="0"/>
              <a:t/>
            </a:r>
            <a:br>
              <a:rPr lang="cs-CZ" altLang="cs-CZ" sz="5400" smtClean="0"/>
            </a:br>
            <a:r>
              <a:rPr lang="cs-CZ" altLang="cs-CZ" sz="5400" smtClean="0"/>
              <a:t/>
            </a:r>
            <a:br>
              <a:rPr lang="cs-CZ" altLang="cs-CZ" sz="5400" smtClean="0"/>
            </a:br>
            <a:r>
              <a:rPr lang="cs-CZ" altLang="cs-CZ" sz="5400" smtClean="0"/>
              <a:t/>
            </a:r>
            <a:br>
              <a:rPr lang="cs-CZ" altLang="cs-CZ" sz="5400" smtClean="0"/>
            </a:br>
            <a:r>
              <a:rPr lang="cs-CZ" altLang="cs-CZ" sz="5400" smtClean="0"/>
              <a:t>Ontogeneze řeči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Stadium emocionálně-volní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dítě vyjadřuje pocity….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používá první slova – jednoslovné věty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první slova- jednoslabičná, víceslabičná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slovní označení spojuje s konkrétními osobami, věcmi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Stadium asociačně-reprodukční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800" smtClean="0"/>
              <a:t>výrazy, které dítě slyšelo ve spojitosti s určitými jevy přenáší na jevy podobné</a:t>
            </a:r>
          </a:p>
          <a:p>
            <a:pPr eaLnBrk="1" hangingPunct="1">
              <a:defRPr/>
            </a:pPr>
            <a:endParaRPr lang="cs-CZ" altLang="cs-CZ" sz="2800" smtClean="0"/>
          </a:p>
          <a:p>
            <a:pPr eaLnBrk="1" hangingPunct="1">
              <a:defRPr/>
            </a:pPr>
            <a:r>
              <a:rPr lang="cs-CZ" altLang="cs-CZ" sz="2800" smtClean="0"/>
              <a:t>reprodukuje jednoduché asociace</a:t>
            </a:r>
          </a:p>
          <a:p>
            <a:pPr eaLnBrk="1" hangingPunct="1">
              <a:defRPr/>
            </a:pPr>
            <a:endParaRPr lang="cs-CZ" altLang="cs-CZ" sz="2800" smtClean="0"/>
          </a:p>
          <a:p>
            <a:pPr eaLnBrk="1" hangingPunct="1">
              <a:defRPr/>
            </a:pPr>
            <a:r>
              <a:rPr lang="cs-CZ" altLang="cs-CZ" sz="2800" smtClean="0"/>
              <a:t>zůstává spojení výrazu s konkrétním jevem</a:t>
            </a:r>
          </a:p>
          <a:p>
            <a:pPr eaLnBrk="1" hangingPunct="1">
              <a:defRPr/>
            </a:pPr>
            <a:endParaRPr lang="cs-CZ" altLang="cs-CZ" sz="2800" smtClean="0"/>
          </a:p>
          <a:p>
            <a:pPr eaLnBrk="1" hangingPunct="1">
              <a:defRPr/>
            </a:pPr>
            <a:r>
              <a:rPr lang="cs-CZ" altLang="cs-CZ" sz="2800" smtClean="0"/>
              <a:t>prostřednictvím řeči se učí dosahovat drobné cíle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Stadium logických pojmů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kolem 3. roku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označení, úzce spjatá s konkrétními jevy se prostřednictvím abstrakce stávají slovem s určitým obsahem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osvojování si náročných myšlenkových operací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fyziologické obtíže ve vývoji řeči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Intelektualizace řeči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přelom 3. a 4 roku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dítě vyjadřuje své myšlenky obsahově i formálně dostatečně přesně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nárůst slovní zásoby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rozlišování pojmů abstraktních a konkrétních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zpřesňování gramatiky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holka knížky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7788" y="277813"/>
            <a:ext cx="3908425" cy="5853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Stadia vývoje řeči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  <a:p>
            <a:pPr eaLnBrk="1" hangingPunct="1">
              <a:defRPr/>
            </a:pPr>
            <a:r>
              <a:rPr lang="cs-CZ" altLang="cs-CZ" smtClean="0"/>
              <a:t>přípravná (preverbální období)</a:t>
            </a:r>
          </a:p>
          <a:p>
            <a:pPr eaLnBrk="1" hangingPunct="1">
              <a:defRPr/>
            </a:pPr>
            <a:endParaRPr lang="cs-CZ" altLang="cs-CZ" smtClean="0"/>
          </a:p>
          <a:p>
            <a:pPr eaLnBrk="1" hangingPunct="1">
              <a:defRPr/>
            </a:pPr>
            <a:endParaRPr lang="cs-CZ" altLang="cs-CZ" smtClean="0"/>
          </a:p>
          <a:p>
            <a:pPr eaLnBrk="1" hangingPunct="1">
              <a:defRPr/>
            </a:pPr>
            <a:endParaRPr lang="cs-CZ" altLang="cs-CZ" smtClean="0"/>
          </a:p>
          <a:p>
            <a:pPr eaLnBrk="1" hangingPunct="1">
              <a:defRPr/>
            </a:pPr>
            <a:r>
              <a:rPr lang="cs-CZ" altLang="cs-CZ" smtClean="0"/>
              <a:t>vlastní vývoj řeči</a:t>
            </a:r>
          </a:p>
          <a:p>
            <a:pPr eaLnBrk="1" hangingPunct="1">
              <a:defRPr/>
            </a:pPr>
            <a:endParaRPr lang="cs-CZ" altLang="cs-CZ" smtClean="0"/>
          </a:p>
          <a:p>
            <a:pPr eaLnBrk="1" hangingPunct="1">
              <a:defRPr/>
            </a:pPr>
            <a:endParaRPr lang="cs-CZ" altLang="cs-CZ" smtClean="0"/>
          </a:p>
          <a:p>
            <a:pPr eaLnBrk="1" hangingPunct="1">
              <a:defRPr/>
            </a:pPr>
            <a:endParaRPr lang="cs-CZ" altLang="cs-CZ" smtClean="0"/>
          </a:p>
          <a:p>
            <a:pPr eaLnBrk="1" hangingPunct="1">
              <a:defRPr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smtClean="0"/>
              <a:t>Přípravná stadia – osvojování si aktivit, na jejichž základě vznikne řeč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cs-CZ" altLang="cs-CZ" smtClean="0"/>
          </a:p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5124" name="Picture 5" descr="mluidl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636838"/>
            <a:ext cx="3657600" cy="245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První verbální projev - křik</a:t>
            </a:r>
          </a:p>
        </p:txBody>
      </p:sp>
      <p:pic>
        <p:nvPicPr>
          <p:cNvPr id="6147" name="Picture 5" descr="kři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0700" y="1600200"/>
            <a:ext cx="30226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smtClean="0"/>
              <a:t>Od 2.-3 týdne vroz. výrazový pohyb – úsměv, mezi 2-3 měs. reakce úsměvem na úsměv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cs-CZ" altLang="cs-CZ" smtClean="0"/>
          </a:p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7172" name="Picture 7" descr="úsmě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575" y="1600200"/>
            <a:ext cx="6799263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Křik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  <a:p>
            <a:pPr eaLnBrk="1" hangingPunct="1">
              <a:defRPr/>
            </a:pPr>
            <a:r>
              <a:rPr lang="cs-CZ" altLang="cs-CZ" smtClean="0"/>
              <a:t>cca od 6. týdne dostává křik citové zabarvení</a:t>
            </a:r>
          </a:p>
          <a:p>
            <a:pPr eaLnBrk="1" hangingPunct="1">
              <a:defRPr/>
            </a:pPr>
            <a:endParaRPr lang="cs-CZ" altLang="cs-CZ" smtClean="0"/>
          </a:p>
          <a:p>
            <a:pPr eaLnBrk="1" hangingPunct="1">
              <a:defRPr/>
            </a:pPr>
            <a:r>
              <a:rPr lang="cs-CZ" altLang="cs-CZ" smtClean="0"/>
              <a:t>nejdříve nespokojenost, mezi 2.-3. měs. libé pocity – měkký hlasový začátek</a:t>
            </a:r>
          </a:p>
          <a:p>
            <a:pPr eaLnBrk="1" hangingPunct="1">
              <a:defRPr/>
            </a:pPr>
            <a:endParaRPr lang="cs-CZ" altLang="cs-CZ" smtClean="0"/>
          </a:p>
          <a:p>
            <a:pPr eaLnBrk="1" hangingPunct="1">
              <a:defRPr/>
            </a:pPr>
            <a:r>
              <a:rPr lang="cs-CZ" altLang="cs-CZ" smtClean="0"/>
              <a:t>hlas. projevy v tomto obd.- BROUKÁNÍ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smtClean="0"/>
              <a:t>S tímto obd. se prolínají začátky žvatlání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  <a:p>
            <a:pPr eaLnBrk="1" hangingPunct="1">
              <a:defRPr/>
            </a:pPr>
            <a:endParaRPr lang="cs-CZ" altLang="cs-CZ" smtClean="0"/>
          </a:p>
          <a:p>
            <a:pPr eaLnBrk="1" hangingPunct="1">
              <a:defRPr/>
            </a:pPr>
            <a:r>
              <a:rPr lang="cs-CZ" altLang="cs-CZ" smtClean="0"/>
              <a:t>pudové žvatlání – dítě opakuje při tvorbě hlasu sání i polykací pohyby</a:t>
            </a:r>
          </a:p>
          <a:p>
            <a:pPr eaLnBrk="1" hangingPunct="1">
              <a:defRPr/>
            </a:pPr>
            <a:endParaRPr lang="cs-CZ" altLang="cs-CZ" smtClean="0"/>
          </a:p>
          <a:p>
            <a:pPr eaLnBrk="1" hangingPunct="1">
              <a:defRPr/>
            </a:pPr>
            <a:r>
              <a:rPr lang="cs-CZ" altLang="cs-CZ" smtClean="0"/>
              <a:t>napodobující žvatlání – 6.-8. měs.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smtClean="0"/>
              <a:t>Kolem 10. měsíce – stadium rozumění řeči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  <a:p>
            <a:pPr eaLnBrk="1" hangingPunct="1">
              <a:defRPr/>
            </a:pPr>
            <a:r>
              <a:rPr lang="cs-CZ" altLang="cs-CZ" smtClean="0"/>
              <a:t>dítě nechápe obsah slov</a:t>
            </a:r>
          </a:p>
          <a:p>
            <a:pPr eaLnBrk="1" hangingPunct="1">
              <a:defRPr/>
            </a:pPr>
            <a:endParaRPr lang="cs-CZ" altLang="cs-CZ" smtClean="0"/>
          </a:p>
          <a:p>
            <a:pPr eaLnBrk="1" hangingPunct="1">
              <a:defRPr/>
            </a:pPr>
            <a:endParaRPr lang="cs-CZ" altLang="cs-CZ" smtClean="0"/>
          </a:p>
          <a:p>
            <a:pPr eaLnBrk="1" hangingPunct="1">
              <a:defRPr/>
            </a:pPr>
            <a:r>
              <a:rPr lang="cs-CZ" altLang="cs-CZ" smtClean="0"/>
              <a:t>slyšené zvuky asociuje s vjemem, představou konkrétní situace (paci, paci…)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Vlastní vývoj řeči</a:t>
            </a:r>
          </a:p>
        </p:txBody>
      </p:sp>
      <p:pic>
        <p:nvPicPr>
          <p:cNvPr id="11267" name="Picture 6" descr="mimino-lžič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6638" y="1600200"/>
            <a:ext cx="4530725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rsky">
  <a:themeElements>
    <a:clrScheme name="Paprsky 10">
      <a:dk1>
        <a:srgbClr val="1A006C"/>
      </a:dk1>
      <a:lt1>
        <a:srgbClr val="FFFF00"/>
      </a:lt1>
      <a:dk2>
        <a:srgbClr val="000066"/>
      </a:dk2>
      <a:lt2>
        <a:srgbClr val="FF0000"/>
      </a:lt2>
      <a:accent1>
        <a:srgbClr val="0099CC"/>
      </a:accent1>
      <a:accent2>
        <a:srgbClr val="6600CC"/>
      </a:accent2>
      <a:accent3>
        <a:srgbClr val="AAAAB8"/>
      </a:accent3>
      <a:accent4>
        <a:srgbClr val="DADA00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Paprsk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prsky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rsky 10">
        <a:dk1>
          <a:srgbClr val="1A006C"/>
        </a:dk1>
        <a:lt1>
          <a:srgbClr val="FFFF00"/>
        </a:lt1>
        <a:dk2>
          <a:srgbClr val="000066"/>
        </a:dk2>
        <a:lt2>
          <a:srgbClr val="FF0000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00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57</TotalTime>
  <Words>256</Words>
  <Application>Microsoft Office PowerPoint</Application>
  <PresentationFormat>Předvádění na obrazovce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Paprsky</vt:lpstr>
      <vt:lpstr>     Ontogeneze řeči</vt:lpstr>
      <vt:lpstr>Stadia vývoje řeči</vt:lpstr>
      <vt:lpstr>Přípravná stadia – osvojování si aktivit, na jejichž základě vznikne řeč</vt:lpstr>
      <vt:lpstr>První verbální projev - křik</vt:lpstr>
      <vt:lpstr>Od 2.-3 týdne vroz. výrazový pohyb – úsměv, mezi 2-3 měs. reakce úsměvem na úsměv</vt:lpstr>
      <vt:lpstr>Křik</vt:lpstr>
      <vt:lpstr>S tímto obd. se prolínají začátky žvatlání </vt:lpstr>
      <vt:lpstr>Kolem 10. měsíce – stadium rozumění řeči</vt:lpstr>
      <vt:lpstr>Vlastní vývoj řeči</vt:lpstr>
      <vt:lpstr>Stadium emocionálně-volní</vt:lpstr>
      <vt:lpstr>Stadium asociačně-reprodukční</vt:lpstr>
      <vt:lpstr>Stadium logických pojmů</vt:lpstr>
      <vt:lpstr>Intelektualizace řeči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Bytesnikova</cp:lastModifiedBy>
  <cp:revision>5</cp:revision>
  <dcterms:created xsi:type="dcterms:W3CDTF">2011-10-06T14:45:20Z</dcterms:created>
  <dcterms:modified xsi:type="dcterms:W3CDTF">2015-11-04T13:16:34Z</dcterms:modified>
</cp:coreProperties>
</file>