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2"/>
  </p:notesMasterIdLst>
  <p:sldIdLst>
    <p:sldId id="256" r:id="rId2"/>
    <p:sldId id="257" r:id="rId3"/>
    <p:sldId id="266" r:id="rId4"/>
    <p:sldId id="279" r:id="rId5"/>
    <p:sldId id="258" r:id="rId6"/>
    <p:sldId id="259" r:id="rId7"/>
    <p:sldId id="260" r:id="rId8"/>
    <p:sldId id="261" r:id="rId9"/>
    <p:sldId id="262" r:id="rId10"/>
    <p:sldId id="291" r:id="rId11"/>
    <p:sldId id="292" r:id="rId12"/>
    <p:sldId id="293" r:id="rId13"/>
    <p:sldId id="294" r:id="rId14"/>
    <p:sldId id="296" r:id="rId15"/>
    <p:sldId id="297" r:id="rId16"/>
    <p:sldId id="298" r:id="rId17"/>
    <p:sldId id="336" r:id="rId18"/>
    <p:sldId id="302" r:id="rId19"/>
    <p:sldId id="303" r:id="rId20"/>
    <p:sldId id="304" r:id="rId21"/>
    <p:sldId id="305" r:id="rId22"/>
    <p:sldId id="338" r:id="rId23"/>
    <p:sldId id="306" r:id="rId24"/>
    <p:sldId id="263" r:id="rId25"/>
    <p:sldId id="264" r:id="rId26"/>
    <p:sldId id="273" r:id="rId27"/>
    <p:sldId id="324" r:id="rId28"/>
    <p:sldId id="335" r:id="rId29"/>
    <p:sldId id="325" r:id="rId30"/>
    <p:sldId id="326" r:id="rId31"/>
    <p:sldId id="327" r:id="rId32"/>
    <p:sldId id="328" r:id="rId33"/>
    <p:sldId id="329" r:id="rId34"/>
    <p:sldId id="330" r:id="rId35"/>
    <p:sldId id="331" r:id="rId36"/>
    <p:sldId id="332" r:id="rId37"/>
    <p:sldId id="333" r:id="rId38"/>
    <p:sldId id="334" r:id="rId39"/>
    <p:sldId id="323" r:id="rId40"/>
    <p:sldId id="274" r:id="rId41"/>
    <p:sldId id="318" r:id="rId42"/>
    <p:sldId id="319" r:id="rId43"/>
    <p:sldId id="320" r:id="rId44"/>
    <p:sldId id="321" r:id="rId45"/>
    <p:sldId id="322" r:id="rId46"/>
    <p:sldId id="317" r:id="rId47"/>
    <p:sldId id="275" r:id="rId48"/>
    <p:sldId id="276" r:id="rId49"/>
    <p:sldId id="277" r:id="rId50"/>
    <p:sldId id="278" r:id="rId5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38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F9A43B-F720-43AE-8407-67AB3579D411}" type="datetimeFigureOut">
              <a:rPr lang="cs-CZ" smtClean="0"/>
              <a:pPr/>
              <a:t>3.1.2016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F882EC-2BFD-40A1-B444-E8CDA20A00A2}" type="slidenum">
              <a:rPr lang="cs-CZ" smtClean="0"/>
              <a:pPr/>
              <a:t>‹#›</a:t>
            </a:fld>
            <a:endParaRPr lang="cs-CZ"/>
          </a:p>
        </p:txBody>
      </p:sp>
    </p:spTree>
    <p:extLst>
      <p:ext uri="{BB962C8B-B14F-4D97-AF65-F5344CB8AC3E}">
        <p14:creationId xmlns:p14="http://schemas.microsoft.com/office/powerpoint/2010/main" val="470055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Aby mj. uměl bez pomoci odvodit celou řadu vlastních závěrů (inferencí). = Aby „byl </a:t>
            </a:r>
            <a:r>
              <a:rPr lang="cs-CZ" dirty="0" err="1" smtClean="0"/>
              <a:t>chytrej</a:t>
            </a:r>
            <a:r>
              <a:rPr lang="cs-CZ" dirty="0" smtClean="0"/>
              <a:t>“.</a:t>
            </a:r>
          </a:p>
          <a:p>
            <a:endParaRPr lang="cs-CZ" dirty="0"/>
          </a:p>
        </p:txBody>
      </p:sp>
      <p:sp>
        <p:nvSpPr>
          <p:cNvPr id="4" name="Zástupný symbol pro číslo snímku 3"/>
          <p:cNvSpPr>
            <a:spLocks noGrp="1"/>
          </p:cNvSpPr>
          <p:nvPr>
            <p:ph type="sldNum" sz="quarter" idx="10"/>
          </p:nvPr>
        </p:nvSpPr>
        <p:spPr/>
        <p:txBody>
          <a:bodyPr/>
          <a:lstStyle/>
          <a:p>
            <a:fld id="{B3231FEE-3850-46E8-93CD-394E03BFD9BC}" type="slidenum">
              <a:rPr lang="cs-CZ" smtClean="0"/>
              <a:pPr/>
              <a:t>27</a:t>
            </a:fld>
            <a:endParaRPr lang="cs-CZ"/>
          </a:p>
        </p:txBody>
      </p:sp>
    </p:spTree>
    <p:extLst>
      <p:ext uri="{BB962C8B-B14F-4D97-AF65-F5344CB8AC3E}">
        <p14:creationId xmlns:p14="http://schemas.microsoft.com/office/powerpoint/2010/main" val="736467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8" name="Nadpis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cs-CZ" smtClean="0"/>
              <a:t>Klepnutím lze upravit styl předlohy nadpisů.</a:t>
            </a:r>
            <a:endParaRPr kumimoji="0" lang="en-US"/>
          </a:p>
        </p:txBody>
      </p:sp>
      <p:sp>
        <p:nvSpPr>
          <p:cNvPr id="28" name="Zástupný symbol pro datum 27"/>
          <p:cNvSpPr>
            <a:spLocks noGrp="1"/>
          </p:cNvSpPr>
          <p:nvPr>
            <p:ph type="dt" sz="half" idx="10"/>
          </p:nvPr>
        </p:nvSpPr>
        <p:spPr/>
        <p:txBody>
          <a:bodyPr/>
          <a:lstStyle/>
          <a:p>
            <a:fld id="{C0670373-EF11-494F-B089-02E7841E45A8}" type="datetimeFigureOut">
              <a:rPr lang="cs-CZ" smtClean="0"/>
              <a:pPr/>
              <a:t>3.1.2016</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29" name="Zástupný symbol pro číslo snímku 28"/>
          <p:cNvSpPr>
            <a:spLocks noGrp="1"/>
          </p:cNvSpPr>
          <p:nvPr>
            <p:ph type="sldNum" sz="quarter" idx="12"/>
          </p:nvPr>
        </p:nvSpPr>
        <p:spPr/>
        <p:txBody>
          <a:bodyPr/>
          <a:lstStyle/>
          <a:p>
            <a:fld id="{E389D94F-1694-4872-82C6-B7BECC9A54CF}" type="slidenum">
              <a:rPr lang="cs-CZ" smtClean="0"/>
              <a:pPr/>
              <a:t>‹#›</a:t>
            </a:fld>
            <a:endParaRPr lang="cs-CZ"/>
          </a:p>
        </p:txBody>
      </p:sp>
      <p:sp>
        <p:nvSpPr>
          <p:cNvPr id="9" name="Podnadpis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0670373-EF11-494F-B089-02E7841E45A8}" type="datetimeFigureOut">
              <a:rPr lang="cs-CZ" smtClean="0"/>
              <a:pPr/>
              <a:t>3.1.2016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389D94F-1694-4872-82C6-B7BECC9A54C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0670373-EF11-494F-B089-02E7841E45A8}" type="datetimeFigureOut">
              <a:rPr lang="cs-CZ" smtClean="0"/>
              <a:pPr/>
              <a:t>3.1.2016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389D94F-1694-4872-82C6-B7BECC9A54CF}"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0670373-EF11-494F-B089-02E7841E45A8}" type="datetimeFigureOut">
              <a:rPr lang="cs-CZ" smtClean="0"/>
              <a:pPr/>
              <a:t>3.1.2016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389D94F-1694-4872-82C6-B7BECC9A54CF}"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3">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C0670373-EF11-494F-B089-02E7841E45A8}" type="datetimeFigureOut">
              <a:rPr lang="cs-CZ" smtClean="0"/>
              <a:pPr/>
              <a:t>3.1.2016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7924800" y="6416675"/>
            <a:ext cx="762000" cy="365125"/>
          </a:xfrm>
        </p:spPr>
        <p:txBody>
          <a:bodyPr/>
          <a:lstStyle/>
          <a:p>
            <a:fld id="{E389D94F-1694-4872-82C6-B7BECC9A54CF}"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C0670373-EF11-494F-B089-02E7841E45A8}" type="datetimeFigureOut">
              <a:rPr lang="cs-CZ" smtClean="0"/>
              <a:pPr/>
              <a:t>3.1.2016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389D94F-1694-4872-82C6-B7BECC9A54CF}"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C0670373-EF11-494F-B089-02E7841E45A8}" type="datetimeFigureOut">
              <a:rPr lang="cs-CZ" smtClean="0"/>
              <a:pPr/>
              <a:t>3.1.2016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389D94F-1694-4872-82C6-B7BECC9A54CF}"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C0670373-EF11-494F-B089-02E7841E45A8}" type="datetimeFigureOut">
              <a:rPr lang="cs-CZ" smtClean="0"/>
              <a:pPr/>
              <a:t>3.1.2016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389D94F-1694-4872-82C6-B7BECC9A54CF}"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0670373-EF11-494F-B089-02E7841E45A8}" type="datetimeFigureOut">
              <a:rPr lang="cs-CZ" smtClean="0"/>
              <a:pPr/>
              <a:t>3.1.2016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389D94F-1694-4872-82C6-B7BECC9A54C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C0670373-EF11-494F-B089-02E7841E45A8}" type="datetimeFigureOut">
              <a:rPr lang="cs-CZ" smtClean="0"/>
              <a:pPr/>
              <a:t>3.1.2016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389D94F-1694-4872-82C6-B7BECC9A54CF}"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cs-CZ" smtClean="0">
                <a:solidFill>
                  <a:schemeClr val="lt1"/>
                </a:solidFill>
                <a:latin typeface="+mn-lt"/>
                <a:ea typeface="+mn-ea"/>
                <a:cs typeface="+mn-cs"/>
              </a:rPr>
              <a:t>Klepnutím na ikonu přidáte obrázek.</a:t>
            </a:r>
            <a:endParaRPr kumimoji="0" lang="en-US" dirty="0">
              <a:solidFill>
                <a:schemeClr val="lt1"/>
              </a:solidFill>
              <a:latin typeface="+mn-lt"/>
              <a:ea typeface="+mn-ea"/>
              <a:cs typeface="+mn-cs"/>
            </a:endParaRPr>
          </a:p>
        </p:txBody>
      </p:sp>
      <p:sp>
        <p:nvSpPr>
          <p:cNvPr id="4" name="Zástupný symbol pro text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C0670373-EF11-494F-B089-02E7841E45A8}" type="datetimeFigureOut">
              <a:rPr lang="cs-CZ" smtClean="0"/>
              <a:pPr/>
              <a:t>3.1.2016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389D94F-1694-4872-82C6-B7BECC9A54CF}"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0670373-EF11-494F-B089-02E7841E45A8}" type="datetimeFigureOut">
              <a:rPr lang="cs-CZ" smtClean="0"/>
              <a:pPr/>
              <a:t>3.1.2016</a:t>
            </a:fld>
            <a:endParaRPr lang="cs-CZ"/>
          </a:p>
        </p:txBody>
      </p:sp>
      <p:sp>
        <p:nvSpPr>
          <p:cNvPr id="3" name="Zástupný symbol pro zápatí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cs-CZ"/>
          </a:p>
        </p:txBody>
      </p:sp>
      <p:sp>
        <p:nvSpPr>
          <p:cNvPr id="23" name="Zástupný symbol pro číslo snímku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389D94F-1694-4872-82C6-B7BECC9A54CF}"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www.erasmatazz.com/"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www.youtube.com/watch?v=OinqFgsIbh0"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www.youtube.com/watch?v=RUpxZksAMPw"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www.youtube.com/watch?v=gnArvcWaH6I"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Úvod do Psychologie a </a:t>
            </a:r>
            <a:r>
              <a:rPr lang="cs-CZ" dirty="0" err="1" smtClean="0"/>
              <a:t>ps</a:t>
            </a:r>
            <a:r>
              <a:rPr lang="cs-CZ" dirty="0" smtClean="0"/>
              <a:t>. Osobnosti</a:t>
            </a:r>
            <a:endParaRPr lang="cs-CZ" dirty="0"/>
          </a:p>
        </p:txBody>
      </p:sp>
      <p:sp>
        <p:nvSpPr>
          <p:cNvPr id="3" name="Podnadpis 2"/>
          <p:cNvSpPr>
            <a:spLocks noGrp="1"/>
          </p:cNvSpPr>
          <p:nvPr>
            <p:ph type="subTitle" idx="1"/>
          </p:nvPr>
        </p:nvSpPr>
        <p:spPr/>
        <p:txBody>
          <a:bodyPr/>
          <a:lstStyle/>
          <a:p>
            <a:r>
              <a:rPr lang="cs-CZ" dirty="0" smtClean="0"/>
              <a:t>2. Vývoj kognitivních funkcí</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627784" y="1600200"/>
            <a:ext cx="6059016" cy="4637112"/>
          </a:xfrm>
        </p:spPr>
        <p:txBody>
          <a:bodyPr>
            <a:normAutofit/>
          </a:bodyPr>
          <a:lstStyle/>
          <a:p>
            <a:pPr marL="137160" indent="0">
              <a:buNone/>
            </a:pPr>
            <a:r>
              <a:rPr lang="cs-CZ" dirty="0"/>
              <a:t>Termíny: </a:t>
            </a:r>
          </a:p>
          <a:p>
            <a:r>
              <a:rPr lang="cs-CZ" b="1" dirty="0"/>
              <a:t>senzorická paměť </a:t>
            </a:r>
          </a:p>
          <a:p>
            <a:r>
              <a:rPr lang="cs-CZ" b="1" dirty="0"/>
              <a:t>krátkodobá p. </a:t>
            </a:r>
            <a:r>
              <a:rPr lang="cs-CZ" b="1" dirty="0" smtClean="0"/>
              <a:t>= pracovní p.</a:t>
            </a:r>
            <a:endParaRPr lang="cs-CZ" b="1" dirty="0"/>
          </a:p>
          <a:p>
            <a:r>
              <a:rPr lang="cs-CZ" b="1" dirty="0" smtClean="0"/>
              <a:t>dlouhodobá </a:t>
            </a:r>
            <a:r>
              <a:rPr lang="cs-CZ" b="1" dirty="0"/>
              <a:t>p.</a:t>
            </a:r>
          </a:p>
          <a:p>
            <a:pPr marL="137160" indent="0" algn="ctr">
              <a:buNone/>
            </a:pPr>
            <a:endParaRPr lang="cs-CZ" dirty="0"/>
          </a:p>
        </p:txBody>
      </p:sp>
      <p:sp>
        <p:nvSpPr>
          <p:cNvPr id="6" name="Nadpis 5"/>
          <p:cNvSpPr>
            <a:spLocks noGrp="1"/>
          </p:cNvSpPr>
          <p:nvPr>
            <p:ph type="title"/>
          </p:nvPr>
        </p:nvSpPr>
        <p:spPr/>
        <p:txBody>
          <a:bodyPr>
            <a:normAutofit/>
          </a:bodyPr>
          <a:lstStyle/>
          <a:p>
            <a:r>
              <a:rPr lang="cs-CZ" dirty="0"/>
              <a:t>STRUKTURA </a:t>
            </a:r>
            <a:r>
              <a:rPr lang="cs-CZ" dirty="0" smtClean="0"/>
              <a:t>PAMĚTI</a:t>
            </a:r>
            <a:endParaRPr lang="cs-CZ" dirty="0"/>
          </a:p>
        </p:txBody>
      </p:sp>
    </p:spTree>
    <p:extLst>
      <p:ext uri="{BB962C8B-B14F-4D97-AF65-F5344CB8AC3E}">
        <p14:creationId xmlns:p14="http://schemas.microsoft.com/office/powerpoint/2010/main" val="1541661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457200" y="253536"/>
            <a:ext cx="8229600" cy="1143000"/>
          </a:xfrm>
        </p:spPr>
        <p:txBody>
          <a:bodyPr rIns="91440" anchor="b">
            <a:scene3d>
              <a:camera prst="orthographicFront"/>
              <a:lightRig rig="soft" dir="t">
                <a:rot lat="0" lon="0" rev="2400000"/>
              </a:lightRig>
            </a:scene3d>
            <a:sp3d>
              <a:bevelT w="19050" h="12700"/>
            </a:sp3d>
          </a:bodyPr>
          <a:lstStyle/>
          <a:p>
            <a:pPr marL="54864" eaLnBrk="1" fontAlgn="auto" hangingPunct="1">
              <a:spcAft>
                <a:spcPts val="0"/>
              </a:spcAft>
              <a:defRPr/>
            </a:pPr>
            <a:r>
              <a:rPr lang="cs-CZ" sz="4600" b="0" dirty="0" smtClean="0">
                <a:ln>
                  <a:noFill/>
                </a:ln>
                <a:solidFill>
                  <a:schemeClr val="tx1"/>
                </a:solidFill>
                <a:effectLst>
                  <a:outerShdw blurRad="38100" dist="25500" dir="5400000" algn="tl" rotWithShape="0">
                    <a:srgbClr val="000000">
                      <a:satMod val="180000"/>
                      <a:alpha val="75000"/>
                    </a:srgbClr>
                  </a:outerShdw>
                </a:effectLst>
              </a:rPr>
              <a:t>Paměť smyslů - paobrazy</a:t>
            </a:r>
            <a:endParaRPr lang="cs-CZ" sz="4600" b="0" dirty="0">
              <a:ln>
                <a:noFill/>
              </a:ln>
              <a:solidFill>
                <a:schemeClr val="tx1"/>
              </a:solidFill>
              <a:effectLst>
                <a:outerShdw blurRad="38100" dist="25500" dir="5400000" algn="tl" rotWithShape="0">
                  <a:srgbClr val="000000">
                    <a:satMod val="180000"/>
                    <a:alpha val="75000"/>
                  </a:srgbClr>
                </a:outerShdw>
              </a:effectLst>
            </a:endParaRPr>
          </a:p>
        </p:txBody>
      </p:sp>
      <p:sp>
        <p:nvSpPr>
          <p:cNvPr id="51202" name="Zástupný symbol pro obsah 4"/>
          <p:cNvSpPr>
            <a:spLocks noGrp="1"/>
          </p:cNvSpPr>
          <p:nvPr>
            <p:ph idx="4294967295"/>
          </p:nvPr>
        </p:nvSpPr>
        <p:spPr>
          <a:xfrm>
            <a:off x="565150" y="6179035"/>
            <a:ext cx="8229600" cy="648112"/>
          </a:xfrm>
        </p:spPr>
        <p:txBody>
          <a:bodyPr/>
          <a:lstStyle/>
          <a:p>
            <a:pPr marL="0" indent="0" algn="ctr" eaLnBrk="1" hangingPunct="1">
              <a:buNone/>
            </a:pPr>
            <a:r>
              <a:rPr lang="cs-CZ" dirty="0" smtClean="0"/>
              <a:t>Jak dlouho vydrží paobraz?</a:t>
            </a:r>
          </a:p>
        </p:txBody>
      </p:sp>
      <p:pic>
        <p:nvPicPr>
          <p:cNvPr id="51203" name="Picture 2"/>
          <p:cNvPicPr>
            <a:picLocks noChangeAspect="1" noChangeArrowheads="1"/>
          </p:cNvPicPr>
          <p:nvPr/>
        </p:nvPicPr>
        <p:blipFill>
          <a:blip r:embed="rId2" cstate="print"/>
          <a:srcRect/>
          <a:stretch>
            <a:fillRect/>
          </a:stretch>
        </p:blipFill>
        <p:spPr bwMode="auto">
          <a:xfrm>
            <a:off x="0" y="1484313"/>
            <a:ext cx="4679950" cy="4681537"/>
          </a:xfrm>
          <a:prstGeom prst="rect">
            <a:avLst/>
          </a:prstGeom>
          <a:noFill/>
          <a:ln w="9525">
            <a:noFill/>
            <a:miter lim="800000"/>
            <a:headEnd/>
            <a:tailEnd/>
          </a:ln>
        </p:spPr>
      </p:pic>
      <p:pic>
        <p:nvPicPr>
          <p:cNvPr id="5" name="Picture 2" descr="C:\Users\uživatel\Pictures\Přednášky\Vnímání a paměť\paobraz.jpg"/>
          <p:cNvPicPr>
            <a:picLocks noChangeAspect="1" noChangeArrowheads="1"/>
          </p:cNvPicPr>
          <p:nvPr/>
        </p:nvPicPr>
        <p:blipFill>
          <a:blip r:embed="rId3" cstate="print"/>
          <a:srcRect/>
          <a:stretch>
            <a:fillRect/>
          </a:stretch>
        </p:blipFill>
        <p:spPr bwMode="auto">
          <a:xfrm>
            <a:off x="4932040" y="2060848"/>
            <a:ext cx="4062684" cy="3600400"/>
          </a:xfrm>
          <a:prstGeom prst="rect">
            <a:avLst/>
          </a:prstGeom>
          <a:noFill/>
          <a:ln w="9525">
            <a:noFill/>
            <a:miter lim="800000"/>
            <a:headEnd/>
            <a:tailEnd/>
          </a:ln>
        </p:spPr>
      </p:pic>
    </p:spTree>
    <p:extLst>
      <p:ext uri="{BB962C8B-B14F-4D97-AF65-F5344CB8AC3E}">
        <p14:creationId xmlns:p14="http://schemas.microsoft.com/office/powerpoint/2010/main" val="887383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850106"/>
          </a:xfrm>
        </p:spPr>
        <p:txBody>
          <a:bodyPr/>
          <a:lstStyle/>
          <a:p>
            <a:r>
              <a:rPr lang="cs-CZ" dirty="0" smtClean="0"/>
              <a:t>Senzorická paměť</a:t>
            </a:r>
            <a:endParaRPr lang="cs-CZ" dirty="0"/>
          </a:p>
        </p:txBody>
      </p:sp>
      <p:sp>
        <p:nvSpPr>
          <p:cNvPr id="3" name="Zástupný symbol pro obsah 2"/>
          <p:cNvSpPr>
            <a:spLocks noGrp="1"/>
          </p:cNvSpPr>
          <p:nvPr>
            <p:ph idx="1"/>
          </p:nvPr>
        </p:nvSpPr>
        <p:spPr>
          <a:xfrm>
            <a:off x="457200" y="836712"/>
            <a:ext cx="8291264" cy="3888432"/>
          </a:xfrm>
        </p:spPr>
        <p:txBody>
          <a:bodyPr>
            <a:noAutofit/>
          </a:bodyPr>
          <a:lstStyle/>
          <a:p>
            <a:pPr>
              <a:buNone/>
            </a:pPr>
            <a:r>
              <a:rPr lang="cs-CZ" sz="2100" dirty="0" smtClean="0"/>
              <a:t>Vizuální senzorická (</a:t>
            </a:r>
            <a:r>
              <a:rPr lang="cs-CZ" sz="2100" b="1" dirty="0" smtClean="0"/>
              <a:t>ikonická</a:t>
            </a:r>
            <a:r>
              <a:rPr lang="cs-CZ" sz="2100" dirty="0" smtClean="0"/>
              <a:t>) </a:t>
            </a:r>
            <a:r>
              <a:rPr lang="cs-CZ" sz="2100" b="1" dirty="0" smtClean="0"/>
              <a:t>paměť</a:t>
            </a:r>
            <a:r>
              <a:rPr lang="cs-CZ" sz="2100" dirty="0" smtClean="0"/>
              <a:t> se testovala takto:</a:t>
            </a:r>
          </a:p>
          <a:p>
            <a:pPr>
              <a:buNone/>
            </a:pPr>
            <a:r>
              <a:rPr lang="cs-CZ" sz="2100" dirty="0" smtClean="0"/>
              <a:t>Na krátký okamžik (např. 50ms) promítnete respondentům soubor podnětů, např. písmen. Respondenti jsou schopni vybavit si 4-5 (</a:t>
            </a:r>
            <a:r>
              <a:rPr lang="cs-CZ" sz="2100" dirty="0" err="1" smtClean="0"/>
              <a:t>max</a:t>
            </a:r>
            <a:r>
              <a:rPr lang="cs-CZ" sz="2100" dirty="0" smtClean="0"/>
              <a:t> 6) prvků, resp. průměrně 1/3. </a:t>
            </a:r>
          </a:p>
          <a:p>
            <a:pPr>
              <a:buNone/>
            </a:pPr>
            <a:r>
              <a:rPr lang="cs-CZ" sz="2100" dirty="0" err="1" smtClean="0"/>
              <a:t>Sperling</a:t>
            </a:r>
            <a:r>
              <a:rPr lang="cs-CZ" sz="2100" dirty="0" smtClean="0"/>
              <a:t> (1960) provedl zajímavou variaci tohoto pokusu. Ihned po expozici podnětu byli respondenti navedeni (výškou tónu), aby zkoumali pouze jeden ze tří řádků. Takto si byli schopni vybavit většinou všechny 4 prvky v řadě. Zajímavé je, že respondenti nevěděli, jakému řádku budou věnovat pozornost, proto </a:t>
            </a:r>
            <a:r>
              <a:rPr lang="cs-CZ" sz="2100" dirty="0" err="1" smtClean="0"/>
              <a:t>Sperling</a:t>
            </a:r>
            <a:r>
              <a:rPr lang="cs-CZ" sz="2100" dirty="0" smtClean="0"/>
              <a:t> předpokládal nutnost existence jakési krátkodobé vizuální paměti.</a:t>
            </a:r>
          </a:p>
        </p:txBody>
      </p:sp>
      <p:pic>
        <p:nvPicPr>
          <p:cNvPr id="1026" name="Picture 2"/>
          <p:cNvPicPr>
            <a:picLocks noChangeAspect="1" noChangeArrowheads="1"/>
          </p:cNvPicPr>
          <p:nvPr/>
        </p:nvPicPr>
        <p:blipFill>
          <a:blip r:embed="rId2" cstate="print"/>
          <a:srcRect/>
          <a:stretch>
            <a:fillRect/>
          </a:stretch>
        </p:blipFill>
        <p:spPr bwMode="auto">
          <a:xfrm>
            <a:off x="6000750" y="4724400"/>
            <a:ext cx="3143250" cy="2133600"/>
          </a:xfrm>
          <a:prstGeom prst="rect">
            <a:avLst/>
          </a:prstGeom>
          <a:noFill/>
          <a:ln w="9525">
            <a:noFill/>
            <a:miter lim="800000"/>
            <a:headEnd/>
            <a:tailEnd/>
          </a:ln>
        </p:spPr>
      </p:pic>
      <p:sp>
        <p:nvSpPr>
          <p:cNvPr id="5" name="Zástupný symbol pro obsah 2"/>
          <p:cNvSpPr txBox="1">
            <a:spLocks/>
          </p:cNvSpPr>
          <p:nvPr/>
        </p:nvSpPr>
        <p:spPr>
          <a:xfrm>
            <a:off x="395536" y="4653136"/>
            <a:ext cx="5472608" cy="2204864"/>
          </a:xfrm>
          <a:prstGeom prst="rect">
            <a:avLst/>
          </a:prstGeom>
        </p:spPr>
        <p:txBody>
          <a:bodyPr vert="horz">
            <a:normAutofit lnSpcReduction="10000"/>
          </a:bodyPr>
          <a:lstStyle/>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kumimoji="0" lang="cs-CZ" sz="2800" b="0" i="0" u="none" strike="noStrike" kern="1200" cap="none" spc="0" normalizeH="0" baseline="0" noProof="0" dirty="0" err="1" smtClean="0">
                <a:ln>
                  <a:noFill/>
                </a:ln>
                <a:solidFill>
                  <a:schemeClr val="tx1"/>
                </a:solidFill>
                <a:effectLst/>
                <a:uLnTx/>
                <a:uFillTx/>
                <a:latin typeface="+mn-lt"/>
                <a:ea typeface="+mn-ea"/>
                <a:cs typeface="+mn-cs"/>
              </a:rPr>
              <a:t>Sperling</a:t>
            </a:r>
            <a:r>
              <a:rPr kumimoji="0" lang="cs-CZ" sz="2800" b="0" i="0" u="none" strike="noStrike" kern="1200" cap="none" spc="0" normalizeH="0" baseline="0" noProof="0" dirty="0" smtClean="0">
                <a:ln>
                  <a:noFill/>
                </a:ln>
                <a:solidFill>
                  <a:schemeClr val="tx1"/>
                </a:solidFill>
                <a:effectLst/>
                <a:uLnTx/>
                <a:uFillTx/>
                <a:latin typeface="+mn-lt"/>
                <a:ea typeface="+mn-ea"/>
                <a:cs typeface="+mn-cs"/>
              </a:rPr>
              <a:t> dále prozkoumal vliv zpoždění tónu. Od 1,6s si respondenti pamatovali zhruba 1/3 prvků z řady (tedy jako bez nápovědy).</a:t>
            </a:r>
            <a:endParaRPr kumimoji="0" lang="cs-CZ"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906147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Senzorická paměť</a:t>
            </a:r>
            <a:endParaRPr lang="cs-CZ" dirty="0"/>
          </a:p>
        </p:txBody>
      </p:sp>
      <p:sp>
        <p:nvSpPr>
          <p:cNvPr id="3" name="Zástupný symbol pro obsah 2"/>
          <p:cNvSpPr>
            <a:spLocks noGrp="1"/>
          </p:cNvSpPr>
          <p:nvPr>
            <p:ph idx="1"/>
          </p:nvPr>
        </p:nvSpPr>
        <p:spPr/>
        <p:txBody>
          <a:bodyPr>
            <a:normAutofit fontScale="92500"/>
          </a:bodyPr>
          <a:lstStyle/>
          <a:p>
            <a:pPr>
              <a:buNone/>
            </a:pPr>
            <a:r>
              <a:rPr lang="cs-CZ" dirty="0" smtClean="0"/>
              <a:t>Podobně krátce je omezená sluchová senzorická (</a:t>
            </a:r>
            <a:r>
              <a:rPr lang="cs-CZ" i="1" dirty="0" err="1" smtClean="0"/>
              <a:t>echoická</a:t>
            </a:r>
            <a:r>
              <a:rPr lang="cs-CZ" dirty="0" smtClean="0"/>
              <a:t>) paměť (srov. </a:t>
            </a:r>
            <a:r>
              <a:rPr lang="cs-CZ" dirty="0" err="1" smtClean="0"/>
              <a:t>Sams</a:t>
            </a:r>
            <a:r>
              <a:rPr lang="cs-CZ" dirty="0" smtClean="0"/>
              <a:t>, </a:t>
            </a:r>
            <a:r>
              <a:rPr lang="cs-CZ" dirty="0" err="1" smtClean="0"/>
              <a:t>Hari</a:t>
            </a:r>
            <a:r>
              <a:rPr lang="cs-CZ" dirty="0" smtClean="0"/>
              <a:t>, Rif, </a:t>
            </a:r>
            <a:r>
              <a:rPr lang="cs-CZ" dirty="0" err="1" smtClean="0"/>
              <a:t>Knuutila</a:t>
            </a:r>
            <a:r>
              <a:rPr lang="cs-CZ" dirty="0" smtClean="0"/>
              <a:t>, 1993). Její trvání nepřesahuje 10 s (2-4s dle </a:t>
            </a:r>
            <a:r>
              <a:rPr lang="cs-CZ" dirty="0" err="1" smtClean="0"/>
              <a:t>Treisman</a:t>
            </a:r>
            <a:r>
              <a:rPr lang="cs-CZ" dirty="0" smtClean="0"/>
              <a:t>, 1964). Něco podobného existuje u všech ostatních smyslových receptorů (srov. chuť).</a:t>
            </a:r>
          </a:p>
          <a:p>
            <a:pPr>
              <a:buNone/>
            </a:pPr>
            <a:endParaRPr lang="cs-CZ" dirty="0" smtClean="0"/>
          </a:p>
          <a:p>
            <a:pPr>
              <a:buNone/>
            </a:pPr>
            <a:r>
              <a:rPr lang="cs-CZ" dirty="0" smtClean="0"/>
              <a:t>Z výzkumů mozkové činnosti vyplývá, že aktivita primárních korových oblastí podrží po krátkou dobu reprezentaci podnětu pro další zpracování. Pokud však podnětu nevěnujeme pozornost, ztrácí se.</a:t>
            </a:r>
            <a:endParaRPr lang="cs-CZ" dirty="0"/>
          </a:p>
        </p:txBody>
      </p:sp>
    </p:spTree>
    <p:extLst>
      <p:ext uri="{BB962C8B-B14F-4D97-AF65-F5344CB8AC3E}">
        <p14:creationId xmlns:p14="http://schemas.microsoft.com/office/powerpoint/2010/main" val="1631689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Teorie krátkodobé paměti</a:t>
            </a:r>
            <a:endParaRPr lang="cs-CZ" dirty="0"/>
          </a:p>
        </p:txBody>
      </p:sp>
      <p:sp>
        <p:nvSpPr>
          <p:cNvPr id="3" name="Zástupný symbol pro obsah 2"/>
          <p:cNvSpPr>
            <a:spLocks noGrp="1"/>
          </p:cNvSpPr>
          <p:nvPr>
            <p:ph idx="1"/>
          </p:nvPr>
        </p:nvSpPr>
        <p:spPr/>
        <p:txBody>
          <a:bodyPr/>
          <a:lstStyle/>
          <a:p>
            <a:pPr>
              <a:buNone/>
            </a:pPr>
            <a:r>
              <a:rPr lang="cs-CZ" dirty="0" smtClean="0"/>
              <a:t>Atkinson a </a:t>
            </a:r>
            <a:r>
              <a:rPr lang="cs-CZ" dirty="0" err="1" smtClean="0"/>
              <a:t>Shiffrin</a:t>
            </a:r>
            <a:r>
              <a:rPr lang="cs-CZ" dirty="0" smtClean="0"/>
              <a:t> (1968) završili vývoj teorie paměti tímto známým </a:t>
            </a:r>
            <a:r>
              <a:rPr lang="cs-CZ" b="1" dirty="0" smtClean="0"/>
              <a:t>modelem krátkodobé paměti</a:t>
            </a:r>
            <a:r>
              <a:rPr lang="cs-CZ" dirty="0" smtClean="0"/>
              <a:t>:</a:t>
            </a:r>
            <a:endParaRPr lang="cs-CZ" dirty="0"/>
          </a:p>
        </p:txBody>
      </p:sp>
      <p:sp>
        <p:nvSpPr>
          <p:cNvPr id="4" name="Obdélník 3"/>
          <p:cNvSpPr/>
          <p:nvPr/>
        </p:nvSpPr>
        <p:spPr>
          <a:xfrm>
            <a:off x="3131840" y="2708920"/>
            <a:ext cx="2088232"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3131840" y="5805264"/>
            <a:ext cx="2088232"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a:off x="3131840" y="4221088"/>
            <a:ext cx="2088232"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p:cNvSpPr txBox="1"/>
          <p:nvPr/>
        </p:nvSpPr>
        <p:spPr>
          <a:xfrm>
            <a:off x="3275856" y="2852936"/>
            <a:ext cx="1800200" cy="646331"/>
          </a:xfrm>
          <a:prstGeom prst="rect">
            <a:avLst/>
          </a:prstGeom>
          <a:noFill/>
        </p:spPr>
        <p:txBody>
          <a:bodyPr wrap="square" rtlCol="0">
            <a:spAutoFit/>
          </a:bodyPr>
          <a:lstStyle/>
          <a:p>
            <a:pPr algn="ctr"/>
            <a:r>
              <a:rPr lang="cs-CZ" b="1" dirty="0" smtClean="0">
                <a:latin typeface="Arial" pitchFamily="34" charset="0"/>
                <a:cs typeface="Arial" pitchFamily="34" charset="0"/>
              </a:rPr>
              <a:t>senzorická</a:t>
            </a:r>
          </a:p>
          <a:p>
            <a:pPr algn="ctr"/>
            <a:r>
              <a:rPr lang="cs-CZ" b="1" dirty="0" smtClean="0">
                <a:latin typeface="Arial" pitchFamily="34" charset="0"/>
                <a:cs typeface="Arial" pitchFamily="34" charset="0"/>
              </a:rPr>
              <a:t>paměť</a:t>
            </a:r>
            <a:endParaRPr lang="cs-CZ" b="1" dirty="0">
              <a:latin typeface="Arial" pitchFamily="34" charset="0"/>
              <a:cs typeface="Arial" pitchFamily="34" charset="0"/>
            </a:endParaRPr>
          </a:p>
        </p:txBody>
      </p:sp>
      <p:sp>
        <p:nvSpPr>
          <p:cNvPr id="8" name="TextovéPole 7"/>
          <p:cNvSpPr txBox="1"/>
          <p:nvPr/>
        </p:nvSpPr>
        <p:spPr>
          <a:xfrm>
            <a:off x="3275856" y="5877272"/>
            <a:ext cx="1800200" cy="646331"/>
          </a:xfrm>
          <a:prstGeom prst="rect">
            <a:avLst/>
          </a:prstGeom>
          <a:noFill/>
        </p:spPr>
        <p:txBody>
          <a:bodyPr wrap="square" rtlCol="0">
            <a:spAutoFit/>
          </a:bodyPr>
          <a:lstStyle/>
          <a:p>
            <a:pPr algn="ctr"/>
            <a:r>
              <a:rPr lang="cs-CZ" b="1" dirty="0" smtClean="0">
                <a:latin typeface="Arial" pitchFamily="34" charset="0"/>
                <a:cs typeface="Arial" pitchFamily="34" charset="0"/>
              </a:rPr>
              <a:t>dlouhodobá</a:t>
            </a:r>
          </a:p>
          <a:p>
            <a:pPr algn="ctr"/>
            <a:r>
              <a:rPr lang="cs-CZ" b="1" dirty="0" smtClean="0">
                <a:latin typeface="Arial" pitchFamily="34" charset="0"/>
                <a:cs typeface="Arial" pitchFamily="34" charset="0"/>
              </a:rPr>
              <a:t>paměť</a:t>
            </a:r>
            <a:endParaRPr lang="cs-CZ" b="1" dirty="0">
              <a:latin typeface="Arial" pitchFamily="34" charset="0"/>
              <a:cs typeface="Arial" pitchFamily="34" charset="0"/>
            </a:endParaRPr>
          </a:p>
        </p:txBody>
      </p:sp>
      <p:sp>
        <p:nvSpPr>
          <p:cNvPr id="9" name="TextovéPole 8"/>
          <p:cNvSpPr txBox="1"/>
          <p:nvPr/>
        </p:nvSpPr>
        <p:spPr>
          <a:xfrm>
            <a:off x="3275856" y="4365104"/>
            <a:ext cx="1800200" cy="707886"/>
          </a:xfrm>
          <a:prstGeom prst="rect">
            <a:avLst/>
          </a:prstGeom>
          <a:noFill/>
        </p:spPr>
        <p:txBody>
          <a:bodyPr wrap="square" rtlCol="0">
            <a:spAutoFit/>
          </a:bodyPr>
          <a:lstStyle/>
          <a:p>
            <a:pPr algn="ctr"/>
            <a:r>
              <a:rPr lang="cs-CZ" sz="2000" b="1" cap="small" dirty="0" smtClean="0">
                <a:latin typeface="Arial" pitchFamily="34" charset="0"/>
                <a:cs typeface="Arial" pitchFamily="34" charset="0"/>
              </a:rPr>
              <a:t>krátkodobá</a:t>
            </a:r>
          </a:p>
          <a:p>
            <a:pPr algn="ctr"/>
            <a:r>
              <a:rPr lang="cs-CZ" sz="2000" b="1" cap="small" dirty="0" smtClean="0">
                <a:latin typeface="Arial" pitchFamily="34" charset="0"/>
                <a:cs typeface="Arial" pitchFamily="34" charset="0"/>
              </a:rPr>
              <a:t>paměť</a:t>
            </a:r>
            <a:endParaRPr lang="cs-CZ" sz="2000" b="1" cap="small" dirty="0">
              <a:latin typeface="Arial" pitchFamily="34" charset="0"/>
              <a:cs typeface="Arial" pitchFamily="34" charset="0"/>
            </a:endParaRPr>
          </a:p>
        </p:txBody>
      </p:sp>
      <p:cxnSp>
        <p:nvCxnSpPr>
          <p:cNvPr id="11" name="Přímá spojovací šipka 10"/>
          <p:cNvCxnSpPr/>
          <p:nvPr/>
        </p:nvCxnSpPr>
        <p:spPr>
          <a:xfrm>
            <a:off x="4211960" y="3717032"/>
            <a:ext cx="0" cy="50405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Přímá spojovací šipka 15"/>
          <p:cNvCxnSpPr/>
          <p:nvPr/>
        </p:nvCxnSpPr>
        <p:spPr>
          <a:xfrm>
            <a:off x="4211960" y="5229200"/>
            <a:ext cx="0" cy="50405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ovéPole 16"/>
          <p:cNvSpPr txBox="1"/>
          <p:nvPr/>
        </p:nvSpPr>
        <p:spPr>
          <a:xfrm>
            <a:off x="4427984" y="3717032"/>
            <a:ext cx="1872208" cy="369332"/>
          </a:xfrm>
          <a:prstGeom prst="rect">
            <a:avLst/>
          </a:prstGeom>
          <a:noFill/>
        </p:spPr>
        <p:txBody>
          <a:bodyPr wrap="square" rtlCol="0">
            <a:spAutoFit/>
          </a:bodyPr>
          <a:lstStyle/>
          <a:p>
            <a:r>
              <a:rPr lang="cs-CZ" b="1" dirty="0" smtClean="0"/>
              <a:t>POZORNOST</a:t>
            </a:r>
            <a:endParaRPr lang="cs-CZ" b="1" dirty="0"/>
          </a:p>
        </p:txBody>
      </p:sp>
      <p:sp>
        <p:nvSpPr>
          <p:cNvPr id="18" name="TextovéPole 17"/>
          <p:cNvSpPr txBox="1"/>
          <p:nvPr/>
        </p:nvSpPr>
        <p:spPr>
          <a:xfrm>
            <a:off x="4427984" y="5157192"/>
            <a:ext cx="1872208" cy="600164"/>
          </a:xfrm>
          <a:prstGeom prst="rect">
            <a:avLst/>
          </a:prstGeom>
          <a:noFill/>
        </p:spPr>
        <p:txBody>
          <a:bodyPr wrap="square" rtlCol="0">
            <a:spAutoFit/>
          </a:bodyPr>
          <a:lstStyle/>
          <a:p>
            <a:r>
              <a:rPr lang="cs-CZ" sz="1100" b="1" dirty="0" smtClean="0"/>
              <a:t>KÓDOVÁNÍ, KONSOLIDACE, OPAKOVÁNÍ</a:t>
            </a:r>
            <a:endParaRPr lang="cs-CZ" sz="1100" b="1" dirty="0"/>
          </a:p>
        </p:txBody>
      </p:sp>
      <p:cxnSp>
        <p:nvCxnSpPr>
          <p:cNvPr id="14" name="Přímá spojovací šipka 13"/>
          <p:cNvCxnSpPr/>
          <p:nvPr/>
        </p:nvCxnSpPr>
        <p:spPr>
          <a:xfrm>
            <a:off x="5220072" y="4653136"/>
            <a:ext cx="86409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Obdélník 23"/>
          <p:cNvSpPr/>
          <p:nvPr/>
        </p:nvSpPr>
        <p:spPr>
          <a:xfrm>
            <a:off x="6084168" y="4293096"/>
            <a:ext cx="151216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TextovéPole 24"/>
          <p:cNvSpPr txBox="1"/>
          <p:nvPr/>
        </p:nvSpPr>
        <p:spPr>
          <a:xfrm>
            <a:off x="6084168" y="4293096"/>
            <a:ext cx="1512168" cy="707886"/>
          </a:xfrm>
          <a:prstGeom prst="rect">
            <a:avLst/>
          </a:prstGeom>
          <a:noFill/>
        </p:spPr>
        <p:txBody>
          <a:bodyPr wrap="square" rtlCol="0">
            <a:spAutoFit/>
          </a:bodyPr>
          <a:lstStyle/>
          <a:p>
            <a:pPr algn="ctr"/>
            <a:r>
              <a:rPr lang="cs-CZ" sz="2000" b="1" cap="small" dirty="0" smtClean="0">
                <a:latin typeface="Arial" pitchFamily="34" charset="0"/>
                <a:cs typeface="Arial" pitchFamily="34" charset="0"/>
              </a:rPr>
              <a:t>Výstup</a:t>
            </a:r>
          </a:p>
          <a:p>
            <a:pPr algn="ctr"/>
            <a:r>
              <a:rPr lang="cs-CZ" sz="2000" b="1" cap="small" dirty="0" smtClean="0">
                <a:latin typeface="Arial" pitchFamily="34" charset="0"/>
                <a:cs typeface="Arial" pitchFamily="34" charset="0"/>
              </a:rPr>
              <a:t>odpověď</a:t>
            </a:r>
            <a:endParaRPr lang="cs-CZ" sz="2000" b="1" cap="small" dirty="0">
              <a:latin typeface="Arial" pitchFamily="34" charset="0"/>
              <a:cs typeface="Arial" pitchFamily="34" charset="0"/>
            </a:endParaRPr>
          </a:p>
        </p:txBody>
      </p:sp>
      <p:cxnSp>
        <p:nvCxnSpPr>
          <p:cNvPr id="26" name="Přímá spojovací šipka 25"/>
          <p:cNvCxnSpPr/>
          <p:nvPr/>
        </p:nvCxnSpPr>
        <p:spPr>
          <a:xfrm flipV="1">
            <a:off x="3995936" y="5229200"/>
            <a:ext cx="0" cy="50405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ovéPole 27"/>
          <p:cNvSpPr txBox="1"/>
          <p:nvPr/>
        </p:nvSpPr>
        <p:spPr>
          <a:xfrm>
            <a:off x="1763688" y="5229200"/>
            <a:ext cx="1872208" cy="369332"/>
          </a:xfrm>
          <a:prstGeom prst="rect">
            <a:avLst/>
          </a:prstGeom>
          <a:noFill/>
        </p:spPr>
        <p:txBody>
          <a:bodyPr wrap="square" rtlCol="0">
            <a:spAutoFit/>
          </a:bodyPr>
          <a:lstStyle/>
          <a:p>
            <a:r>
              <a:rPr lang="cs-CZ" b="1" dirty="0" smtClean="0"/>
              <a:t>VYBAVOVÁNÍ</a:t>
            </a:r>
            <a:endParaRPr lang="cs-CZ" b="1" dirty="0"/>
          </a:p>
        </p:txBody>
      </p:sp>
    </p:spTree>
    <p:extLst>
      <p:ext uri="{BB962C8B-B14F-4D97-AF65-F5344CB8AC3E}">
        <p14:creationId xmlns:p14="http://schemas.microsoft.com/office/powerpoint/2010/main" val="1661560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457200" y="253536"/>
            <a:ext cx="8229600" cy="727192"/>
          </a:xfrm>
        </p:spPr>
        <p:txBody>
          <a:bodyPr rIns="91440" anchor="b">
            <a:normAutofit fontScale="90000"/>
            <a:scene3d>
              <a:camera prst="orthographicFront"/>
              <a:lightRig rig="soft" dir="t">
                <a:rot lat="0" lon="0" rev="2400000"/>
              </a:lightRig>
            </a:scene3d>
            <a:sp3d>
              <a:bevelT w="19050" h="12700"/>
            </a:sp3d>
          </a:bodyPr>
          <a:lstStyle/>
          <a:p>
            <a:pPr marL="54864">
              <a:defRPr/>
            </a:pPr>
            <a:r>
              <a:rPr lang="cs-CZ" sz="4800" dirty="0" smtClean="0"/>
              <a:t>Krátkodobá paměť</a:t>
            </a:r>
            <a:endParaRPr lang="cs-CZ" sz="4600" b="0" dirty="0">
              <a:ln>
                <a:noFill/>
              </a:ln>
              <a:solidFill>
                <a:schemeClr val="tx1"/>
              </a:solidFill>
              <a:effectLst>
                <a:outerShdw blurRad="38100" dist="25500" dir="5400000" algn="tl" rotWithShape="0">
                  <a:srgbClr val="000000">
                    <a:satMod val="180000"/>
                    <a:alpha val="75000"/>
                  </a:srgbClr>
                </a:outerShdw>
              </a:effectLst>
            </a:endParaRPr>
          </a:p>
        </p:txBody>
      </p:sp>
      <p:sp>
        <p:nvSpPr>
          <p:cNvPr id="53250" name="Zástupný symbol pro obsah 2"/>
          <p:cNvSpPr>
            <a:spLocks noGrp="1"/>
          </p:cNvSpPr>
          <p:nvPr>
            <p:ph idx="4294967295"/>
          </p:nvPr>
        </p:nvSpPr>
        <p:spPr>
          <a:xfrm>
            <a:off x="457200" y="1340768"/>
            <a:ext cx="8229600" cy="5184576"/>
          </a:xfrm>
        </p:spPr>
        <p:txBody>
          <a:bodyPr>
            <a:normAutofit fontScale="92500" lnSpcReduction="20000"/>
          </a:bodyPr>
          <a:lstStyle/>
          <a:p>
            <a:pPr marL="292100" indent="-292100" eaLnBrk="1" hangingPunct="1">
              <a:buNone/>
            </a:pPr>
            <a:r>
              <a:rPr lang="cs-CZ" b="1" dirty="0" smtClean="0"/>
              <a:t>Krátkodobá</a:t>
            </a:r>
            <a:r>
              <a:rPr lang="cs-CZ" dirty="0" smtClean="0"/>
              <a:t> paměť zpracovává informace ze senzorické paměti a kóduje vjemy v reprezentace. Má dva atributy (oproti DP):</a:t>
            </a:r>
          </a:p>
          <a:p>
            <a:pPr marL="292100" indent="-292100" eaLnBrk="1" hangingPunct="1">
              <a:buNone/>
            </a:pPr>
            <a:r>
              <a:rPr lang="cs-CZ" dirty="0" smtClean="0">
                <a:solidFill>
                  <a:srgbClr val="FFC000"/>
                </a:solidFill>
              </a:rPr>
              <a:t>1. Její kapacita (</a:t>
            </a:r>
            <a:r>
              <a:rPr lang="cs-CZ" i="1" dirty="0" err="1" smtClean="0">
                <a:solidFill>
                  <a:srgbClr val="FFC000"/>
                </a:solidFill>
              </a:rPr>
              <a:t>memory</a:t>
            </a:r>
            <a:r>
              <a:rPr lang="cs-CZ" i="1" dirty="0" smtClean="0">
                <a:solidFill>
                  <a:srgbClr val="FFC000"/>
                </a:solidFill>
              </a:rPr>
              <a:t> </a:t>
            </a:r>
            <a:r>
              <a:rPr lang="cs-CZ" i="1" dirty="0" err="1" smtClean="0">
                <a:solidFill>
                  <a:srgbClr val="FFC000"/>
                </a:solidFill>
              </a:rPr>
              <a:t>span</a:t>
            </a:r>
            <a:r>
              <a:rPr lang="cs-CZ" dirty="0" smtClean="0">
                <a:solidFill>
                  <a:srgbClr val="FFC000"/>
                </a:solidFill>
              </a:rPr>
              <a:t>) je limitována, průměrně</a:t>
            </a:r>
            <a:r>
              <a:rPr lang="cs-CZ" dirty="0" smtClean="0"/>
              <a:t>:</a:t>
            </a:r>
          </a:p>
          <a:p>
            <a:pPr marL="612140" lvl="1" indent="-292100"/>
            <a:r>
              <a:rPr lang="cs-CZ" dirty="0" smtClean="0"/>
              <a:t>7±2 čísla (max. cca 80 čísel – srov. Chase, Ericsson, 1981)</a:t>
            </a:r>
          </a:p>
          <a:p>
            <a:pPr marL="612140" lvl="1" indent="-292100"/>
            <a:r>
              <a:rPr lang="cs-CZ" dirty="0" smtClean="0"/>
              <a:t>6±2 písmena</a:t>
            </a:r>
          </a:p>
          <a:p>
            <a:pPr marL="612140" lvl="1" indent="-292100"/>
            <a:r>
              <a:rPr lang="cs-CZ" dirty="0" smtClean="0"/>
              <a:t>5±2 slova </a:t>
            </a:r>
            <a:r>
              <a:rPr lang="cs-CZ" b="1" dirty="0" smtClean="0">
                <a:solidFill>
                  <a:srgbClr val="FFC000"/>
                </a:solidFill>
              </a:rPr>
              <a:t>(počet argumentů ve větě)</a:t>
            </a:r>
            <a:endParaRPr lang="cs-CZ" dirty="0" smtClean="0"/>
          </a:p>
          <a:p>
            <a:pPr marL="612140" lvl="1" indent="-292100"/>
            <a:r>
              <a:rPr lang="cs-CZ" dirty="0" smtClean="0"/>
              <a:t>3-4±2 objekty</a:t>
            </a:r>
          </a:p>
          <a:p>
            <a:pPr marL="612140" lvl="1" indent="-292100"/>
            <a:r>
              <a:rPr lang="cs-CZ" dirty="0" smtClean="0"/>
              <a:t>2±2 tváře</a:t>
            </a:r>
          </a:p>
          <a:p>
            <a:pPr marL="292100" indent="-292100">
              <a:buNone/>
            </a:pPr>
            <a:r>
              <a:rPr lang="cs-CZ" dirty="0" smtClean="0">
                <a:solidFill>
                  <a:srgbClr val="FFC000"/>
                </a:solidFill>
              </a:rPr>
              <a:t>2. Obsah časem zaniká=vyhasíná</a:t>
            </a:r>
            <a:r>
              <a:rPr lang="cs-CZ" dirty="0" smtClean="0">
                <a:solidFill>
                  <a:schemeClr val="accent1">
                    <a:lumMod val="60000"/>
                    <a:lumOff val="40000"/>
                  </a:schemeClr>
                </a:solidFill>
              </a:rPr>
              <a:t>. </a:t>
            </a:r>
            <a:r>
              <a:rPr lang="cs-CZ" dirty="0" smtClean="0"/>
              <a:t>Lze ji srovnávat s pozorností (</a:t>
            </a:r>
            <a:r>
              <a:rPr lang="cs-CZ" dirty="0" err="1" smtClean="0"/>
              <a:t>Špok</a:t>
            </a:r>
            <a:r>
              <a:rPr lang="cs-CZ" dirty="0" smtClean="0"/>
              <a:t>, 2007).</a:t>
            </a:r>
          </a:p>
          <a:p>
            <a:pPr marL="292100" indent="-292100">
              <a:buNone/>
            </a:pPr>
            <a:r>
              <a:rPr lang="cs-CZ" dirty="0" smtClean="0"/>
              <a:t>Oproti DP lze KP „vymazat“ hypoxií, elektrošokem či intoxikací („okno“).</a:t>
            </a:r>
          </a:p>
          <a:p>
            <a:pPr marL="292100" indent="-292100">
              <a:buNone/>
            </a:pPr>
            <a:r>
              <a:rPr lang="cs-CZ" dirty="0" smtClean="0"/>
              <a:t>Je chápána jako část či ekvivalent </a:t>
            </a:r>
            <a:r>
              <a:rPr lang="cs-CZ" b="1" dirty="0" smtClean="0"/>
              <a:t>pracovní paměti</a:t>
            </a:r>
            <a:r>
              <a:rPr lang="cs-CZ" dirty="0" smtClean="0"/>
              <a:t>.</a:t>
            </a:r>
          </a:p>
          <a:p>
            <a:pPr marL="292100" indent="-292100">
              <a:buNone/>
            </a:pPr>
            <a:endParaRPr lang="cs-CZ" dirty="0" smtClean="0"/>
          </a:p>
          <a:p>
            <a:pPr marL="292100" indent="-292100" eaLnBrk="1" hangingPunct="1">
              <a:buNone/>
            </a:pPr>
            <a:endParaRPr lang="cs-CZ" dirty="0" smtClean="0"/>
          </a:p>
        </p:txBody>
      </p:sp>
    </p:spTree>
    <p:extLst>
      <p:ext uri="{BB962C8B-B14F-4D97-AF65-F5344CB8AC3E}">
        <p14:creationId xmlns:p14="http://schemas.microsoft.com/office/powerpoint/2010/main" val="27078740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457200" y="253536"/>
            <a:ext cx="8229600" cy="727192"/>
          </a:xfrm>
        </p:spPr>
        <p:txBody>
          <a:bodyPr rIns="91440" anchor="b">
            <a:normAutofit fontScale="90000"/>
            <a:scene3d>
              <a:camera prst="orthographicFront"/>
              <a:lightRig rig="soft" dir="t">
                <a:rot lat="0" lon="0" rev="2400000"/>
              </a:lightRig>
            </a:scene3d>
            <a:sp3d>
              <a:bevelT w="19050" h="12700"/>
            </a:sp3d>
          </a:bodyPr>
          <a:lstStyle/>
          <a:p>
            <a:pPr marL="0" indent="0"/>
            <a:r>
              <a:rPr lang="cs-CZ" sz="4800" dirty="0" smtClean="0"/>
              <a:t>=Pracovní paměť</a:t>
            </a:r>
            <a:endParaRPr lang="cs-CZ" sz="4800" dirty="0"/>
          </a:p>
        </p:txBody>
      </p:sp>
      <p:sp>
        <p:nvSpPr>
          <p:cNvPr id="54274" name="Zástupný symbol pro obsah 2"/>
          <p:cNvSpPr>
            <a:spLocks noGrp="1"/>
          </p:cNvSpPr>
          <p:nvPr>
            <p:ph idx="4294967295"/>
          </p:nvPr>
        </p:nvSpPr>
        <p:spPr>
          <a:xfrm>
            <a:off x="457200" y="1124744"/>
            <a:ext cx="8229600" cy="5184616"/>
          </a:xfrm>
        </p:spPr>
        <p:txBody>
          <a:bodyPr>
            <a:normAutofit fontScale="70000" lnSpcReduction="20000"/>
          </a:bodyPr>
          <a:lstStyle/>
          <a:p>
            <a:pPr marL="292100" indent="-292100">
              <a:buNone/>
            </a:pPr>
            <a:r>
              <a:rPr lang="cs-CZ" dirty="0" smtClean="0"/>
              <a:t>Když chceme vytočit číslo, vypočítat z paměti příklad, sestavit několik argumentů do věty, „uvařit“ dort nebo porozumět smyslu tohoto souvětí, spoléháme se na </a:t>
            </a:r>
            <a:r>
              <a:rPr lang="cs-CZ" b="1" dirty="0" smtClean="0"/>
              <a:t>pracovní paměť</a:t>
            </a:r>
            <a:r>
              <a:rPr lang="cs-CZ" dirty="0" smtClean="0"/>
              <a:t>.</a:t>
            </a:r>
          </a:p>
          <a:p>
            <a:pPr marL="292100" indent="-292100" eaLnBrk="1" hangingPunct="1">
              <a:buNone/>
            </a:pPr>
            <a:r>
              <a:rPr lang="cs-CZ" dirty="0" err="1" smtClean="0"/>
              <a:t>Baddeley</a:t>
            </a:r>
            <a:r>
              <a:rPr lang="cs-CZ" dirty="0" smtClean="0"/>
              <a:t> a </a:t>
            </a:r>
            <a:r>
              <a:rPr lang="cs-CZ" dirty="0" err="1" smtClean="0"/>
              <a:t>Hitch</a:t>
            </a:r>
            <a:r>
              <a:rPr lang="cs-CZ" dirty="0" smtClean="0"/>
              <a:t> (1974), kteří metaforou pracovní (operační) paměti nahradili KP, popsali nejprve 2 nezávislé podsystémy v pracovní paměti:</a:t>
            </a:r>
          </a:p>
          <a:p>
            <a:pPr marL="292100" indent="-292100">
              <a:buNone/>
            </a:pPr>
            <a:r>
              <a:rPr lang="cs-CZ" dirty="0" smtClean="0"/>
              <a:t>1. </a:t>
            </a:r>
            <a:r>
              <a:rPr lang="cs-CZ" b="1" dirty="0" smtClean="0"/>
              <a:t>Fonologickou smyčku </a:t>
            </a:r>
            <a:r>
              <a:rPr lang="cs-CZ" dirty="0" smtClean="0"/>
              <a:t>(vnitřní řeč, </a:t>
            </a:r>
            <a:r>
              <a:rPr lang="cs-CZ" dirty="0" err="1" smtClean="0"/>
              <a:t>mentalíza</a:t>
            </a:r>
            <a:r>
              <a:rPr lang="cs-CZ" dirty="0" smtClean="0"/>
              <a:t>): </a:t>
            </a:r>
            <a:r>
              <a:rPr lang="cs-CZ" dirty="0" err="1" smtClean="0"/>
              <a:t>Brodmannova</a:t>
            </a:r>
            <a:r>
              <a:rPr lang="cs-CZ" dirty="0" smtClean="0"/>
              <a:t> area 40 a 44. (</a:t>
            </a:r>
            <a:r>
              <a:rPr lang="cs-CZ" dirty="0" err="1" smtClean="0"/>
              <a:t>Baddeley</a:t>
            </a:r>
            <a:r>
              <a:rPr lang="cs-CZ" dirty="0" smtClean="0"/>
              <a:t>, 2000)</a:t>
            </a:r>
          </a:p>
          <a:p>
            <a:pPr marL="292100" indent="-292100" eaLnBrk="1" hangingPunct="1">
              <a:buNone/>
            </a:pPr>
            <a:endParaRPr lang="cs-CZ" dirty="0" smtClean="0"/>
          </a:p>
          <a:p>
            <a:pPr marL="292100" indent="-292100">
              <a:buNone/>
            </a:pPr>
            <a:r>
              <a:rPr lang="cs-CZ" dirty="0" smtClean="0"/>
              <a:t>2. </a:t>
            </a:r>
            <a:r>
              <a:rPr lang="cs-CZ" b="1" dirty="0" smtClean="0"/>
              <a:t>Vizuálně-prostorový záznamník </a:t>
            </a:r>
            <a:r>
              <a:rPr lang="cs-CZ" dirty="0" smtClean="0"/>
              <a:t>(„představivost“): pravá hemisféra a tam </a:t>
            </a:r>
            <a:r>
              <a:rPr lang="cs-CZ" dirty="0" err="1" smtClean="0"/>
              <a:t>Brodmannova</a:t>
            </a:r>
            <a:r>
              <a:rPr lang="cs-CZ" dirty="0" smtClean="0"/>
              <a:t> area </a:t>
            </a:r>
            <a:r>
              <a:rPr lang="en-US" dirty="0" smtClean="0"/>
              <a:t>6, 19, 40 a 47</a:t>
            </a:r>
            <a:r>
              <a:rPr lang="cs-CZ" dirty="0" smtClean="0"/>
              <a:t>. (</a:t>
            </a:r>
            <a:r>
              <a:rPr lang="cs-CZ" dirty="0" err="1" smtClean="0"/>
              <a:t>Baddeley</a:t>
            </a:r>
            <a:r>
              <a:rPr lang="cs-CZ" dirty="0" smtClean="0"/>
              <a:t>, 2000)</a:t>
            </a:r>
          </a:p>
          <a:p>
            <a:pPr marL="292100" indent="-292100" eaLnBrk="1" hangingPunct="1">
              <a:buNone/>
            </a:pPr>
            <a:endParaRPr lang="cs-CZ" dirty="0" smtClean="0"/>
          </a:p>
          <a:p>
            <a:pPr marL="292100" indent="-292100" eaLnBrk="1" hangingPunct="1">
              <a:buNone/>
            </a:pPr>
            <a:r>
              <a:rPr lang="cs-CZ" dirty="0" err="1" smtClean="0"/>
              <a:t>Baddeley</a:t>
            </a:r>
            <a:r>
              <a:rPr lang="cs-CZ" dirty="0" smtClean="0"/>
              <a:t> (2000) později připojil i další podsystém pracovní paměti:</a:t>
            </a:r>
          </a:p>
          <a:p>
            <a:pPr marL="292100" indent="-292100" eaLnBrk="1" hangingPunct="1">
              <a:buNone/>
            </a:pPr>
            <a:r>
              <a:rPr lang="cs-CZ" b="1" dirty="0" smtClean="0"/>
              <a:t>3. Episodickou jednotku</a:t>
            </a:r>
          </a:p>
          <a:p>
            <a:pPr marL="292100" indent="-292100" eaLnBrk="1" hangingPunct="1">
              <a:buNone/>
            </a:pPr>
            <a:endParaRPr lang="cs-CZ" dirty="0" smtClean="0"/>
          </a:p>
          <a:p>
            <a:pPr marL="292100" indent="-292100" eaLnBrk="1" hangingPunct="1">
              <a:buNone/>
            </a:pPr>
            <a:r>
              <a:rPr lang="cs-CZ" dirty="0" smtClean="0"/>
              <a:t>Centrální vykonavatel (</a:t>
            </a:r>
            <a:r>
              <a:rPr lang="cs-CZ" i="1" dirty="0" err="1" smtClean="0"/>
              <a:t>central</a:t>
            </a:r>
            <a:r>
              <a:rPr lang="cs-CZ" i="1" dirty="0" smtClean="0"/>
              <a:t> </a:t>
            </a:r>
            <a:r>
              <a:rPr lang="cs-CZ" i="1" dirty="0" err="1" smtClean="0"/>
              <a:t>executive</a:t>
            </a:r>
            <a:r>
              <a:rPr lang="cs-CZ" dirty="0" smtClean="0"/>
              <a:t>) třídí a specifikuje informace, zapojuje jednotlivé podsystémy a souvisí s pozorností (</a:t>
            </a:r>
            <a:r>
              <a:rPr lang="cs-CZ" dirty="0" err="1" smtClean="0"/>
              <a:t>Eysenck</a:t>
            </a:r>
            <a:r>
              <a:rPr lang="cs-CZ" dirty="0" smtClean="0"/>
              <a:t>, </a:t>
            </a:r>
            <a:r>
              <a:rPr lang="cs-CZ" dirty="0" err="1" smtClean="0"/>
              <a:t>Keane</a:t>
            </a:r>
            <a:r>
              <a:rPr lang="cs-CZ" dirty="0" smtClean="0"/>
              <a:t>, 2008).</a:t>
            </a:r>
          </a:p>
        </p:txBody>
      </p:sp>
    </p:spTree>
    <p:extLst>
      <p:ext uri="{BB962C8B-B14F-4D97-AF65-F5344CB8AC3E}">
        <p14:creationId xmlns:p14="http://schemas.microsoft.com/office/powerpoint/2010/main" val="1635941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470408" y="1628799"/>
            <a:ext cx="8278056" cy="3633261"/>
          </a:xfrm>
          <a:prstGeom prst="rect">
            <a:avLst/>
          </a:prstGeom>
          <a:noFill/>
          <a:ln w="9525">
            <a:noFill/>
            <a:miter lim="800000"/>
            <a:headEnd/>
            <a:tailEnd/>
          </a:ln>
        </p:spPr>
      </p:pic>
      <p:sp>
        <p:nvSpPr>
          <p:cNvPr id="3" name="Nadpis 1"/>
          <p:cNvSpPr txBox="1">
            <a:spLocks/>
          </p:cNvSpPr>
          <p:nvPr/>
        </p:nvSpPr>
        <p:spPr>
          <a:xfrm>
            <a:off x="457200" y="253536"/>
            <a:ext cx="8229600" cy="727192"/>
          </a:xfrm>
          <a:prstGeom prst="rect">
            <a:avLst/>
          </a:prstGeom>
        </p:spPr>
        <p:txBody>
          <a:bodyPr vert="horz" rIns="91440" anchor="b">
            <a:normAutofit fontScale="90000" lnSpcReduction="10000"/>
            <a:scene3d>
              <a:camera prst="orthographicFront"/>
              <a:lightRig rig="soft" dir="t">
                <a:rot lat="0" lon="0" rev="2400000"/>
              </a:lightRig>
            </a:scene3d>
            <a:sp3d>
              <a:bevelT w="19050" h="127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cs-CZ" sz="4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Model p</a:t>
            </a:r>
            <a:r>
              <a:rPr kumimoji="0" lang="cs-CZ" sz="4800" b="1" i="0" u="none" strike="noStrike" kern="1200" cap="none" spc="0" normalizeH="0" baseline="0" noProof="0" dirty="0" err="1"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racovní</a:t>
            </a:r>
            <a:r>
              <a:rPr kumimoji="0" lang="cs-CZ" sz="4800" b="1" i="0"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 paměti</a:t>
            </a:r>
            <a:endParaRPr kumimoji="0" lang="cs-CZ" sz="4800" b="1" i="0"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endParaRPr>
          </a:p>
        </p:txBody>
      </p:sp>
      <p:sp>
        <p:nvSpPr>
          <p:cNvPr id="5" name="TextovéPole 4"/>
          <p:cNvSpPr txBox="1"/>
          <p:nvPr/>
        </p:nvSpPr>
        <p:spPr>
          <a:xfrm>
            <a:off x="4211960" y="5373216"/>
            <a:ext cx="4536504" cy="369332"/>
          </a:xfrm>
          <a:prstGeom prst="rect">
            <a:avLst/>
          </a:prstGeom>
          <a:noFill/>
        </p:spPr>
        <p:txBody>
          <a:bodyPr wrap="square" rtlCol="0">
            <a:spAutoFit/>
          </a:bodyPr>
          <a:lstStyle/>
          <a:p>
            <a:r>
              <a:rPr lang="cs-CZ" dirty="0" smtClean="0"/>
              <a:t>Převzato z </a:t>
            </a:r>
            <a:r>
              <a:rPr lang="cs-CZ" dirty="0" err="1" smtClean="0"/>
              <a:t>Eysenck</a:t>
            </a:r>
            <a:r>
              <a:rPr lang="cs-CZ" dirty="0" smtClean="0"/>
              <a:t>, </a:t>
            </a:r>
            <a:r>
              <a:rPr lang="cs-CZ" dirty="0" err="1" smtClean="0"/>
              <a:t>Keane</a:t>
            </a:r>
            <a:r>
              <a:rPr lang="cs-CZ" dirty="0" smtClean="0"/>
              <a:t>, 2010, s. 212)</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457200" y="253536"/>
            <a:ext cx="8229600" cy="871208"/>
          </a:xfrm>
        </p:spPr>
        <p:txBody>
          <a:bodyPr rIns="91440" anchor="b">
            <a:scene3d>
              <a:camera prst="orthographicFront"/>
              <a:lightRig rig="soft" dir="t">
                <a:rot lat="0" lon="0" rev="2400000"/>
              </a:lightRig>
            </a:scene3d>
            <a:sp3d>
              <a:bevelT w="19050" h="12700"/>
            </a:sp3d>
          </a:bodyPr>
          <a:lstStyle/>
          <a:p>
            <a:pPr marL="54864" eaLnBrk="1" fontAlgn="auto" hangingPunct="1">
              <a:spcAft>
                <a:spcPts val="0"/>
              </a:spcAft>
              <a:defRPr/>
            </a:pPr>
            <a:r>
              <a:rPr lang="cs-CZ" sz="460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rPr>
              <a:t>Dlouhodobá paměť</a:t>
            </a:r>
            <a:endParaRPr lang="cs-CZ" sz="4600" dirty="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endParaRPr>
          </a:p>
        </p:txBody>
      </p:sp>
      <p:sp>
        <p:nvSpPr>
          <p:cNvPr id="55298" name="Zástupný symbol pro obsah 2"/>
          <p:cNvSpPr>
            <a:spLocks noGrp="1"/>
          </p:cNvSpPr>
          <p:nvPr>
            <p:ph idx="4294967295"/>
          </p:nvPr>
        </p:nvSpPr>
        <p:spPr/>
        <p:txBody>
          <a:bodyPr>
            <a:normAutofit fontScale="92500" lnSpcReduction="10000"/>
          </a:bodyPr>
          <a:lstStyle/>
          <a:p>
            <a:pPr marL="292100" indent="-292100"/>
            <a:r>
              <a:rPr lang="cs-CZ" dirty="0" smtClean="0"/>
              <a:t>Vštípení do dlouhodobé paměti vyžaduje čas a většinou i úsilí</a:t>
            </a:r>
          </a:p>
          <a:p>
            <a:pPr marL="292100" indent="-292100" eaLnBrk="1" hangingPunct="1"/>
            <a:r>
              <a:rPr lang="cs-CZ" dirty="0" smtClean="0"/>
              <a:t>Oproti KP je DP z velké části mimo vědomí – není aktuálně vybavovaná</a:t>
            </a:r>
          </a:p>
          <a:p>
            <a:pPr marL="292100" indent="-292100" eaLnBrk="1" hangingPunct="1"/>
            <a:r>
              <a:rPr lang="cs-CZ" dirty="0" smtClean="0"/>
              <a:t>Od KP se liší v parametru trvání a kapacity. J</a:t>
            </a:r>
            <a:r>
              <a:rPr lang="es-ES" dirty="0" smtClean="0"/>
              <a:t>ejí kapacita je hypoteticky neomezená</a:t>
            </a:r>
            <a:r>
              <a:rPr lang="cs-CZ" dirty="0" smtClean="0"/>
              <a:t> (srov. „celý život před očima“ u NDE)</a:t>
            </a:r>
          </a:p>
          <a:p>
            <a:pPr marL="292100" indent="-292100" eaLnBrk="1" hangingPunct="1"/>
            <a:r>
              <a:rPr lang="cs-CZ" dirty="0" smtClean="0"/>
              <a:t>Zapamatování i vybavení velmi pomáhají emočně zabarvené prvky (</a:t>
            </a:r>
            <a:r>
              <a:rPr lang="cs-CZ" dirty="0" err="1" smtClean="0"/>
              <a:t>emoce+kognice</a:t>
            </a:r>
            <a:r>
              <a:rPr lang="cs-CZ" dirty="0" smtClean="0"/>
              <a:t>)</a:t>
            </a:r>
          </a:p>
          <a:p>
            <a:pPr marL="292100" indent="-292100" eaLnBrk="1" hangingPunct="1"/>
            <a:r>
              <a:rPr lang="cs-CZ" dirty="0" smtClean="0"/>
              <a:t>Mechanismus paměti spočívá v neuronových sítích.</a:t>
            </a:r>
          </a:p>
          <a:p>
            <a:pPr marL="292100" indent="-292100" eaLnBrk="1" hangingPunct="1"/>
            <a:r>
              <a:rPr lang="cs-CZ" dirty="0" smtClean="0"/>
              <a:t>Existují poruchy DP: amnézie</a:t>
            </a:r>
          </a:p>
        </p:txBody>
      </p:sp>
    </p:spTree>
    <p:extLst>
      <p:ext uri="{BB962C8B-B14F-4D97-AF65-F5344CB8AC3E}">
        <p14:creationId xmlns:p14="http://schemas.microsoft.com/office/powerpoint/2010/main" val="15278090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457200" y="116632"/>
            <a:ext cx="8229600" cy="864096"/>
          </a:xfrm>
        </p:spPr>
        <p:txBody>
          <a:bodyPr rIns="91440" anchor="b">
            <a:normAutofit/>
            <a:scene3d>
              <a:camera prst="orthographicFront"/>
              <a:lightRig rig="soft" dir="t">
                <a:rot lat="0" lon="0" rev="2400000"/>
              </a:lightRig>
            </a:scene3d>
            <a:sp3d>
              <a:bevelT w="19050" h="12700"/>
            </a:sp3d>
          </a:bodyPr>
          <a:lstStyle/>
          <a:p>
            <a:pPr marL="54864" eaLnBrk="1" fontAlgn="auto" hangingPunct="1">
              <a:spcAft>
                <a:spcPts val="0"/>
              </a:spcAft>
              <a:defRPr/>
            </a:pPr>
            <a:r>
              <a:rPr lang="cs-CZ" sz="460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rPr>
              <a:t>Dlouhodobá paměť 1</a:t>
            </a:r>
            <a:endParaRPr lang="cs-CZ" sz="4600" dirty="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endParaRPr>
          </a:p>
        </p:txBody>
      </p:sp>
      <p:sp>
        <p:nvSpPr>
          <p:cNvPr id="56322" name="Zástupný symbol pro obsah 2"/>
          <p:cNvSpPr>
            <a:spLocks noGrp="1"/>
          </p:cNvSpPr>
          <p:nvPr>
            <p:ph idx="4294967295"/>
          </p:nvPr>
        </p:nvSpPr>
        <p:spPr>
          <a:xfrm>
            <a:off x="457200" y="1052736"/>
            <a:ext cx="8229600" cy="5688632"/>
          </a:xfrm>
        </p:spPr>
        <p:txBody>
          <a:bodyPr>
            <a:normAutofit fontScale="92500"/>
          </a:bodyPr>
          <a:lstStyle/>
          <a:p>
            <a:pPr marL="292100" indent="-292100">
              <a:lnSpc>
                <a:spcPct val="80000"/>
              </a:lnSpc>
              <a:buNone/>
            </a:pPr>
            <a:r>
              <a:rPr lang="cs-CZ" sz="2600" dirty="0" smtClean="0"/>
              <a:t>1. </a:t>
            </a:r>
            <a:r>
              <a:rPr lang="cs-CZ" sz="2600" b="1" dirty="0"/>
              <a:t>Procedurální paměť</a:t>
            </a:r>
            <a:r>
              <a:rPr lang="cs-CZ" sz="2600" dirty="0"/>
              <a:t> – odpovědi na otázky typu: jak? – tj. pravidla a návody k aktivitám, postupy (</a:t>
            </a:r>
            <a:r>
              <a:rPr lang="cs-CZ" sz="2600" dirty="0" err="1"/>
              <a:t>ment</a:t>
            </a:r>
            <a:r>
              <a:rPr lang="cs-CZ" sz="2600" dirty="0"/>
              <a:t>. scénáře): jak si zavázat tkaničky, jak si objednat v restauraci, jak jet na kole, jak utvořit větu, jak se naučit na zkoušku atd.</a:t>
            </a:r>
          </a:p>
          <a:p>
            <a:pPr marL="292100" indent="-292100">
              <a:lnSpc>
                <a:spcPct val="80000"/>
              </a:lnSpc>
              <a:buNone/>
            </a:pPr>
            <a:r>
              <a:rPr lang="cs-CZ" sz="2600" dirty="0"/>
              <a:t>	Týká se mj. motorického učení: pohyby, chůze, zvyky, pravidla atd. Je hůře </a:t>
            </a:r>
            <a:r>
              <a:rPr lang="cs-CZ" sz="2600" dirty="0" err="1"/>
              <a:t>verbalizovatelná</a:t>
            </a:r>
            <a:r>
              <a:rPr lang="cs-CZ" sz="2600" dirty="0"/>
              <a:t>. Může probíhat i nevědomě</a:t>
            </a:r>
            <a:r>
              <a:rPr lang="cs-CZ" sz="2600" dirty="0" smtClean="0"/>
              <a:t>.	</a:t>
            </a:r>
          </a:p>
          <a:p>
            <a:pPr marL="292100" indent="-292100">
              <a:lnSpc>
                <a:spcPct val="80000"/>
              </a:lnSpc>
              <a:buNone/>
            </a:pPr>
            <a:r>
              <a:rPr lang="cs-CZ" sz="2600" dirty="0" smtClean="0"/>
              <a:t>2. </a:t>
            </a:r>
            <a:r>
              <a:rPr lang="cs-CZ" sz="2600" b="1" dirty="0"/>
              <a:t>Deklarativní</a:t>
            </a:r>
            <a:r>
              <a:rPr lang="cs-CZ" sz="2600" dirty="0"/>
              <a:t>  </a:t>
            </a:r>
            <a:r>
              <a:rPr lang="cs-CZ" sz="2600" b="1" dirty="0"/>
              <a:t>paměť</a:t>
            </a:r>
            <a:r>
              <a:rPr lang="cs-CZ" sz="2600" dirty="0"/>
              <a:t> – uchovává vzpomínky a fakta. Odpovědi na otázky: co?, kdo?; znalosti: že…</a:t>
            </a:r>
          </a:p>
          <a:p>
            <a:pPr marL="292100" indent="-292100">
              <a:lnSpc>
                <a:spcPct val="80000"/>
              </a:lnSpc>
              <a:buNone/>
            </a:pPr>
            <a:r>
              <a:rPr lang="cs-CZ" sz="2600" dirty="0"/>
              <a:t>	Její obsahy lze většinou popsat a musely projít vědomým zpracováním. (=propoziční systém?)</a:t>
            </a:r>
          </a:p>
          <a:p>
            <a:pPr marL="292100" indent="-292100">
              <a:lnSpc>
                <a:spcPct val="80000"/>
              </a:lnSpc>
              <a:buNone/>
            </a:pPr>
            <a:endParaRPr lang="cs-CZ" sz="2600" dirty="0" smtClean="0"/>
          </a:p>
          <a:p>
            <a:pPr marL="0" indent="0">
              <a:lnSpc>
                <a:spcPct val="80000"/>
              </a:lnSpc>
              <a:buNone/>
            </a:pPr>
            <a:r>
              <a:rPr lang="cs-CZ" sz="2600" dirty="0"/>
              <a:t>Odlišení </a:t>
            </a:r>
            <a:r>
              <a:rPr lang="cs-CZ" sz="2600" b="1" dirty="0"/>
              <a:t>deklarativní</a:t>
            </a:r>
            <a:r>
              <a:rPr lang="cs-CZ" sz="2600" dirty="0"/>
              <a:t> a </a:t>
            </a:r>
            <a:r>
              <a:rPr lang="cs-CZ" sz="2600" b="1" dirty="0"/>
              <a:t>procedurální</a:t>
            </a:r>
            <a:r>
              <a:rPr lang="cs-CZ" sz="2600" dirty="0"/>
              <a:t> paměti (reprezentace) pochází od </a:t>
            </a:r>
            <a:r>
              <a:rPr lang="cs-CZ" sz="2600" dirty="0" err="1"/>
              <a:t>Winograda</a:t>
            </a:r>
            <a:r>
              <a:rPr lang="cs-CZ" sz="2600" dirty="0"/>
              <a:t> (1975) a </a:t>
            </a:r>
            <a:r>
              <a:rPr lang="cs-CZ" sz="2600" dirty="0" err="1"/>
              <a:t>Rumelharta</a:t>
            </a:r>
            <a:r>
              <a:rPr lang="cs-CZ" sz="2600" dirty="0"/>
              <a:t> (1979). K jejich odlišení došlo vlivem poznatků v oboru programování počítačů (ač právě tyto poznatky ukázaly kvalitativní rozdíly organizace paměti člověka a počítače</a:t>
            </a:r>
            <a:r>
              <a:rPr lang="cs-CZ" sz="2600" dirty="0" smtClean="0"/>
              <a:t>.</a:t>
            </a:r>
            <a:endParaRPr lang="cs-CZ" sz="2600" dirty="0"/>
          </a:p>
        </p:txBody>
      </p:sp>
    </p:spTree>
    <p:extLst>
      <p:ext uri="{BB962C8B-B14F-4D97-AF65-F5344CB8AC3E}">
        <p14:creationId xmlns:p14="http://schemas.microsoft.com/office/powerpoint/2010/main" val="1600196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922114"/>
          </a:xfrm>
        </p:spPr>
        <p:txBody>
          <a:bodyPr>
            <a:normAutofit fontScale="90000"/>
          </a:bodyPr>
          <a:lstStyle/>
          <a:p>
            <a:pPr eaLnBrk="1" fontAlgn="auto" hangingPunct="1">
              <a:spcAft>
                <a:spcPts val="0"/>
              </a:spcAft>
              <a:defRPr/>
            </a:pPr>
            <a:r>
              <a:rPr lang="cs-CZ" dirty="0" smtClean="0"/>
              <a:t>Kognitivní vývoj = </a:t>
            </a:r>
            <a:r>
              <a:rPr lang="cs-CZ" dirty="0" err="1" smtClean="0"/>
              <a:t>vývoj</a:t>
            </a:r>
            <a:r>
              <a:rPr lang="cs-CZ" dirty="0" smtClean="0"/>
              <a:t> poznávacích funkcí</a:t>
            </a:r>
            <a:endParaRPr lang="cs-CZ" dirty="0"/>
          </a:p>
        </p:txBody>
      </p:sp>
      <p:sp>
        <p:nvSpPr>
          <p:cNvPr id="30723" name="Zástupný symbol pro obsah 2"/>
          <p:cNvSpPr>
            <a:spLocks noGrp="1"/>
          </p:cNvSpPr>
          <p:nvPr>
            <p:ph idx="1"/>
          </p:nvPr>
        </p:nvSpPr>
        <p:spPr>
          <a:xfrm>
            <a:off x="457200" y="1268760"/>
            <a:ext cx="8229600" cy="5400600"/>
          </a:xfrm>
        </p:spPr>
        <p:txBody>
          <a:bodyPr>
            <a:normAutofit fontScale="85000" lnSpcReduction="20000"/>
          </a:bodyPr>
          <a:lstStyle/>
          <a:p>
            <a:pPr marL="136525" indent="0" eaLnBrk="1" hangingPunct="1">
              <a:buFont typeface="Wingdings 2" pitchFamily="18" charset="2"/>
              <a:buNone/>
              <a:defRPr/>
            </a:pPr>
            <a:r>
              <a:rPr lang="cs-CZ" altLang="en-US" dirty="0" smtClean="0"/>
              <a:t>Vývoj vnějších smyslových orgánů je dovršen již prenatálně.</a:t>
            </a:r>
          </a:p>
          <a:p>
            <a:pPr marL="136525" indent="0" eaLnBrk="1" hangingPunct="1">
              <a:buFont typeface="Wingdings 2" pitchFamily="18" charset="2"/>
              <a:buNone/>
              <a:defRPr/>
            </a:pPr>
            <a:r>
              <a:rPr lang="cs-CZ" altLang="en-US" dirty="0" smtClean="0"/>
              <a:t>Dítě nejdříve hýbe cíleně jen očima a svaly hlavy (mimika + role očí).</a:t>
            </a:r>
          </a:p>
          <a:p>
            <a:pPr marL="136525" indent="0" eaLnBrk="1" hangingPunct="1">
              <a:buFont typeface="Wingdings 2" pitchFamily="18" charset="2"/>
              <a:buNone/>
              <a:defRPr/>
            </a:pPr>
            <a:r>
              <a:rPr lang="cs-CZ" altLang="en-US" dirty="0" smtClean="0"/>
              <a:t>První </a:t>
            </a:r>
            <a:r>
              <a:rPr lang="cs-CZ" altLang="en-US" dirty="0"/>
              <a:t>orientované poznávaní má orální charakter (srov. Freudovo </a:t>
            </a:r>
            <a:r>
              <a:rPr lang="cs-CZ" altLang="en-US" b="1" dirty="0"/>
              <a:t>orální stádium</a:t>
            </a:r>
            <a:r>
              <a:rPr lang="cs-CZ" altLang="en-US" dirty="0" smtClean="0"/>
              <a:t>). („svět“=co se vleze do pusy?)</a:t>
            </a:r>
            <a:endParaRPr lang="cs-CZ" altLang="en-US" dirty="0"/>
          </a:p>
          <a:p>
            <a:pPr marL="136525" indent="0" eaLnBrk="1" hangingPunct="1">
              <a:buFont typeface="Wingdings 2" pitchFamily="18" charset="2"/>
              <a:buNone/>
              <a:defRPr/>
            </a:pPr>
            <a:r>
              <a:rPr lang="cs-CZ" altLang="en-US" dirty="0" smtClean="0"/>
              <a:t>Od </a:t>
            </a:r>
            <a:r>
              <a:rPr lang="cs-CZ" altLang="en-US" dirty="0"/>
              <a:t>2. </a:t>
            </a:r>
            <a:r>
              <a:rPr lang="cs-CZ" altLang="en-US" dirty="0" smtClean="0"/>
              <a:t>měsíce se rozvíjí </a:t>
            </a:r>
            <a:r>
              <a:rPr lang="cs-CZ" altLang="en-US" dirty="0"/>
              <a:t>poznávací funkce ruky</a:t>
            </a:r>
            <a:r>
              <a:rPr lang="cs-CZ" altLang="en-US" dirty="0" smtClean="0"/>
              <a:t>. (Dítě později užívá úst jen ve zvláštních případech: jezení, polibek, </a:t>
            </a:r>
            <a:r>
              <a:rPr lang="cs-CZ" altLang="en-US" dirty="0" err="1" smtClean="0"/>
              <a:t>autoafektace</a:t>
            </a:r>
            <a:r>
              <a:rPr lang="cs-CZ" altLang="en-US" dirty="0" smtClean="0"/>
              <a:t>, při mluvení (později).</a:t>
            </a:r>
            <a:endParaRPr lang="cs-CZ" altLang="en-US" dirty="0"/>
          </a:p>
          <a:p>
            <a:pPr marL="136525" indent="0" eaLnBrk="1" hangingPunct="1">
              <a:buFont typeface="Wingdings 2" pitchFamily="18" charset="2"/>
              <a:buNone/>
              <a:defRPr/>
            </a:pPr>
            <a:endParaRPr lang="cs-CZ" altLang="en-US" dirty="0" smtClean="0"/>
          </a:p>
          <a:p>
            <a:pPr marL="136525" indent="0" eaLnBrk="1" hangingPunct="1">
              <a:buFont typeface="Wingdings 2" pitchFamily="18" charset="2"/>
              <a:buNone/>
              <a:defRPr/>
            </a:pPr>
            <a:r>
              <a:rPr lang="cs-CZ" altLang="en-US" dirty="0" smtClean="0"/>
              <a:t>Dítě </a:t>
            </a:r>
            <a:r>
              <a:rPr lang="cs-CZ" altLang="en-US" dirty="0"/>
              <a:t>musí být stimulováno (</a:t>
            </a:r>
            <a:r>
              <a:rPr lang="cs-CZ" altLang="en-US" dirty="0" smtClean="0"/>
              <a:t>přiměřeně, v souladu s poznatky vývojové psychologie).</a:t>
            </a:r>
            <a:endParaRPr lang="cs-CZ" altLang="en-US" dirty="0"/>
          </a:p>
          <a:p>
            <a:pPr eaLnBrk="1" hangingPunct="1">
              <a:buFont typeface="Wingdings 2" pitchFamily="18" charset="2"/>
              <a:buNone/>
              <a:defRPr/>
            </a:pPr>
            <a:endParaRPr lang="cs-CZ" altLang="en-US" dirty="0" smtClean="0"/>
          </a:p>
          <a:p>
            <a:pPr eaLnBrk="1" hangingPunct="1">
              <a:buFont typeface="Wingdings 2" pitchFamily="18" charset="2"/>
              <a:buNone/>
              <a:defRPr/>
            </a:pPr>
            <a:r>
              <a:rPr lang="cs-CZ" altLang="en-US" dirty="0" smtClean="0"/>
              <a:t>Nejdříve se rozvíjí oblast vnímání a manipulace s předměty.</a:t>
            </a:r>
            <a:endParaRPr lang="en-US" alt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457200" y="116632"/>
            <a:ext cx="8229600" cy="864096"/>
          </a:xfrm>
          <a:prstGeom prst="rect">
            <a:avLst/>
          </a:prstGeom>
        </p:spPr>
        <p:txBody>
          <a:bodyPr vert="horz" rIns="91440" anchor="b">
            <a:normAutofit/>
            <a:scene3d>
              <a:camera prst="orthographicFront"/>
              <a:lightRig rig="soft" dir="t">
                <a:rot lat="0" lon="0" rev="2400000"/>
              </a:lightRig>
            </a:scene3d>
            <a:sp3d>
              <a:bevelT w="19050" h="12700"/>
            </a:sp3d>
          </a:bodyPr>
          <a:lstStyle/>
          <a:p>
            <a:pPr marL="54864" marR="0" lvl="0" indent="0" algn="ctr" defTabSz="914400" rtl="0" eaLnBrk="1" fontAlgn="auto" latinLnBrk="0" hangingPunct="1">
              <a:lnSpc>
                <a:spcPct val="100000"/>
              </a:lnSpc>
              <a:spcBef>
                <a:spcPct val="0"/>
              </a:spcBef>
              <a:spcAft>
                <a:spcPts val="0"/>
              </a:spcAft>
              <a:buClrTx/>
              <a:buSzTx/>
              <a:buFontTx/>
              <a:buNone/>
              <a:tabLst/>
              <a:defRPr/>
            </a:pPr>
            <a:r>
              <a:rPr kumimoji="0" lang="cs-CZ" sz="4600" b="1" i="0" u="none" strike="noStrike" kern="1200" cap="none" spc="0" normalizeH="0" baseline="0" noProof="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Dlouhodobá paměť</a:t>
            </a:r>
            <a:endParaRPr kumimoji="0" lang="cs-CZ" sz="4600" b="1" i="0" u="none" strike="noStrike" kern="1200" cap="none" spc="0" normalizeH="0" baseline="0" noProof="0" dirty="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endParaRPr>
          </a:p>
        </p:txBody>
      </p:sp>
      <p:sp>
        <p:nvSpPr>
          <p:cNvPr id="3" name="Zástupný symbol pro obsah 2"/>
          <p:cNvSpPr txBox="1">
            <a:spLocks/>
          </p:cNvSpPr>
          <p:nvPr/>
        </p:nvSpPr>
        <p:spPr>
          <a:xfrm>
            <a:off x="457200" y="1052736"/>
            <a:ext cx="8229600" cy="5544616"/>
          </a:xfrm>
          <a:prstGeom prst="rect">
            <a:avLst/>
          </a:prstGeom>
        </p:spPr>
        <p:txBody>
          <a:bodyPr vert="horz">
            <a:normAutofit/>
          </a:bodyPr>
          <a:lstStyle/>
          <a:p>
            <a:pPr marL="292100" marR="0" lvl="0" indent="-292100" algn="l" defTabSz="914400" rtl="0" eaLnBrk="1" fontAlgn="auto" latinLnBrk="0" hangingPunct="1">
              <a:lnSpc>
                <a:spcPct val="80000"/>
              </a:lnSpc>
              <a:spcBef>
                <a:spcPct val="20000"/>
              </a:spcBef>
              <a:spcAft>
                <a:spcPts val="0"/>
              </a:spcAft>
              <a:buClr>
                <a:schemeClr val="tx1">
                  <a:shade val="95000"/>
                </a:schemeClr>
              </a:buClr>
              <a:buSzPct val="65000"/>
              <a:tabLst/>
              <a:defRPr/>
            </a:pPr>
            <a:r>
              <a:rPr kumimoji="0" lang="cs-CZ" sz="2600" b="0" i="0" u="none" strike="noStrike" kern="1200" cap="none" spc="0" normalizeH="0" baseline="0" noProof="0" dirty="0" err="1" smtClean="0">
                <a:ln>
                  <a:noFill/>
                </a:ln>
                <a:solidFill>
                  <a:schemeClr val="tx1"/>
                </a:solidFill>
                <a:effectLst/>
                <a:uLnTx/>
                <a:uFillTx/>
                <a:latin typeface="+mn-lt"/>
                <a:ea typeface="+mn-ea"/>
                <a:cs typeface="+mn-cs"/>
              </a:rPr>
              <a:t>Andersonův</a:t>
            </a:r>
            <a:r>
              <a:rPr kumimoji="0" lang="cs-CZ" sz="2600" b="0" i="0" u="none" strike="noStrike" kern="1200" cap="none" spc="0" normalizeH="0" baseline="0" noProof="0" dirty="0" smtClean="0">
                <a:ln>
                  <a:noFill/>
                </a:ln>
                <a:solidFill>
                  <a:schemeClr val="tx1"/>
                </a:solidFill>
                <a:effectLst/>
                <a:uLnTx/>
                <a:uFillTx/>
                <a:latin typeface="+mn-lt"/>
                <a:ea typeface="+mn-ea"/>
                <a:cs typeface="+mn-cs"/>
              </a:rPr>
              <a:t> (1983)</a:t>
            </a:r>
            <a:r>
              <a:rPr kumimoji="0" lang="cs-CZ" sz="2600" b="0" i="0" u="none" strike="noStrike" kern="1200" cap="none" spc="0" normalizeH="0" noProof="0" dirty="0" smtClean="0">
                <a:ln>
                  <a:noFill/>
                </a:ln>
                <a:solidFill>
                  <a:schemeClr val="tx1"/>
                </a:solidFill>
                <a:effectLst/>
                <a:uLnTx/>
                <a:uFillTx/>
                <a:latin typeface="+mn-lt"/>
                <a:ea typeface="+mn-ea"/>
                <a:cs typeface="+mn-cs"/>
              </a:rPr>
              <a:t> model paměti je také založen na analogii s počítačem: </a:t>
            </a:r>
          </a:p>
          <a:p>
            <a:pPr marL="292100" marR="0" lvl="0" indent="-292100" algn="l" defTabSz="914400" rtl="0" eaLnBrk="1" fontAlgn="auto" latinLnBrk="0" hangingPunct="1">
              <a:lnSpc>
                <a:spcPct val="80000"/>
              </a:lnSpc>
              <a:spcBef>
                <a:spcPct val="20000"/>
              </a:spcBef>
              <a:spcAft>
                <a:spcPts val="0"/>
              </a:spcAft>
              <a:buClr>
                <a:schemeClr val="tx1">
                  <a:shade val="95000"/>
                </a:schemeClr>
              </a:buClr>
              <a:buSzPct val="65000"/>
              <a:tabLst/>
              <a:defRPr/>
            </a:pPr>
            <a:r>
              <a:rPr lang="cs-CZ" sz="2600" baseline="0" dirty="0" smtClean="0"/>
              <a:t>„Deklarativní</a:t>
            </a:r>
            <a:r>
              <a:rPr lang="cs-CZ" sz="2600" dirty="0" smtClean="0"/>
              <a:t> p. představuje jakousi banku dat, obsahem procedurální p. jsou pravidla zpracování již osvojených i právě přijímaných informací. </a:t>
            </a:r>
            <a:r>
              <a:rPr lang="cs-CZ" sz="2600" b="1" dirty="0" smtClean="0"/>
              <a:t>Operační paměť</a:t>
            </a:r>
            <a:r>
              <a:rPr lang="cs-CZ" sz="2600" dirty="0" smtClean="0"/>
              <a:t>… je vřazena mezi oba bloky paměti, zprostředkovává jejich interakci a je chápána jako centrum realizace všech paměťových operací.“ (Sedláková, 2004, s. 64) </a:t>
            </a:r>
          </a:p>
          <a:p>
            <a:pPr marL="292100" marR="0" lvl="0" indent="-292100" algn="l" defTabSz="914400" rtl="0" eaLnBrk="1" fontAlgn="auto" latinLnBrk="0" hangingPunct="1">
              <a:lnSpc>
                <a:spcPct val="80000"/>
              </a:lnSpc>
              <a:spcBef>
                <a:spcPct val="20000"/>
              </a:spcBef>
              <a:spcAft>
                <a:spcPts val="0"/>
              </a:spcAft>
              <a:buClr>
                <a:schemeClr val="tx1">
                  <a:shade val="95000"/>
                </a:schemeClr>
              </a:buClr>
              <a:buSzPct val="65000"/>
              <a:tabLst/>
              <a:defRPr/>
            </a:pPr>
            <a:r>
              <a:rPr lang="cs-CZ" sz="2600" b="1" dirty="0" smtClean="0"/>
              <a:t>Deklarativní</a:t>
            </a:r>
            <a:r>
              <a:rPr lang="cs-CZ" sz="2600" dirty="0" smtClean="0"/>
              <a:t> p. dodává fakta a data, </a:t>
            </a:r>
            <a:r>
              <a:rPr lang="cs-CZ" sz="2600" b="1" dirty="0" smtClean="0"/>
              <a:t>procedurální</a:t>
            </a:r>
            <a:r>
              <a:rPr lang="cs-CZ" sz="2600" dirty="0" smtClean="0"/>
              <a:t> p. návody k vykonávání příslušných procedur.</a:t>
            </a:r>
          </a:p>
          <a:p>
            <a:pPr marL="292100" lvl="0" indent="-292100">
              <a:lnSpc>
                <a:spcPct val="80000"/>
              </a:lnSpc>
              <a:spcBef>
                <a:spcPct val="20000"/>
              </a:spcBef>
              <a:buClr>
                <a:schemeClr val="tx1">
                  <a:shade val="95000"/>
                </a:schemeClr>
              </a:buClr>
              <a:buSzPct val="65000"/>
            </a:pPr>
            <a:r>
              <a:rPr kumimoji="0" lang="cs-CZ" sz="2600" b="0" i="0" u="none" strike="noStrike" kern="1200" cap="none" spc="0" normalizeH="0" baseline="0" noProof="0" dirty="0" smtClean="0">
                <a:ln>
                  <a:noFill/>
                </a:ln>
                <a:solidFill>
                  <a:schemeClr val="tx1"/>
                </a:solidFill>
                <a:effectLst/>
                <a:uLnTx/>
                <a:uFillTx/>
                <a:latin typeface="+mn-lt"/>
                <a:ea typeface="+mn-ea"/>
                <a:cs typeface="+mn-cs"/>
              </a:rPr>
              <a:t>V</a:t>
            </a:r>
            <a:r>
              <a:rPr kumimoji="0" lang="cs-CZ" sz="2600" b="0" i="0" u="none" strike="noStrike" kern="1200" cap="none" spc="0" normalizeH="0" noProof="0" dirty="0" smtClean="0">
                <a:ln>
                  <a:noFill/>
                </a:ln>
                <a:solidFill>
                  <a:schemeClr val="tx1"/>
                </a:solidFill>
                <a:effectLst/>
                <a:uLnTx/>
                <a:uFillTx/>
                <a:latin typeface="+mn-lt"/>
                <a:ea typeface="+mn-ea"/>
                <a:cs typeface="+mn-cs"/>
              </a:rPr>
              <a:t> </a:t>
            </a:r>
            <a:r>
              <a:rPr kumimoji="0" lang="cs-CZ" sz="2600" b="1" i="0" u="none" strike="noStrike" kern="1200" cap="none" spc="0" normalizeH="0" noProof="0" dirty="0" smtClean="0">
                <a:ln>
                  <a:noFill/>
                </a:ln>
                <a:solidFill>
                  <a:schemeClr val="tx1"/>
                </a:solidFill>
                <a:effectLst/>
                <a:uLnTx/>
                <a:uFillTx/>
                <a:latin typeface="+mn-lt"/>
                <a:ea typeface="+mn-ea"/>
                <a:cs typeface="+mn-cs"/>
              </a:rPr>
              <a:t>operační paměti </a:t>
            </a:r>
            <a:r>
              <a:rPr kumimoji="0" lang="cs-CZ" sz="2600" b="0" i="0" u="none" strike="noStrike" kern="1200" cap="none" spc="0" normalizeH="0" noProof="0" dirty="0" smtClean="0">
                <a:ln>
                  <a:noFill/>
                </a:ln>
                <a:solidFill>
                  <a:schemeClr val="tx1"/>
                </a:solidFill>
                <a:effectLst/>
                <a:uLnTx/>
                <a:uFillTx/>
                <a:latin typeface="+mn-lt"/>
                <a:ea typeface="+mn-ea"/>
                <a:cs typeface="+mn-cs"/>
              </a:rPr>
              <a:t>probíhají i „všechny procesy, v nichž se uplatňuje kontakt mezi krátkodobou a dlouhodobou pamětí“. </a:t>
            </a:r>
            <a:r>
              <a:rPr lang="cs-CZ" sz="2600" dirty="0" smtClean="0"/>
              <a:t>(Sedláková, 2004, s. 64) </a:t>
            </a:r>
            <a:endParaRPr kumimoji="0" lang="cs-CZ" sz="26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4037687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457200" y="116632"/>
            <a:ext cx="8229600" cy="720080"/>
          </a:xfrm>
        </p:spPr>
        <p:txBody>
          <a:bodyPr rIns="91440" anchor="b">
            <a:normAutofit fontScale="90000"/>
            <a:scene3d>
              <a:camera prst="orthographicFront"/>
              <a:lightRig rig="soft" dir="t">
                <a:rot lat="0" lon="0" rev="2400000"/>
              </a:lightRig>
            </a:scene3d>
            <a:sp3d>
              <a:bevelT w="19050" h="12700"/>
            </a:sp3d>
          </a:bodyPr>
          <a:lstStyle/>
          <a:p>
            <a:pPr marL="54864" eaLnBrk="1" fontAlgn="auto" hangingPunct="1">
              <a:spcAft>
                <a:spcPts val="0"/>
              </a:spcAft>
              <a:defRPr/>
            </a:pPr>
            <a:r>
              <a:rPr lang="cs-CZ" sz="460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rPr>
              <a:t>Dlouhodobá paměť 2</a:t>
            </a:r>
            <a:endParaRPr lang="cs-CZ" sz="4600" dirty="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endParaRPr>
          </a:p>
        </p:txBody>
      </p:sp>
      <p:sp>
        <p:nvSpPr>
          <p:cNvPr id="55298" name="Zástupný symbol pro obsah 2"/>
          <p:cNvSpPr>
            <a:spLocks noGrp="1"/>
          </p:cNvSpPr>
          <p:nvPr>
            <p:ph idx="4294967295"/>
          </p:nvPr>
        </p:nvSpPr>
        <p:spPr>
          <a:xfrm>
            <a:off x="457200" y="836712"/>
            <a:ext cx="8229600" cy="5760640"/>
          </a:xfrm>
        </p:spPr>
        <p:txBody>
          <a:bodyPr>
            <a:normAutofit fontScale="85000" lnSpcReduction="20000"/>
          </a:bodyPr>
          <a:lstStyle/>
          <a:p>
            <a:pPr marL="292100" indent="-292100">
              <a:buNone/>
            </a:pPr>
            <a:r>
              <a:rPr lang="en-US" b="1" dirty="0" err="1" smtClean="0"/>
              <a:t>Endel</a:t>
            </a:r>
            <a:r>
              <a:rPr lang="en-US" b="1" dirty="0" smtClean="0"/>
              <a:t> </a:t>
            </a:r>
            <a:r>
              <a:rPr lang="en-US" b="1" dirty="0" err="1" smtClean="0"/>
              <a:t>Tulving</a:t>
            </a:r>
            <a:r>
              <a:rPr lang="en-US" dirty="0" smtClean="0"/>
              <a:t> (</a:t>
            </a:r>
            <a:r>
              <a:rPr lang="cs-CZ" dirty="0" smtClean="0"/>
              <a:t>nar. </a:t>
            </a:r>
            <a:r>
              <a:rPr lang="en-US" dirty="0" smtClean="0"/>
              <a:t>1927)</a:t>
            </a:r>
            <a:r>
              <a:rPr lang="cs-CZ" dirty="0" smtClean="0"/>
              <a:t> v díle z roku 1972 odlišil od sebe ještě i  </a:t>
            </a:r>
            <a:r>
              <a:rPr lang="cs-CZ" b="1" dirty="0" smtClean="0"/>
              <a:t>epizodickou</a:t>
            </a:r>
            <a:r>
              <a:rPr lang="cs-CZ" dirty="0" smtClean="0"/>
              <a:t> a </a:t>
            </a:r>
            <a:r>
              <a:rPr lang="cs-CZ" b="1" dirty="0" smtClean="0"/>
              <a:t>sémantickou</a:t>
            </a:r>
            <a:r>
              <a:rPr lang="cs-CZ" dirty="0" smtClean="0"/>
              <a:t> část deklarativní paměti.</a:t>
            </a:r>
          </a:p>
          <a:p>
            <a:pPr marL="292100" indent="-292100">
              <a:buNone/>
            </a:pPr>
            <a:endParaRPr lang="cs-CZ" dirty="0" smtClean="0"/>
          </a:p>
          <a:p>
            <a:pPr marL="292100" indent="-292100">
              <a:buFont typeface="Wingdings 2" pitchFamily="18" charset="2"/>
              <a:buAutoNum type="arabicPeriod"/>
            </a:pPr>
            <a:r>
              <a:rPr lang="cs-CZ" b="1" dirty="0" smtClean="0"/>
              <a:t>Epizodická</a:t>
            </a:r>
            <a:r>
              <a:rPr lang="cs-CZ" dirty="0" smtClean="0"/>
              <a:t> </a:t>
            </a:r>
            <a:r>
              <a:rPr lang="cs-CZ" b="1" dirty="0" smtClean="0"/>
              <a:t>p</a:t>
            </a:r>
            <a:r>
              <a:rPr lang="cs-CZ" dirty="0" smtClean="0"/>
              <a:t>. – obsahy v čase a místě s osobním podtextem, s emocí (příběhy, zážitky, autobiografická paměť). (</a:t>
            </a:r>
            <a:r>
              <a:rPr lang="cs-CZ" dirty="0" err="1" smtClean="0"/>
              <a:t>Tulving</a:t>
            </a:r>
            <a:r>
              <a:rPr lang="cs-CZ" dirty="0" smtClean="0"/>
              <a:t>, 1983). „Vybavujeme si nějakou epizodu nebo stav tak, jak jsme je kdysi prožívali“ (</a:t>
            </a:r>
            <a:r>
              <a:rPr lang="cs-CZ" dirty="0" err="1" smtClean="0"/>
              <a:t>Wheeler</a:t>
            </a:r>
            <a:r>
              <a:rPr lang="cs-CZ" dirty="0" smtClean="0"/>
              <a:t>, </a:t>
            </a:r>
            <a:r>
              <a:rPr lang="cs-CZ" dirty="0" err="1" smtClean="0"/>
              <a:t>Stuss</a:t>
            </a:r>
            <a:r>
              <a:rPr lang="cs-CZ" dirty="0" smtClean="0"/>
              <a:t>, </a:t>
            </a:r>
            <a:r>
              <a:rPr lang="cs-CZ" dirty="0" err="1" smtClean="0"/>
              <a:t>Tulving</a:t>
            </a:r>
            <a:r>
              <a:rPr lang="cs-CZ" dirty="0" smtClean="0"/>
              <a:t>, 1997, s. 333)</a:t>
            </a:r>
          </a:p>
          <a:p>
            <a:pPr marL="292100" indent="-292100">
              <a:buFont typeface="Wingdings 2" pitchFamily="18" charset="2"/>
              <a:buAutoNum type="arabicPeriod"/>
            </a:pPr>
            <a:r>
              <a:rPr lang="cs-CZ" b="1" dirty="0" smtClean="0"/>
              <a:t>Sémantická</a:t>
            </a:r>
            <a:r>
              <a:rPr lang="cs-CZ" dirty="0" smtClean="0"/>
              <a:t> </a:t>
            </a:r>
            <a:r>
              <a:rPr lang="cs-CZ" b="1" dirty="0" smtClean="0"/>
              <a:t>p</a:t>
            </a:r>
            <a:r>
              <a:rPr lang="cs-CZ" dirty="0" smtClean="0"/>
              <a:t>. – obsahy bez vztahu k místu a času osvojení – obecná fakta (hlavní města, Pythagorova věta, protonové číslo uhlíku aj.). „… mentální tezaurus organizovaných vědomostí…“(</a:t>
            </a:r>
            <a:r>
              <a:rPr lang="cs-CZ" dirty="0" err="1" smtClean="0"/>
              <a:t>Wheeler</a:t>
            </a:r>
            <a:r>
              <a:rPr lang="cs-CZ" dirty="0" smtClean="0"/>
              <a:t>, </a:t>
            </a:r>
            <a:r>
              <a:rPr lang="cs-CZ" dirty="0" err="1" smtClean="0"/>
              <a:t>Stuss</a:t>
            </a:r>
            <a:r>
              <a:rPr lang="cs-CZ" dirty="0" smtClean="0"/>
              <a:t>, </a:t>
            </a:r>
            <a:r>
              <a:rPr lang="cs-CZ" dirty="0" err="1" smtClean="0"/>
              <a:t>Tulving</a:t>
            </a:r>
            <a:r>
              <a:rPr lang="cs-CZ" dirty="0" smtClean="0"/>
              <a:t>, 1997, s. 333)</a:t>
            </a:r>
          </a:p>
          <a:p>
            <a:pPr marL="292100" indent="-292100">
              <a:buNone/>
            </a:pPr>
            <a:r>
              <a:rPr lang="cs-CZ" dirty="0" smtClean="0"/>
              <a:t>Ač se o nich hovoří odděleně, jsou navzájem propojeny – nelze si osvojit stopu v sém. p., aniž by došlo k tvorbě odpovídající informace v epizod. p. a naopak (</a:t>
            </a:r>
            <a:r>
              <a:rPr lang="cs-CZ" dirty="0" err="1" smtClean="0"/>
              <a:t>Eysenck</a:t>
            </a:r>
            <a:r>
              <a:rPr lang="cs-CZ" dirty="0" smtClean="0"/>
              <a:t>, </a:t>
            </a:r>
            <a:r>
              <a:rPr lang="cs-CZ" dirty="0" err="1" smtClean="0"/>
              <a:t>Keane</a:t>
            </a:r>
            <a:r>
              <a:rPr lang="cs-CZ" dirty="0" smtClean="0"/>
              <a:t>, 2008, s. 231)</a:t>
            </a:r>
          </a:p>
          <a:p>
            <a:pPr marL="292100" indent="-292100">
              <a:buFont typeface="Wingdings 2" pitchFamily="18" charset="2"/>
              <a:buAutoNum type="arabicPeriod"/>
            </a:pPr>
            <a:endParaRPr lang="cs-CZ" dirty="0" smtClean="0"/>
          </a:p>
          <a:p>
            <a:pPr marL="292100" indent="-292100">
              <a:buNone/>
            </a:pPr>
            <a:endParaRPr lang="cs-CZ" dirty="0" smtClean="0"/>
          </a:p>
          <a:p>
            <a:pPr marL="292100" indent="-292100">
              <a:buNone/>
            </a:pPr>
            <a:endParaRPr lang="cs-CZ" dirty="0" smtClean="0"/>
          </a:p>
        </p:txBody>
      </p:sp>
    </p:spTree>
    <p:extLst>
      <p:ext uri="{BB962C8B-B14F-4D97-AF65-F5344CB8AC3E}">
        <p14:creationId xmlns:p14="http://schemas.microsoft.com/office/powerpoint/2010/main" val="31114126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ipsa 1"/>
          <p:cNvSpPr/>
          <p:nvPr/>
        </p:nvSpPr>
        <p:spPr>
          <a:xfrm>
            <a:off x="2339752" y="1772816"/>
            <a:ext cx="2781369" cy="27180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Elipsa 2"/>
          <p:cNvSpPr/>
          <p:nvPr/>
        </p:nvSpPr>
        <p:spPr>
          <a:xfrm>
            <a:off x="4139952" y="1484784"/>
            <a:ext cx="3816424" cy="3528392"/>
          </a:xfrm>
          <a:prstGeom prst="ellipse">
            <a:avLst/>
          </a:prstGeom>
          <a:solidFill>
            <a:schemeClr val="accent1">
              <a:alpha val="0"/>
            </a:schemeClr>
          </a:solidFill>
          <a:ln w="889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Elipsa 4"/>
          <p:cNvSpPr/>
          <p:nvPr/>
        </p:nvSpPr>
        <p:spPr>
          <a:xfrm rot="2290307">
            <a:off x="4166694" y="3486185"/>
            <a:ext cx="2450795" cy="1167558"/>
          </a:xfrm>
          <a:prstGeom prst="ellipse">
            <a:avLst/>
          </a:prstGeom>
          <a:solidFill>
            <a:schemeClr val="accent1">
              <a:alpha val="0"/>
            </a:schemeClr>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Elipsa 5"/>
          <p:cNvSpPr/>
          <p:nvPr/>
        </p:nvSpPr>
        <p:spPr>
          <a:xfrm rot="20511855">
            <a:off x="4335165" y="1908841"/>
            <a:ext cx="2450795" cy="1182778"/>
          </a:xfrm>
          <a:prstGeom prst="ellipse">
            <a:avLst/>
          </a:prstGeom>
          <a:solidFill>
            <a:schemeClr val="accent1">
              <a:alpha val="0"/>
            </a:schemeClr>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p:cNvSpPr txBox="1"/>
          <p:nvPr/>
        </p:nvSpPr>
        <p:spPr>
          <a:xfrm rot="20271128">
            <a:off x="4566173" y="2283033"/>
            <a:ext cx="1904075" cy="369332"/>
          </a:xfrm>
          <a:prstGeom prst="rect">
            <a:avLst/>
          </a:prstGeom>
          <a:noFill/>
        </p:spPr>
        <p:txBody>
          <a:bodyPr wrap="square" rtlCol="0">
            <a:spAutoFit/>
          </a:bodyPr>
          <a:lstStyle/>
          <a:p>
            <a:r>
              <a:rPr lang="cs-CZ" cap="small" dirty="0" smtClean="0"/>
              <a:t>procedurální P</a:t>
            </a:r>
            <a:endParaRPr lang="cs-CZ" cap="small" dirty="0"/>
          </a:p>
        </p:txBody>
      </p:sp>
      <p:sp>
        <p:nvSpPr>
          <p:cNvPr id="9" name="TextovéPole 8"/>
          <p:cNvSpPr txBox="1"/>
          <p:nvPr/>
        </p:nvSpPr>
        <p:spPr>
          <a:xfrm>
            <a:off x="5669902" y="3007197"/>
            <a:ext cx="1854426" cy="369332"/>
          </a:xfrm>
          <a:prstGeom prst="rect">
            <a:avLst/>
          </a:prstGeom>
          <a:noFill/>
        </p:spPr>
        <p:txBody>
          <a:bodyPr wrap="square" rtlCol="0">
            <a:spAutoFit/>
          </a:bodyPr>
          <a:lstStyle/>
          <a:p>
            <a:r>
              <a:rPr lang="cs-CZ" b="1" cap="small" dirty="0" smtClean="0"/>
              <a:t>dlouhodobá P</a:t>
            </a:r>
            <a:endParaRPr lang="cs-CZ" b="1" cap="small" dirty="0"/>
          </a:p>
        </p:txBody>
      </p:sp>
      <p:sp>
        <p:nvSpPr>
          <p:cNvPr id="10" name="TextovéPole 9"/>
          <p:cNvSpPr txBox="1"/>
          <p:nvPr/>
        </p:nvSpPr>
        <p:spPr>
          <a:xfrm rot="2657442">
            <a:off x="4502483" y="4041115"/>
            <a:ext cx="1903471" cy="369332"/>
          </a:xfrm>
          <a:prstGeom prst="rect">
            <a:avLst/>
          </a:prstGeom>
          <a:noFill/>
        </p:spPr>
        <p:txBody>
          <a:bodyPr wrap="square" rtlCol="0">
            <a:spAutoFit/>
          </a:bodyPr>
          <a:lstStyle/>
          <a:p>
            <a:r>
              <a:rPr lang="cs-CZ" cap="small" dirty="0" smtClean="0"/>
              <a:t>deklarativní P</a:t>
            </a:r>
            <a:endParaRPr lang="cs-CZ" cap="small" dirty="0"/>
          </a:p>
        </p:txBody>
      </p:sp>
      <p:sp>
        <p:nvSpPr>
          <p:cNvPr id="11" name="TextovéPole 10"/>
          <p:cNvSpPr txBox="1"/>
          <p:nvPr/>
        </p:nvSpPr>
        <p:spPr>
          <a:xfrm>
            <a:off x="2915816" y="3933056"/>
            <a:ext cx="1368152" cy="338554"/>
          </a:xfrm>
          <a:prstGeom prst="rect">
            <a:avLst/>
          </a:prstGeom>
          <a:noFill/>
        </p:spPr>
        <p:txBody>
          <a:bodyPr wrap="square" rtlCol="0">
            <a:spAutoFit/>
          </a:bodyPr>
          <a:lstStyle/>
          <a:p>
            <a:r>
              <a:rPr lang="cs-CZ" sz="1600" b="1" cap="small" dirty="0" smtClean="0"/>
              <a:t>pracovní P</a:t>
            </a:r>
            <a:endParaRPr lang="cs-CZ" sz="1600" b="1" cap="small" dirty="0"/>
          </a:p>
        </p:txBody>
      </p:sp>
      <p:cxnSp>
        <p:nvCxnSpPr>
          <p:cNvPr id="13" name="Přímá spojovací šipka 12"/>
          <p:cNvCxnSpPr/>
          <p:nvPr/>
        </p:nvCxnSpPr>
        <p:spPr>
          <a:xfrm>
            <a:off x="539552" y="5301208"/>
            <a:ext cx="3672408" cy="0"/>
          </a:xfrm>
          <a:prstGeom prst="straightConnector1">
            <a:avLst/>
          </a:prstGeom>
          <a:ln w="88900">
            <a:tailEnd type="stealth"/>
          </a:ln>
        </p:spPr>
        <p:style>
          <a:lnRef idx="1">
            <a:schemeClr val="accent1"/>
          </a:lnRef>
          <a:fillRef idx="0">
            <a:schemeClr val="accent1"/>
          </a:fillRef>
          <a:effectRef idx="0">
            <a:schemeClr val="accent1"/>
          </a:effectRef>
          <a:fontRef idx="minor">
            <a:schemeClr val="tx1"/>
          </a:fontRef>
        </p:style>
      </p:cxnSp>
      <p:cxnSp>
        <p:nvCxnSpPr>
          <p:cNvPr id="15" name="Přímá spojovací šipka 14"/>
          <p:cNvCxnSpPr/>
          <p:nvPr/>
        </p:nvCxnSpPr>
        <p:spPr>
          <a:xfrm flipH="1">
            <a:off x="4211960" y="5301208"/>
            <a:ext cx="3888432" cy="0"/>
          </a:xfrm>
          <a:prstGeom prst="straightConnector1">
            <a:avLst/>
          </a:prstGeom>
          <a:ln w="88900">
            <a:tailEnd type="stealth"/>
          </a:ln>
        </p:spPr>
        <p:style>
          <a:lnRef idx="1">
            <a:schemeClr val="accent1"/>
          </a:lnRef>
          <a:fillRef idx="0">
            <a:schemeClr val="accent1"/>
          </a:fillRef>
          <a:effectRef idx="0">
            <a:schemeClr val="accent1"/>
          </a:effectRef>
          <a:fontRef idx="minor">
            <a:schemeClr val="tx1"/>
          </a:fontRef>
        </p:style>
      </p:cxnSp>
      <p:sp>
        <p:nvSpPr>
          <p:cNvPr id="19" name="TextovéPole 18"/>
          <p:cNvSpPr txBox="1"/>
          <p:nvPr/>
        </p:nvSpPr>
        <p:spPr>
          <a:xfrm>
            <a:off x="1187624" y="5373216"/>
            <a:ext cx="2376264" cy="369332"/>
          </a:xfrm>
          <a:prstGeom prst="rect">
            <a:avLst/>
          </a:prstGeom>
          <a:noFill/>
        </p:spPr>
        <p:txBody>
          <a:bodyPr wrap="square" rtlCol="0">
            <a:spAutoFit/>
          </a:bodyPr>
          <a:lstStyle/>
          <a:p>
            <a:r>
              <a:rPr lang="cs-CZ" dirty="0" smtClean="0"/>
              <a:t>prezentace podnětu</a:t>
            </a:r>
            <a:endParaRPr lang="cs-CZ" dirty="0"/>
          </a:p>
        </p:txBody>
      </p:sp>
      <p:sp>
        <p:nvSpPr>
          <p:cNvPr id="20" name="TextovéPole 19"/>
          <p:cNvSpPr txBox="1"/>
          <p:nvPr/>
        </p:nvSpPr>
        <p:spPr>
          <a:xfrm>
            <a:off x="5004048" y="5373216"/>
            <a:ext cx="2736304" cy="369332"/>
          </a:xfrm>
          <a:prstGeom prst="rect">
            <a:avLst/>
          </a:prstGeom>
          <a:noFill/>
        </p:spPr>
        <p:txBody>
          <a:bodyPr wrap="square" rtlCol="0">
            <a:spAutoFit/>
          </a:bodyPr>
          <a:lstStyle/>
          <a:p>
            <a:r>
              <a:rPr lang="cs-CZ" dirty="0" smtClean="0"/>
              <a:t>reprezentace podnětu</a:t>
            </a:r>
            <a:endParaRPr lang="cs-CZ" dirty="0"/>
          </a:p>
        </p:txBody>
      </p:sp>
      <p:sp>
        <p:nvSpPr>
          <p:cNvPr id="21" name="Elipsa 20"/>
          <p:cNvSpPr/>
          <p:nvPr/>
        </p:nvSpPr>
        <p:spPr>
          <a:xfrm>
            <a:off x="2195736" y="2348880"/>
            <a:ext cx="1444217" cy="1457856"/>
          </a:xfrm>
          <a:prstGeom prst="ellipse">
            <a:avLst/>
          </a:prstGeom>
          <a:solidFill>
            <a:schemeClr val="accent1">
              <a:alpha val="0"/>
            </a:schemeClr>
          </a:solidFill>
          <a:ln w="889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TextovéPole 21"/>
          <p:cNvSpPr txBox="1"/>
          <p:nvPr/>
        </p:nvSpPr>
        <p:spPr>
          <a:xfrm>
            <a:off x="2195736" y="2924944"/>
            <a:ext cx="1440160" cy="307777"/>
          </a:xfrm>
          <a:prstGeom prst="rect">
            <a:avLst/>
          </a:prstGeom>
          <a:noFill/>
        </p:spPr>
        <p:txBody>
          <a:bodyPr wrap="square" rtlCol="0">
            <a:spAutoFit/>
          </a:bodyPr>
          <a:lstStyle/>
          <a:p>
            <a:r>
              <a:rPr lang="cs-CZ" sz="1400" b="1" cap="small" dirty="0" smtClean="0"/>
              <a:t>senzorická P</a:t>
            </a:r>
            <a:endParaRPr lang="cs-CZ" sz="1400" b="1" cap="small" dirty="0"/>
          </a:p>
        </p:txBody>
      </p:sp>
      <p:sp>
        <p:nvSpPr>
          <p:cNvPr id="16" name="Nadpis 1"/>
          <p:cNvSpPr txBox="1">
            <a:spLocks/>
          </p:cNvSpPr>
          <p:nvPr/>
        </p:nvSpPr>
        <p:spPr>
          <a:xfrm>
            <a:off x="457200" y="253536"/>
            <a:ext cx="8229600" cy="727192"/>
          </a:xfrm>
          <a:prstGeom prst="rect">
            <a:avLst/>
          </a:prstGeom>
        </p:spPr>
        <p:txBody>
          <a:bodyPr vert="horz" rIns="91440" anchor="b">
            <a:normAutofit fontScale="90000" lnSpcReduction="10000"/>
            <a:scene3d>
              <a:camera prst="orthographicFront"/>
              <a:lightRig rig="soft" dir="t">
                <a:rot lat="0" lon="0" rev="2400000"/>
              </a:lightRig>
            </a:scene3d>
            <a:sp3d>
              <a:bevelT w="19050" h="127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cs-CZ" sz="4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Model </a:t>
            </a:r>
            <a:r>
              <a:rPr kumimoji="0" lang="cs-CZ" sz="4800" b="1" i="0"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paměti</a:t>
            </a:r>
            <a:endParaRPr kumimoji="0" lang="cs-CZ" sz="4800" b="1" i="0"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778098"/>
          </a:xfrm>
        </p:spPr>
        <p:txBody>
          <a:bodyPr/>
          <a:lstStyle/>
          <a:p>
            <a:r>
              <a:rPr lang="cs-CZ" sz="4400" dirty="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rPr>
              <a:t>Dlouhodobá paměť</a:t>
            </a:r>
            <a:endParaRPr lang="cs-CZ" dirty="0"/>
          </a:p>
        </p:txBody>
      </p:sp>
      <p:sp>
        <p:nvSpPr>
          <p:cNvPr id="3" name="Zástupný symbol pro obsah 2"/>
          <p:cNvSpPr>
            <a:spLocks noGrp="1"/>
          </p:cNvSpPr>
          <p:nvPr>
            <p:ph idx="1"/>
          </p:nvPr>
        </p:nvSpPr>
        <p:spPr>
          <a:xfrm>
            <a:off x="467544" y="908720"/>
            <a:ext cx="8208912" cy="5760640"/>
          </a:xfrm>
        </p:spPr>
        <p:txBody>
          <a:bodyPr>
            <a:normAutofit/>
          </a:bodyPr>
          <a:lstStyle/>
          <a:p>
            <a:pPr marL="137160" indent="0">
              <a:buNone/>
            </a:pPr>
            <a:r>
              <a:rPr lang="cs-CZ" dirty="0" smtClean="0"/>
              <a:t>V souvislosti s DP musíme uvažovat trojí proces:</a:t>
            </a:r>
          </a:p>
          <a:p>
            <a:pPr marL="137160" indent="0">
              <a:buNone/>
            </a:pPr>
            <a:r>
              <a:rPr lang="cs-CZ" dirty="0" smtClean="0"/>
              <a:t>1. kódování, ukládání (hlavně sémantické)</a:t>
            </a:r>
          </a:p>
          <a:p>
            <a:pPr marL="137160" indent="0">
              <a:buNone/>
            </a:pPr>
            <a:r>
              <a:rPr lang="cs-CZ" dirty="0" smtClean="0"/>
              <a:t>2. uchování</a:t>
            </a:r>
          </a:p>
          <a:p>
            <a:pPr marL="137160" indent="0">
              <a:buNone/>
            </a:pPr>
            <a:r>
              <a:rPr lang="cs-CZ" dirty="0" smtClean="0"/>
              <a:t>3. vybavení (</a:t>
            </a:r>
            <a:r>
              <a:rPr lang="cs-CZ" i="1" dirty="0" err="1" smtClean="0"/>
              <a:t>retrieval</a:t>
            </a:r>
            <a:r>
              <a:rPr lang="cs-CZ" dirty="0" smtClean="0"/>
              <a:t>: </a:t>
            </a:r>
            <a:r>
              <a:rPr lang="cs-CZ" dirty="0" err="1" smtClean="0"/>
              <a:t>recall</a:t>
            </a:r>
            <a:r>
              <a:rPr lang="cs-CZ" dirty="0" smtClean="0"/>
              <a:t>, </a:t>
            </a:r>
            <a:r>
              <a:rPr lang="cs-CZ" dirty="0" err="1" smtClean="0"/>
              <a:t>recollection</a:t>
            </a:r>
            <a:r>
              <a:rPr lang="cs-CZ" dirty="0" smtClean="0"/>
              <a:t>, 				</a:t>
            </a:r>
            <a:r>
              <a:rPr lang="cs-CZ" dirty="0" err="1" smtClean="0"/>
              <a:t>familiarity</a:t>
            </a:r>
            <a:r>
              <a:rPr lang="cs-CZ" dirty="0" smtClean="0"/>
              <a:t>)</a:t>
            </a:r>
          </a:p>
          <a:p>
            <a:pPr marL="137160" indent="0">
              <a:buNone/>
            </a:pPr>
            <a:r>
              <a:rPr lang="cs-CZ" dirty="0" err="1" smtClean="0"/>
              <a:t>Tulving</a:t>
            </a:r>
            <a:r>
              <a:rPr lang="cs-CZ" dirty="0" smtClean="0"/>
              <a:t> (1966) upozornil na to, že často nezkoumáme schopnost si pamatovat (ukládat, podržet), ale spíše schopnost si </a:t>
            </a:r>
            <a:r>
              <a:rPr lang="cs-CZ" b="1" dirty="0" smtClean="0"/>
              <a:t>vybavit</a:t>
            </a:r>
            <a:r>
              <a:rPr lang="cs-CZ" dirty="0" smtClean="0"/>
              <a:t> (=v paměti je toho často mnohem víc, než se zdá – jen se k tomu dostat). Každý z nás </a:t>
            </a:r>
            <a:r>
              <a:rPr lang="cs-CZ" dirty="0"/>
              <a:t>v procesu </a:t>
            </a:r>
            <a:r>
              <a:rPr lang="cs-CZ" dirty="0" smtClean="0"/>
              <a:t>vybavování </a:t>
            </a:r>
            <a:r>
              <a:rPr lang="cs-CZ" dirty="0"/>
              <a:t>(</a:t>
            </a:r>
            <a:r>
              <a:rPr lang="cs-CZ" i="1" dirty="0" err="1"/>
              <a:t>retrieval</a:t>
            </a:r>
            <a:r>
              <a:rPr lang="cs-CZ" dirty="0"/>
              <a:t>) obsahů využívá </a:t>
            </a:r>
            <a:r>
              <a:rPr lang="cs-CZ" dirty="0" smtClean="0"/>
              <a:t>specifická vodítka (</a:t>
            </a:r>
            <a:r>
              <a:rPr lang="cs-CZ" i="1" dirty="0" err="1" smtClean="0"/>
              <a:t>cues</a:t>
            </a:r>
            <a:r>
              <a:rPr lang="cs-CZ" dirty="0" smtClean="0"/>
              <a:t>) (</a:t>
            </a:r>
            <a:r>
              <a:rPr lang="cs-CZ" dirty="0" err="1" smtClean="0"/>
              <a:t>Tulving</a:t>
            </a:r>
            <a:r>
              <a:rPr lang="cs-CZ" dirty="0" smtClean="0"/>
              <a:t>, 1983)!</a:t>
            </a:r>
          </a:p>
          <a:p>
            <a:pPr marL="137160" indent="0">
              <a:buNone/>
            </a:pPr>
            <a:endParaRPr lang="cs-CZ" dirty="0"/>
          </a:p>
        </p:txBody>
      </p:sp>
    </p:spTree>
    <p:extLst>
      <p:ext uri="{BB962C8B-B14F-4D97-AF65-F5344CB8AC3E}">
        <p14:creationId xmlns:p14="http://schemas.microsoft.com/office/powerpoint/2010/main" val="30234531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altLang="en-US" dirty="0" smtClean="0"/>
              <a:t>Kognitivní vývoj</a:t>
            </a:r>
            <a:endParaRPr lang="cs-CZ" dirty="0"/>
          </a:p>
        </p:txBody>
      </p:sp>
      <p:sp>
        <p:nvSpPr>
          <p:cNvPr id="38915" name="Zástupný symbol pro obsah 2"/>
          <p:cNvSpPr>
            <a:spLocks noGrp="1"/>
          </p:cNvSpPr>
          <p:nvPr>
            <p:ph idx="1"/>
          </p:nvPr>
        </p:nvSpPr>
        <p:spPr>
          <a:xfrm>
            <a:off x="446088" y="1273175"/>
            <a:ext cx="8229600" cy="4708525"/>
          </a:xfrm>
        </p:spPr>
        <p:txBody>
          <a:bodyPr>
            <a:normAutofit fontScale="92500" lnSpcReduction="10000"/>
          </a:bodyPr>
          <a:lstStyle/>
          <a:p>
            <a:pPr marL="136525" indent="0">
              <a:buFont typeface="Wingdings 2" pitchFamily="18" charset="2"/>
              <a:buNone/>
            </a:pPr>
            <a:r>
              <a:rPr lang="cs-CZ" altLang="cs-CZ" dirty="0" smtClean="0"/>
              <a:t>Kolem 6.-8. měsíce se začíná rozvíjet i </a:t>
            </a:r>
            <a:r>
              <a:rPr lang="cs-CZ" altLang="cs-CZ" b="1" dirty="0" smtClean="0"/>
              <a:t>deklarativní, explicitní paměť </a:t>
            </a:r>
            <a:r>
              <a:rPr lang="cs-CZ" altLang="cs-CZ" dirty="0" smtClean="0"/>
              <a:t>– velkou roli v tom hraje osvojování si </a:t>
            </a:r>
            <a:r>
              <a:rPr lang="cs-CZ" altLang="cs-CZ" b="1" dirty="0" smtClean="0"/>
              <a:t>řeči</a:t>
            </a:r>
            <a:r>
              <a:rPr lang="cs-CZ" altLang="cs-CZ" dirty="0" smtClean="0"/>
              <a:t>.</a:t>
            </a:r>
          </a:p>
          <a:p>
            <a:pPr marL="136525" indent="0">
              <a:buFont typeface="Wingdings 2" pitchFamily="18" charset="2"/>
              <a:buNone/>
            </a:pPr>
            <a:r>
              <a:rPr lang="cs-CZ" altLang="cs-CZ" dirty="0" smtClean="0"/>
              <a:t>Pro zapamatování nového objektu potřebuje dítě v 6 měsících 6 opakování, v 9 měsících 3 a po jednom roce již jen jednu prezentaci objektu (</a:t>
            </a:r>
            <a:r>
              <a:rPr lang="cs-CZ" altLang="cs-CZ" dirty="0" err="1" smtClean="0"/>
              <a:t>myelinizace</a:t>
            </a:r>
            <a:r>
              <a:rPr lang="cs-CZ" altLang="cs-CZ" dirty="0" smtClean="0"/>
              <a:t> mozkové kůry).</a:t>
            </a:r>
          </a:p>
          <a:p>
            <a:pPr marL="136525" indent="0">
              <a:buFont typeface="Wingdings 2" pitchFamily="18" charset="2"/>
              <a:buNone/>
            </a:pPr>
            <a:r>
              <a:rPr lang="cs-CZ" altLang="cs-CZ" b="1" dirty="0" smtClean="0"/>
              <a:t>Episodickou deklarativní paměť </a:t>
            </a:r>
            <a:r>
              <a:rPr lang="cs-CZ" altLang="cs-CZ" dirty="0" smtClean="0"/>
              <a:t>nemají kojenci rozvinutu – </a:t>
            </a:r>
            <a:r>
              <a:rPr lang="cs-CZ" altLang="cs-CZ" b="1" dirty="0" smtClean="0"/>
              <a:t>dětská amnézie</a:t>
            </a:r>
            <a:r>
              <a:rPr lang="cs-CZ" altLang="cs-CZ" dirty="0" smtClean="0"/>
              <a:t>. K </a:t>
            </a:r>
            <a:r>
              <a:rPr lang="cs-CZ" altLang="cs-CZ" b="1" dirty="0" smtClean="0"/>
              <a:t>autobiografické paměti </a:t>
            </a:r>
            <a:r>
              <a:rPr lang="cs-CZ" altLang="cs-CZ" dirty="0" smtClean="0"/>
              <a:t>potřebují děti: jazykové prostředky, uvědomění sebe jako aktéra, časoprostorovou orientaci (srov. dopad spánku).</a:t>
            </a:r>
          </a:p>
          <a:p>
            <a:pPr marL="136525" indent="0">
              <a:buFont typeface="Wingdings 2" pitchFamily="18" charset="2"/>
              <a:buNone/>
            </a:pPr>
            <a:endParaRPr lang="cs-CZ" altLang="cs-CZ"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Vývoj řeči</a:t>
            </a:r>
            <a:endParaRPr lang="cs-CZ" dirty="0"/>
          </a:p>
        </p:txBody>
      </p:sp>
      <p:sp>
        <p:nvSpPr>
          <p:cNvPr id="39939" name="Zástupný symbol pro obsah 2"/>
          <p:cNvSpPr>
            <a:spLocks noGrp="1"/>
          </p:cNvSpPr>
          <p:nvPr>
            <p:ph idx="1"/>
          </p:nvPr>
        </p:nvSpPr>
        <p:spPr/>
        <p:txBody>
          <a:bodyPr>
            <a:normAutofit fontScale="92500" lnSpcReduction="10000"/>
          </a:bodyPr>
          <a:lstStyle/>
          <a:p>
            <a:r>
              <a:rPr lang="cs-CZ" altLang="cs-CZ" dirty="0" smtClean="0"/>
              <a:t>2. měsíc – dochází k vokalizaci, „broukání“</a:t>
            </a:r>
          </a:p>
          <a:p>
            <a:r>
              <a:rPr lang="cs-CZ" altLang="cs-CZ" dirty="0" smtClean="0"/>
              <a:t>6. měsíc – žvatlání (slabiky), sluchová ostrost, vyjadřuje nespokojenost a požadavky jinak než pláčem</a:t>
            </a:r>
          </a:p>
          <a:p>
            <a:pPr>
              <a:buFont typeface="Wingdings 2" pitchFamily="18" charset="2"/>
              <a:buNone/>
            </a:pPr>
            <a:r>
              <a:rPr lang="cs-CZ" altLang="cs-CZ" dirty="0" smtClean="0"/>
              <a:t>	kanonické žvatlání („dada“, „mama“)</a:t>
            </a:r>
          </a:p>
          <a:p>
            <a:r>
              <a:rPr lang="cs-CZ" altLang="cs-CZ" dirty="0" smtClean="0"/>
              <a:t>8.-10. měsíc – dítě rozumí jednoduchému verbálnímu sdělení</a:t>
            </a:r>
          </a:p>
          <a:p>
            <a:r>
              <a:rPr lang="cs-CZ" altLang="cs-CZ" dirty="0" smtClean="0"/>
              <a:t>12. měsíců – umí několik „globálních“ slov=</a:t>
            </a:r>
            <a:r>
              <a:rPr lang="cs-CZ" altLang="cs-CZ" b="1" dirty="0" err="1" smtClean="0"/>
              <a:t>holofrází</a:t>
            </a:r>
            <a:r>
              <a:rPr lang="cs-CZ" altLang="cs-CZ" dirty="0" smtClean="0"/>
              <a:t> (jedno z prvních je zápor, „ne“, což je i jedno z nejabstraktnějších slov!)</a:t>
            </a:r>
          </a:p>
          <a:p>
            <a:pPr>
              <a:buFont typeface="Wingdings 2" pitchFamily="18" charset="2"/>
              <a:buNone/>
            </a:pPr>
            <a:r>
              <a:rPr lang="cs-CZ" altLang="cs-CZ" dirty="0" smtClean="0"/>
              <a:t>+</a:t>
            </a:r>
            <a:r>
              <a:rPr lang="cs-CZ" altLang="cs-CZ" dirty="0" err="1" smtClean="0"/>
              <a:t>Preverbální</a:t>
            </a:r>
            <a:r>
              <a:rPr lang="cs-CZ" altLang="cs-CZ" dirty="0" smtClean="0"/>
              <a:t> schopnost komunikovat - znakování</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9" name="Rectangle 3"/>
          <p:cNvSpPr>
            <a:spLocks noGrp="1" noChangeArrowheads="1"/>
          </p:cNvSpPr>
          <p:nvPr>
            <p:ph idx="1"/>
          </p:nvPr>
        </p:nvSpPr>
        <p:spPr>
          <a:xfrm>
            <a:off x="457200" y="981075"/>
            <a:ext cx="8229600" cy="5184229"/>
          </a:xfrm>
        </p:spPr>
        <p:txBody>
          <a:bodyPr>
            <a:normAutofit lnSpcReduction="10000"/>
          </a:bodyPr>
          <a:lstStyle/>
          <a:p>
            <a:pPr lvl="1" eaLnBrk="1" hangingPunct="1"/>
            <a:r>
              <a:rPr lang="cs-CZ" altLang="en-US" dirty="0" smtClean="0"/>
              <a:t>12 měsíců – první slova, </a:t>
            </a:r>
            <a:r>
              <a:rPr lang="cs-CZ" altLang="en-US" dirty="0" err="1" smtClean="0"/>
              <a:t>holofráze</a:t>
            </a:r>
            <a:r>
              <a:rPr lang="cs-CZ" altLang="en-US" dirty="0" smtClean="0"/>
              <a:t> (srovnej </a:t>
            </a:r>
            <a:r>
              <a:rPr lang="cs-CZ" altLang="en-US" dirty="0" err="1" smtClean="0"/>
              <a:t>pidžiny</a:t>
            </a:r>
            <a:r>
              <a:rPr lang="cs-CZ" altLang="en-US" dirty="0" smtClean="0"/>
              <a:t>)</a:t>
            </a:r>
          </a:p>
          <a:p>
            <a:pPr lvl="1" eaLnBrk="1" hangingPunct="1"/>
            <a:r>
              <a:rPr lang="cs-CZ" altLang="en-US" dirty="0" smtClean="0"/>
              <a:t>18 měsíců – 30-50 slov;</a:t>
            </a:r>
            <a:r>
              <a:rPr lang="cs-CZ" altLang="en-US" dirty="0" smtClean="0">
                <a:solidFill>
                  <a:srgbClr val="FFFF00"/>
                </a:solidFill>
              </a:rPr>
              <a:t> </a:t>
            </a:r>
            <a:r>
              <a:rPr lang="cs-CZ" altLang="en-US" dirty="0" err="1" smtClean="0"/>
              <a:t>tata</a:t>
            </a:r>
            <a:r>
              <a:rPr lang="cs-CZ" altLang="en-US" dirty="0" smtClean="0"/>
              <a:t>-ne, </a:t>
            </a:r>
            <a:r>
              <a:rPr lang="cs-CZ" altLang="en-US" dirty="0" err="1" smtClean="0"/>
              <a:t>gaga</a:t>
            </a:r>
            <a:r>
              <a:rPr lang="cs-CZ" altLang="en-US" dirty="0" smtClean="0"/>
              <a:t>-tam</a:t>
            </a:r>
          </a:p>
          <a:p>
            <a:pPr lvl="1" eaLnBrk="1" hangingPunct="1"/>
            <a:r>
              <a:rPr lang="cs-CZ" altLang="en-US" dirty="0" smtClean="0"/>
              <a:t>24 měsíců – 200 slov, první kombinace a známky gramatiky: dvouslovné věty: ono-voní, pejsek štěká… tím započíná prudký rozvoj řeči.</a:t>
            </a:r>
          </a:p>
          <a:p>
            <a:pPr lvl="1" eaLnBrk="1" hangingPunct="1"/>
            <a:r>
              <a:rPr lang="cs-CZ" altLang="en-US" dirty="0" smtClean="0"/>
              <a:t>3 roky – věty postupně nabývají „dospělé“ podoby</a:t>
            </a:r>
          </a:p>
          <a:p>
            <a:pPr lvl="1" eaLnBrk="1" hangingPunct="1"/>
            <a:r>
              <a:rPr lang="cs-CZ" altLang="en-US" dirty="0" smtClean="0"/>
              <a:t>4 let – s dítětem lze konverzovat na řadu témat, dítě užívá složitější syntaxe (souvětí, spojky…)</a:t>
            </a:r>
          </a:p>
          <a:p>
            <a:pPr lvl="1" eaLnBrk="1" hangingPunct="1"/>
            <a:r>
              <a:rPr lang="cs-CZ" altLang="en-US" dirty="0" smtClean="0"/>
              <a:t>5 let – metajazyková dovednost (dítě ví, že existují správné a špatné formy slov)</a:t>
            </a:r>
          </a:p>
          <a:p>
            <a:pPr lvl="1" eaLnBrk="1" hangingPunct="1"/>
            <a:r>
              <a:rPr lang="cs-CZ" altLang="en-US" dirty="0" smtClean="0"/>
              <a:t>dospělost – 3-10 000 slov v aktivní slovní zásobě, v pasivní 3-6x více (</a:t>
            </a:r>
            <a:r>
              <a:rPr lang="cs-CZ" altLang="en-US" dirty="0" err="1" smtClean="0"/>
              <a:t>Kosslyn</a:t>
            </a:r>
            <a:r>
              <a:rPr lang="cs-CZ" altLang="en-US" dirty="0" smtClean="0"/>
              <a:t>, </a:t>
            </a:r>
            <a:r>
              <a:rPr lang="cs-CZ" altLang="en-US" dirty="0" err="1" smtClean="0"/>
              <a:t>Koenig</a:t>
            </a:r>
            <a:r>
              <a:rPr lang="cs-CZ" altLang="en-US" dirty="0" smtClean="0"/>
              <a:t>, 1995, uvádějí 20-50 tisíc slov), slovníky cca 200 000 hesel (Svobodová, 2003)</a:t>
            </a:r>
          </a:p>
        </p:txBody>
      </p:sp>
      <p:sp>
        <p:nvSpPr>
          <p:cNvPr id="3" name="Nadpis 1"/>
          <p:cNvSpPr>
            <a:spLocks noGrp="1"/>
          </p:cNvSpPr>
          <p:nvPr>
            <p:ph type="title"/>
          </p:nvPr>
        </p:nvSpPr>
        <p:spPr>
          <a:xfrm>
            <a:off x="457200" y="274638"/>
            <a:ext cx="8229600" cy="850106"/>
          </a:xfrm>
        </p:spPr>
        <p:txBody>
          <a:bodyPr/>
          <a:lstStyle/>
          <a:p>
            <a:pPr>
              <a:defRPr/>
            </a:pPr>
            <a:r>
              <a:rPr lang="cs-CZ" altLang="en-US" dirty="0" smtClean="0"/>
              <a:t>Řeč </a:t>
            </a:r>
            <a:endParaRPr lang="cs-CZ" dirty="0"/>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Effect transition="in" filter="wipe(left)">
                                      <p:cBhvr>
                                        <p:cTn id="7" dur="500"/>
                                        <p:tgtEl>
                                          <p:spTgt spid="6553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5539">
                                            <p:txEl>
                                              <p:pRg st="1" end="1"/>
                                            </p:txEl>
                                          </p:spTgt>
                                        </p:tgtEl>
                                        <p:attrNameLst>
                                          <p:attrName>style.visibility</p:attrName>
                                        </p:attrNameLst>
                                      </p:cBhvr>
                                      <p:to>
                                        <p:strVal val="visible"/>
                                      </p:to>
                                    </p:set>
                                    <p:animEffect transition="in" filter="wipe(left)">
                                      <p:cBhvr>
                                        <p:cTn id="10" dur="500"/>
                                        <p:tgtEl>
                                          <p:spTgt spid="65539">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65539">
                                            <p:txEl>
                                              <p:pRg st="2" end="2"/>
                                            </p:txEl>
                                          </p:spTgt>
                                        </p:tgtEl>
                                        <p:attrNameLst>
                                          <p:attrName>style.visibility</p:attrName>
                                        </p:attrNameLst>
                                      </p:cBhvr>
                                      <p:to>
                                        <p:strVal val="visible"/>
                                      </p:to>
                                    </p:set>
                                    <p:animEffect transition="in" filter="wipe(left)">
                                      <p:cBhvr>
                                        <p:cTn id="13" dur="500"/>
                                        <p:tgtEl>
                                          <p:spTgt spid="65539">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65539">
                                            <p:txEl>
                                              <p:pRg st="3" end="3"/>
                                            </p:txEl>
                                          </p:spTgt>
                                        </p:tgtEl>
                                        <p:attrNameLst>
                                          <p:attrName>style.visibility</p:attrName>
                                        </p:attrNameLst>
                                      </p:cBhvr>
                                      <p:to>
                                        <p:strVal val="visible"/>
                                      </p:to>
                                    </p:set>
                                    <p:animEffect transition="in" filter="wipe(left)">
                                      <p:cBhvr>
                                        <p:cTn id="16" dur="500"/>
                                        <p:tgtEl>
                                          <p:spTgt spid="65539">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65539">
                                            <p:txEl>
                                              <p:pRg st="4" end="4"/>
                                            </p:txEl>
                                          </p:spTgt>
                                        </p:tgtEl>
                                        <p:attrNameLst>
                                          <p:attrName>style.visibility</p:attrName>
                                        </p:attrNameLst>
                                      </p:cBhvr>
                                      <p:to>
                                        <p:strVal val="visible"/>
                                      </p:to>
                                    </p:set>
                                    <p:animEffect transition="in" filter="wipe(left)">
                                      <p:cBhvr>
                                        <p:cTn id="19" dur="500"/>
                                        <p:tgtEl>
                                          <p:spTgt spid="65539">
                                            <p:txEl>
                                              <p:pRg st="4" end="4"/>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65539">
                                            <p:txEl>
                                              <p:pRg st="5" end="5"/>
                                            </p:txEl>
                                          </p:spTgt>
                                        </p:tgtEl>
                                        <p:attrNameLst>
                                          <p:attrName>style.visibility</p:attrName>
                                        </p:attrNameLst>
                                      </p:cBhvr>
                                      <p:to>
                                        <p:strVal val="visible"/>
                                      </p:to>
                                    </p:set>
                                    <p:animEffect transition="in" filter="wipe(left)">
                                      <p:cBhvr>
                                        <p:cTn id="22" dur="500"/>
                                        <p:tgtEl>
                                          <p:spTgt spid="65539">
                                            <p:txEl>
                                              <p:pRg st="5" end="5"/>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65539">
                                            <p:txEl>
                                              <p:pRg st="6" end="6"/>
                                            </p:txEl>
                                          </p:spTgt>
                                        </p:tgtEl>
                                        <p:attrNameLst>
                                          <p:attrName>style.visibility</p:attrName>
                                        </p:attrNameLst>
                                      </p:cBhvr>
                                      <p:to>
                                        <p:strVal val="visible"/>
                                      </p:to>
                                    </p:set>
                                    <p:animEffect transition="in" filter="wipe(left)">
                                      <p:cBhvr>
                                        <p:cTn id="25" dur="500"/>
                                        <p:tgtEl>
                                          <p:spTgt spid="655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84784"/>
            <a:ext cx="8229600" cy="4824576"/>
          </a:xfrm>
        </p:spPr>
        <p:txBody>
          <a:bodyPr>
            <a:normAutofit fontScale="92500" lnSpcReduction="10000"/>
          </a:bodyPr>
          <a:lstStyle/>
          <a:p>
            <a:pPr marL="137160" indent="0">
              <a:buNone/>
            </a:pPr>
            <a:r>
              <a:rPr lang="cs-CZ" dirty="0" smtClean="0"/>
              <a:t>1. úkolem (verb.) výchovy je naučit dítě slova a pravidla tvorby vět. Poté je možno s dítětem vést dialog. (srov. svéprávnost)</a:t>
            </a:r>
          </a:p>
          <a:p>
            <a:pPr marL="137160" indent="0">
              <a:buNone/>
            </a:pPr>
            <a:r>
              <a:rPr lang="cs-CZ" dirty="0" smtClean="0"/>
              <a:t>2. úkolem výchovy/výuky (ne vždy zcela vědomým) je naučit dítě chápat a používat řeč jako odkaz na tzv. </a:t>
            </a:r>
            <a:r>
              <a:rPr lang="cs-CZ" b="1" dirty="0" smtClean="0"/>
              <a:t>propoziční systém</a:t>
            </a:r>
            <a:r>
              <a:rPr lang="cs-CZ" dirty="0" smtClean="0"/>
              <a:t>. </a:t>
            </a:r>
          </a:p>
          <a:p>
            <a:pPr marL="137160" indent="0">
              <a:buNone/>
            </a:pPr>
            <a:r>
              <a:rPr lang="cs-CZ" dirty="0" smtClean="0"/>
              <a:t>Řeč je tu koneckonců i k tomu, abychom pomocí ní učili své děti (doma i ve škole) propozicím (pravdivým a užitečným větám = poučkám, znalostem).</a:t>
            </a:r>
          </a:p>
          <a:p>
            <a:pPr marL="137160" indent="0">
              <a:buNone/>
            </a:pPr>
            <a:r>
              <a:rPr lang="cs-CZ" dirty="0"/>
              <a:t>Aby mj. uměl </a:t>
            </a:r>
            <a:r>
              <a:rPr lang="cs-CZ" dirty="0" smtClean="0"/>
              <a:t>s/bez </a:t>
            </a:r>
            <a:r>
              <a:rPr lang="cs-CZ" dirty="0"/>
              <a:t>pomoci odvodit celou řadu vlastních závěrů (inferencí). = Aby „byl </a:t>
            </a:r>
            <a:r>
              <a:rPr lang="cs-CZ" dirty="0" err="1"/>
              <a:t>chytrej</a:t>
            </a:r>
            <a:r>
              <a:rPr lang="cs-CZ" dirty="0"/>
              <a:t>“.</a:t>
            </a:r>
          </a:p>
          <a:p>
            <a:pPr marL="137160" indent="0">
              <a:buNone/>
            </a:pPr>
            <a:endParaRPr lang="cs-CZ" dirty="0" smtClean="0"/>
          </a:p>
        </p:txBody>
      </p:sp>
      <p:sp>
        <p:nvSpPr>
          <p:cNvPr id="4" name="Nadpis 1"/>
          <p:cNvSpPr>
            <a:spLocks noGrp="1"/>
          </p:cNvSpPr>
          <p:nvPr>
            <p:ph type="title"/>
          </p:nvPr>
        </p:nvSpPr>
        <p:spPr>
          <a:xfrm>
            <a:off x="457200" y="274638"/>
            <a:ext cx="8229600" cy="1143000"/>
          </a:xfrm>
        </p:spPr>
        <p:txBody>
          <a:bodyPr>
            <a:normAutofit/>
          </a:bodyPr>
          <a:lstStyle/>
          <a:p>
            <a:r>
              <a:rPr lang="cs-CZ" dirty="0" smtClean="0"/>
              <a:t>Propoziční systém</a:t>
            </a:r>
            <a:endParaRPr lang="cs-CZ" dirty="0"/>
          </a:p>
        </p:txBody>
      </p:sp>
    </p:spTree>
    <p:extLst>
      <p:ext uri="{BB962C8B-B14F-4D97-AF65-F5344CB8AC3E}">
        <p14:creationId xmlns:p14="http://schemas.microsoft.com/office/powerpoint/2010/main" val="10654414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778098"/>
          </a:xfrm>
        </p:spPr>
        <p:txBody>
          <a:bodyPr>
            <a:normAutofit fontScale="90000"/>
          </a:bodyPr>
          <a:lstStyle/>
          <a:p>
            <a:r>
              <a:rPr lang="cs-CZ" dirty="0"/>
              <a:t>Co je propoziční systém (PR.S)</a:t>
            </a:r>
          </a:p>
        </p:txBody>
      </p:sp>
      <p:sp>
        <p:nvSpPr>
          <p:cNvPr id="3" name="Zástupný symbol pro obsah 2"/>
          <p:cNvSpPr>
            <a:spLocks noGrp="1"/>
          </p:cNvSpPr>
          <p:nvPr>
            <p:ph idx="1"/>
          </p:nvPr>
        </p:nvSpPr>
        <p:spPr>
          <a:xfrm>
            <a:off x="457200" y="1196752"/>
            <a:ext cx="8229600" cy="5472608"/>
          </a:xfrm>
        </p:spPr>
        <p:txBody>
          <a:bodyPr>
            <a:normAutofit fontScale="92500" lnSpcReduction="20000"/>
          </a:bodyPr>
          <a:lstStyle/>
          <a:p>
            <a:pPr marL="137160" indent="0">
              <a:buNone/>
            </a:pPr>
            <a:r>
              <a:rPr lang="cs-CZ" dirty="0" smtClean="0"/>
              <a:t>PR.S (konceptuální systém, mentální reprezentace světa jsou v zásadě synonyma) je mentální nápodobou (reprezentací) světa. </a:t>
            </a:r>
          </a:p>
          <a:p>
            <a:pPr marL="137160" indent="0">
              <a:buNone/>
            </a:pPr>
            <a:r>
              <a:rPr lang="cs-CZ" dirty="0" smtClean="0"/>
              <a:t>Nejprve dítě netuší, že lze budovat nápodobu světa a „poznatky“ si osvojuje nesystematicky. </a:t>
            </a:r>
          </a:p>
          <a:p>
            <a:pPr marL="137160" indent="0">
              <a:buNone/>
            </a:pPr>
            <a:r>
              <a:rPr lang="cs-CZ" dirty="0" smtClean="0"/>
              <a:t>Když dítě vstoupí do období „proč?“, patrně pochopí možnost systematicky vytvářet propoziční síť tvrzení, která napodobují (popisují, reprezentují) svět. </a:t>
            </a:r>
          </a:p>
          <a:p>
            <a:pPr marL="137160" indent="0">
              <a:buNone/>
            </a:pPr>
            <a:r>
              <a:rPr lang="cs-CZ" dirty="0" smtClean="0"/>
              <a:t>Propoziční síť je budována řečí (věta je návod na tvorbu propozice) a označit ji lze také nejlépe řečí, ale přesto je od řeči, resp. od VE.S zásadně odlišná.</a:t>
            </a:r>
          </a:p>
          <a:p>
            <a:pPr marL="137160" indent="0">
              <a:buNone/>
            </a:pPr>
            <a:endParaRPr lang="cs-CZ" i="1" dirty="0" smtClean="0"/>
          </a:p>
          <a:p>
            <a:pPr marL="137160" indent="0">
              <a:buNone/>
            </a:pPr>
            <a:r>
              <a:rPr lang="cs-CZ" i="1" dirty="0" smtClean="0"/>
              <a:t>(Verbum </a:t>
            </a:r>
            <a:r>
              <a:rPr lang="cs-CZ" i="1" dirty="0" err="1" smtClean="0"/>
              <a:t>cordis</a:t>
            </a:r>
            <a:r>
              <a:rPr lang="cs-CZ" i="1" dirty="0" smtClean="0"/>
              <a:t> </a:t>
            </a:r>
            <a:r>
              <a:rPr lang="cs-CZ" dirty="0" smtClean="0"/>
              <a:t>sv. Augustina, dualita logů u stoiků, dualita významů v hermeneutice.)</a:t>
            </a:r>
            <a:endParaRPr lang="cs-CZ" dirty="0"/>
          </a:p>
        </p:txBody>
      </p:sp>
    </p:spTree>
    <p:extLst>
      <p:ext uri="{BB962C8B-B14F-4D97-AF65-F5344CB8AC3E}">
        <p14:creationId xmlns:p14="http://schemas.microsoft.com/office/powerpoint/2010/main" val="14031166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274638"/>
            <a:ext cx="8568952" cy="1143000"/>
          </a:xfrm>
        </p:spPr>
        <p:txBody>
          <a:bodyPr>
            <a:normAutofit fontScale="90000"/>
          </a:bodyPr>
          <a:lstStyle/>
          <a:p>
            <a:r>
              <a:rPr lang="cs-CZ" dirty="0"/>
              <a:t>J</a:t>
            </a:r>
            <a:r>
              <a:rPr lang="cs-CZ" dirty="0" smtClean="0"/>
              <a:t>ak se liší PR.S od verbálního s. (VE.S.)?</a:t>
            </a:r>
            <a:endParaRPr lang="cs-CZ" dirty="0"/>
          </a:p>
        </p:txBody>
      </p:sp>
      <p:sp>
        <p:nvSpPr>
          <p:cNvPr id="3" name="Zástupný symbol pro obsah 2"/>
          <p:cNvSpPr>
            <a:spLocks noGrp="1"/>
          </p:cNvSpPr>
          <p:nvPr>
            <p:ph idx="1"/>
          </p:nvPr>
        </p:nvSpPr>
        <p:spPr>
          <a:xfrm>
            <a:off x="457200" y="1600200"/>
            <a:ext cx="8229600" cy="4925144"/>
          </a:xfrm>
        </p:spPr>
        <p:txBody>
          <a:bodyPr>
            <a:normAutofit fontScale="92500" lnSpcReduction="10000"/>
          </a:bodyPr>
          <a:lstStyle/>
          <a:p>
            <a:pPr>
              <a:buFont typeface="Arial" pitchFamily="34" charset="0"/>
              <a:buChar char="•"/>
            </a:pPr>
            <a:r>
              <a:rPr lang="cs-CZ" dirty="0" smtClean="0"/>
              <a:t>PR.S lze převést (téměř dokonale) na logický kalkul, přičemž „kličky jazyka“ (slovní hříčky, metafory atd.) v </a:t>
            </a:r>
            <a:r>
              <a:rPr lang="cs-CZ" dirty="0" err="1" smtClean="0"/>
              <a:t>PR.Su</a:t>
            </a:r>
            <a:r>
              <a:rPr lang="cs-CZ" dirty="0" smtClean="0"/>
              <a:t> téměř zanikají. (srov. „z deště pod okap“)</a:t>
            </a:r>
          </a:p>
          <a:p>
            <a:pPr>
              <a:buFont typeface="Arial" pitchFamily="34" charset="0"/>
              <a:buChar char="•"/>
            </a:pPr>
            <a:r>
              <a:rPr lang="cs-CZ" dirty="0" smtClean="0"/>
              <a:t>Řeč (verbální systém) např. rozeznává mluvnické rody, PR.S nikoli</a:t>
            </a:r>
          </a:p>
          <a:p>
            <a:pPr>
              <a:buFont typeface="Arial" pitchFamily="34" charset="0"/>
              <a:buChar char="•"/>
            </a:pPr>
            <a:r>
              <a:rPr lang="cs-CZ" dirty="0" smtClean="0"/>
              <a:t>V češtině VE.S rozlišuje 2 druhy mn. č.: 1 „pes“, 2-4 „psi“, 5 a více „psů“ (srov. 21 „psů“ a nikoli 21 „pes“; 22 „psů“ a nikoli 22 „psi“), což PR.S nereflektuje</a:t>
            </a:r>
          </a:p>
          <a:p>
            <a:pPr>
              <a:buFont typeface="Arial" pitchFamily="34" charset="0"/>
              <a:buChar char="•"/>
            </a:pPr>
            <a:r>
              <a:rPr lang="cs-CZ" dirty="0" smtClean="0"/>
              <a:t>PR.S je výrazně amodální (=nesenzorický), ačkoli vytváří představu (resp. je s ní často spojen).</a:t>
            </a:r>
          </a:p>
          <a:p>
            <a:pPr>
              <a:buNone/>
            </a:pPr>
            <a:endParaRPr lang="cs-CZ" dirty="0" smtClean="0"/>
          </a:p>
        </p:txBody>
      </p:sp>
    </p:spTree>
    <p:extLst>
      <p:ext uri="{BB962C8B-B14F-4D97-AF65-F5344CB8AC3E}">
        <p14:creationId xmlns:p14="http://schemas.microsoft.com/office/powerpoint/2010/main" val="21424353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Jean </a:t>
            </a:r>
            <a:r>
              <a:rPr lang="cs-CZ" dirty="0" err="1" smtClean="0"/>
              <a:t>Piaget</a:t>
            </a:r>
            <a:r>
              <a:rPr lang="cs-CZ" dirty="0" smtClean="0"/>
              <a:t> (1896-1980)</a:t>
            </a:r>
            <a:endParaRPr lang="cs-CZ" dirty="0"/>
          </a:p>
        </p:txBody>
      </p:sp>
      <p:sp>
        <p:nvSpPr>
          <p:cNvPr id="3" name="Zástupný symbol pro obsah 2"/>
          <p:cNvSpPr>
            <a:spLocks noGrp="1"/>
          </p:cNvSpPr>
          <p:nvPr>
            <p:ph idx="1"/>
          </p:nvPr>
        </p:nvSpPr>
        <p:spPr>
          <a:xfrm>
            <a:off x="457200" y="1412776"/>
            <a:ext cx="5338936" cy="5328592"/>
          </a:xfrm>
        </p:spPr>
        <p:txBody>
          <a:bodyPr>
            <a:normAutofit fontScale="92500" lnSpcReduction="10000"/>
          </a:bodyPr>
          <a:lstStyle/>
          <a:p>
            <a:pPr>
              <a:buNone/>
            </a:pPr>
            <a:r>
              <a:rPr lang="cs-CZ" dirty="0" smtClean="0"/>
              <a:t>Vývojový psycholog. Švýcar.</a:t>
            </a:r>
          </a:p>
          <a:p>
            <a:pPr>
              <a:buNone/>
            </a:pPr>
            <a:r>
              <a:rPr lang="cs-CZ" dirty="0" smtClean="0"/>
              <a:t>Genetická epistemologie.</a:t>
            </a:r>
          </a:p>
          <a:p>
            <a:pPr>
              <a:buNone/>
            </a:pPr>
            <a:r>
              <a:rPr lang="cs-CZ" dirty="0" smtClean="0"/>
              <a:t>Myšlení je zvnitřněná činnost.</a:t>
            </a:r>
          </a:p>
          <a:p>
            <a:pPr>
              <a:buNone/>
            </a:pPr>
            <a:r>
              <a:rPr lang="cs-CZ" dirty="0" smtClean="0"/>
              <a:t>Kognice je forma adaptace – snaží se předvídat události.</a:t>
            </a:r>
          </a:p>
          <a:p>
            <a:pPr>
              <a:buNone/>
            </a:pPr>
            <a:r>
              <a:rPr lang="cs-CZ" dirty="0" smtClean="0"/>
              <a:t>Kognitivní vývoj postupuje u všech stejně – pořadí stádií je neměnné (délka trvání je individuální).</a:t>
            </a:r>
          </a:p>
          <a:p>
            <a:pPr>
              <a:buNone/>
            </a:pPr>
            <a:r>
              <a:rPr lang="cs-CZ" dirty="0" smtClean="0"/>
              <a:t>Učit dítě něčemu, na co není zralé, vede k tomu, že si </a:t>
            </a:r>
            <a:r>
              <a:rPr lang="cs-CZ" dirty="0" err="1" smtClean="0"/>
              <a:t>d</a:t>
            </a:r>
            <a:r>
              <a:rPr lang="cs-CZ" dirty="0" smtClean="0"/>
              <a:t>. osvojuje určité procedury, ale neprohlubuje své poznání.</a:t>
            </a:r>
            <a:endParaRPr lang="cs-CZ" dirty="0"/>
          </a:p>
        </p:txBody>
      </p:sp>
      <p:pic>
        <p:nvPicPr>
          <p:cNvPr id="16386" name="Picture 2" descr="http://www.nwlink.com/~donclark/leader/ahold/piaget.jpg"/>
          <p:cNvPicPr>
            <a:picLocks noChangeAspect="1" noChangeArrowheads="1"/>
          </p:cNvPicPr>
          <p:nvPr/>
        </p:nvPicPr>
        <p:blipFill>
          <a:blip r:embed="rId2" cstate="print"/>
          <a:srcRect/>
          <a:stretch>
            <a:fillRect/>
          </a:stretch>
        </p:blipFill>
        <p:spPr bwMode="auto">
          <a:xfrm>
            <a:off x="5796136" y="1700808"/>
            <a:ext cx="3048000" cy="45720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76672"/>
            <a:ext cx="8229600" cy="864096"/>
          </a:xfrm>
        </p:spPr>
        <p:txBody>
          <a:bodyPr>
            <a:normAutofit/>
          </a:bodyPr>
          <a:lstStyle/>
          <a:p>
            <a:r>
              <a:rPr lang="cs-CZ" dirty="0" smtClean="0"/>
              <a:t>Skrytá etymologie</a:t>
            </a:r>
            <a:endParaRPr lang="cs-CZ" dirty="0"/>
          </a:p>
        </p:txBody>
      </p:sp>
      <p:sp>
        <p:nvSpPr>
          <p:cNvPr id="3" name="Zástupný symbol pro obsah 2"/>
          <p:cNvSpPr>
            <a:spLocks noGrp="1"/>
          </p:cNvSpPr>
          <p:nvPr>
            <p:ph idx="1"/>
          </p:nvPr>
        </p:nvSpPr>
        <p:spPr>
          <a:xfrm>
            <a:off x="457200" y="1600200"/>
            <a:ext cx="8229600" cy="1900808"/>
          </a:xfrm>
        </p:spPr>
        <p:txBody>
          <a:bodyPr/>
          <a:lstStyle/>
          <a:p>
            <a:pPr marL="137160" indent="0">
              <a:buNone/>
            </a:pPr>
            <a:r>
              <a:rPr lang="cs-CZ" dirty="0" smtClean="0"/>
              <a:t>Na to, že svým vědomím často prodléváme v </a:t>
            </a:r>
            <a:r>
              <a:rPr lang="cs-CZ" dirty="0" err="1" smtClean="0"/>
              <a:t>PR.Su</a:t>
            </a:r>
            <a:r>
              <a:rPr lang="cs-CZ" dirty="0" smtClean="0"/>
              <a:t>, lze svést naši neschopnost prohlédat skrze etymologii slov – málokoho cokoli zarazí na prsteníčku nebo v útočišti (srov. útok-útěk).</a:t>
            </a:r>
          </a:p>
          <a:p>
            <a:pPr marL="137160" indent="0">
              <a:buNone/>
            </a:pPr>
            <a:endParaRPr lang="cs-CZ" dirty="0" smtClean="0"/>
          </a:p>
        </p:txBody>
      </p:sp>
      <p:sp>
        <p:nvSpPr>
          <p:cNvPr id="4" name="Nadpis 1"/>
          <p:cNvSpPr txBox="1">
            <a:spLocks/>
          </p:cNvSpPr>
          <p:nvPr/>
        </p:nvSpPr>
        <p:spPr>
          <a:xfrm>
            <a:off x="539552" y="3573016"/>
            <a:ext cx="8229600" cy="864096"/>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cs-CZ" sz="4100" b="1" i="0"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Humor</a:t>
            </a:r>
            <a:endParaRPr kumimoji="0" lang="cs-CZ" sz="4100" b="1" i="0"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endParaRPr>
          </a:p>
        </p:txBody>
      </p:sp>
      <p:sp>
        <p:nvSpPr>
          <p:cNvPr id="5" name="Zástupný symbol pro obsah 2"/>
          <p:cNvSpPr txBox="1">
            <a:spLocks/>
          </p:cNvSpPr>
          <p:nvPr/>
        </p:nvSpPr>
        <p:spPr>
          <a:xfrm>
            <a:off x="611560" y="4437112"/>
            <a:ext cx="8229600" cy="1900808"/>
          </a:xfrm>
          <a:prstGeom prst="rect">
            <a:avLst/>
          </a:prstGeom>
        </p:spPr>
        <p:txBody>
          <a:bodyPr vert="horz">
            <a:normAutofit fontScale="92500"/>
          </a:bodyPr>
          <a:lstStyle/>
          <a:p>
            <a:pPr marL="137160" marR="0" lvl="0" indent="0" algn="l"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kumimoji="0" lang="cs-CZ" sz="2800" b="0" i="0" u="none" strike="noStrike" kern="1200" cap="none" spc="0" normalizeH="0" baseline="0" noProof="0" dirty="0" smtClean="0">
                <a:ln>
                  <a:noFill/>
                </a:ln>
                <a:solidFill>
                  <a:schemeClr val="tx1"/>
                </a:solidFill>
                <a:effectLst/>
                <a:uLnTx/>
                <a:uFillTx/>
                <a:latin typeface="+mn-lt"/>
                <a:ea typeface="+mn-ea"/>
                <a:cs typeface="+mn-cs"/>
              </a:rPr>
              <a:t>Mnoho vtipů je založeno na tom, že jedna a táž verbální struktura odkazuje</a:t>
            </a:r>
            <a:r>
              <a:rPr kumimoji="0" lang="cs-CZ" sz="2800" b="0" i="0" u="none" strike="noStrike" kern="1200" cap="none" spc="0" normalizeH="0" noProof="0" dirty="0" smtClean="0">
                <a:ln>
                  <a:noFill/>
                </a:ln>
                <a:solidFill>
                  <a:schemeClr val="tx1"/>
                </a:solidFill>
                <a:effectLst/>
                <a:uLnTx/>
                <a:uFillTx/>
                <a:latin typeface="+mn-lt"/>
                <a:ea typeface="+mn-ea"/>
                <a:cs typeface="+mn-cs"/>
              </a:rPr>
              <a:t> na dvě odlišné propozice a jejich spojení napříč reálným světem nutí k úsměvu: „Jaký je rozdíl mezi…? – Žádný, protože…“</a:t>
            </a:r>
            <a:endParaRPr kumimoji="0" lang="cs-CZ" sz="2800" b="0" i="0" u="none" strike="noStrike" kern="1200" cap="none" spc="0" normalizeH="0" baseline="0" noProof="0" dirty="0" smtClean="0">
              <a:ln>
                <a:noFill/>
              </a:ln>
              <a:solidFill>
                <a:schemeClr val="tx1"/>
              </a:solidFill>
              <a:effectLst/>
              <a:uLnTx/>
              <a:uFillTx/>
              <a:latin typeface="+mn-lt"/>
              <a:ea typeface="+mn-ea"/>
              <a:cs typeface="+mn-cs"/>
            </a:endParaRPr>
          </a:p>
          <a:p>
            <a:pPr marL="137160" marR="0" lvl="0" indent="0" algn="l"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endParaRPr kumimoji="0" lang="cs-CZ" sz="28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3542517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smtClean="0"/>
              <a:t>Metaforičnost</a:t>
            </a:r>
            <a:endParaRPr lang="cs-CZ" dirty="0"/>
          </a:p>
        </p:txBody>
      </p:sp>
      <p:sp>
        <p:nvSpPr>
          <p:cNvPr id="3" name="Zástupný symbol pro obsah 2"/>
          <p:cNvSpPr>
            <a:spLocks noGrp="1"/>
          </p:cNvSpPr>
          <p:nvPr>
            <p:ph idx="1"/>
          </p:nvPr>
        </p:nvSpPr>
        <p:spPr>
          <a:xfrm>
            <a:off x="526133" y="1124744"/>
            <a:ext cx="8229600" cy="2088232"/>
          </a:xfrm>
        </p:spPr>
        <p:txBody>
          <a:bodyPr>
            <a:normAutofit fontScale="92500" lnSpcReduction="20000"/>
          </a:bodyPr>
          <a:lstStyle/>
          <a:p>
            <a:pPr>
              <a:buNone/>
            </a:pPr>
            <a:r>
              <a:rPr lang="cs-CZ" dirty="0" smtClean="0"/>
              <a:t>Lidé mohou využívat obecné vlastnosti jazyka, totiž že je metaforický (je samý přenesený význam), čili mohou spolu spojovat dva propoziční uzly (nikoli ovšem na základě asociativní blízkosti, ale na základě jiného, </a:t>
            </a:r>
            <a:r>
              <a:rPr lang="cs-CZ" dirty="0" err="1" smtClean="0"/>
              <a:t>mimopropozičního</a:t>
            </a:r>
            <a:r>
              <a:rPr lang="cs-CZ" dirty="0" smtClean="0"/>
              <a:t> parametru (např. přírodní reality či homonymii)).</a:t>
            </a:r>
          </a:p>
        </p:txBody>
      </p:sp>
      <p:sp>
        <p:nvSpPr>
          <p:cNvPr id="4" name="Nadpis 1"/>
          <p:cNvSpPr txBox="1">
            <a:spLocks/>
          </p:cNvSpPr>
          <p:nvPr/>
        </p:nvSpPr>
        <p:spPr>
          <a:xfrm>
            <a:off x="539552" y="3501008"/>
            <a:ext cx="8229600" cy="850106"/>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cs-CZ" sz="4100" b="1" i="0"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Kódování</a:t>
            </a:r>
            <a:endParaRPr kumimoji="0" lang="cs-CZ" sz="4100" b="1" i="0"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endParaRPr>
          </a:p>
        </p:txBody>
      </p:sp>
      <p:sp>
        <p:nvSpPr>
          <p:cNvPr id="5" name="Zástupný symbol pro obsah 2"/>
          <p:cNvSpPr txBox="1">
            <a:spLocks/>
          </p:cNvSpPr>
          <p:nvPr/>
        </p:nvSpPr>
        <p:spPr>
          <a:xfrm>
            <a:off x="683568" y="4351114"/>
            <a:ext cx="8229600" cy="2246238"/>
          </a:xfrm>
          <a:prstGeom prst="rect">
            <a:avLst/>
          </a:prstGeom>
        </p:spPr>
        <p:txBody>
          <a:bodyPr vert="horz">
            <a:normAutofit fontScale="92500"/>
          </a:bodyPr>
          <a:lstStyle/>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kumimoji="0" lang="cs-CZ" sz="2800" b="0" i="0" u="none" strike="noStrike" kern="1200" cap="none" spc="0" normalizeH="0" baseline="0" noProof="0" dirty="0" smtClean="0">
                <a:ln>
                  <a:noFill/>
                </a:ln>
                <a:solidFill>
                  <a:schemeClr val="tx1"/>
                </a:solidFill>
                <a:effectLst/>
                <a:uLnTx/>
                <a:uFillTx/>
                <a:latin typeface="+mn-lt"/>
                <a:ea typeface="+mn-ea"/>
                <a:cs typeface="+mn-cs"/>
              </a:rPr>
              <a:t>Lidé mohou podle potřeby přejít na kódovaný jazyk tak, že označí určitou propozici</a:t>
            </a:r>
            <a:r>
              <a:rPr kumimoji="0" lang="cs-CZ" sz="2800" b="0" i="0" u="none" strike="noStrike" kern="1200" cap="none" spc="0" normalizeH="0" noProof="0" dirty="0" smtClean="0">
                <a:ln>
                  <a:noFill/>
                </a:ln>
                <a:solidFill>
                  <a:schemeClr val="tx1"/>
                </a:solidFill>
                <a:effectLst/>
                <a:uLnTx/>
                <a:uFillTx/>
                <a:latin typeface="+mn-lt"/>
                <a:ea typeface="+mn-ea"/>
                <a:cs typeface="+mn-cs"/>
              </a:rPr>
              <a:t> jiným (obecně znějícím) výrazem.</a:t>
            </a:r>
          </a:p>
          <a:p>
            <a:pPr marL="548640" indent="-411480">
              <a:spcBef>
                <a:spcPct val="20000"/>
              </a:spcBef>
              <a:buClr>
                <a:schemeClr val="tx1">
                  <a:shade val="95000"/>
                </a:schemeClr>
              </a:buClr>
              <a:buSzPct val="65000"/>
              <a:defRPr/>
            </a:pPr>
            <a:r>
              <a:rPr lang="cs-CZ" sz="2800" dirty="0"/>
              <a:t>Mj. např. lascivnost v řeči hledá za každým slovem a frází sexuální podtext </a:t>
            </a:r>
            <a:r>
              <a:rPr lang="cs-CZ" sz="2800" dirty="0" smtClean="0"/>
              <a:t>(=nejlevnější </a:t>
            </a:r>
            <a:r>
              <a:rPr lang="cs-CZ" sz="2800" dirty="0"/>
              <a:t>vtip</a:t>
            </a:r>
            <a:r>
              <a:rPr lang="cs-CZ" sz="2800" dirty="0" smtClean="0"/>
              <a:t>).</a:t>
            </a:r>
            <a:endParaRPr lang="cs-CZ" sz="2800" dirty="0"/>
          </a:p>
        </p:txBody>
      </p:sp>
    </p:spTree>
    <p:extLst>
      <p:ext uri="{BB962C8B-B14F-4D97-AF65-F5344CB8AC3E}">
        <p14:creationId xmlns:p14="http://schemas.microsoft.com/office/powerpoint/2010/main" val="15473908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Metafora</a:t>
            </a:r>
            <a:endParaRPr lang="cs-CZ" dirty="0"/>
          </a:p>
        </p:txBody>
      </p:sp>
      <p:sp>
        <p:nvSpPr>
          <p:cNvPr id="3" name="Zástupný symbol pro obsah 2"/>
          <p:cNvSpPr>
            <a:spLocks noGrp="1"/>
          </p:cNvSpPr>
          <p:nvPr>
            <p:ph idx="1"/>
          </p:nvPr>
        </p:nvSpPr>
        <p:spPr>
          <a:xfrm>
            <a:off x="457200" y="1600200"/>
            <a:ext cx="8229600" cy="4925144"/>
          </a:xfrm>
        </p:spPr>
        <p:txBody>
          <a:bodyPr>
            <a:normAutofit fontScale="77500" lnSpcReduction="20000"/>
          </a:bodyPr>
          <a:lstStyle/>
          <a:p>
            <a:pPr marL="137160" indent="0">
              <a:buNone/>
            </a:pPr>
            <a:r>
              <a:rPr lang="cs-CZ" dirty="0" smtClean="0"/>
              <a:t>Jsou jednoslovné: </a:t>
            </a:r>
            <a:r>
              <a:rPr lang="cs-CZ" i="1" dirty="0" smtClean="0"/>
              <a:t>klobouk</a:t>
            </a:r>
            <a:r>
              <a:rPr lang="cs-CZ" dirty="0" smtClean="0"/>
              <a:t> a </a:t>
            </a:r>
            <a:r>
              <a:rPr lang="cs-CZ" i="1" dirty="0" smtClean="0"/>
              <a:t>noha</a:t>
            </a:r>
            <a:r>
              <a:rPr lang="cs-CZ" dirty="0" smtClean="0"/>
              <a:t> u houby, </a:t>
            </a:r>
            <a:r>
              <a:rPr lang="cs-CZ" i="1" dirty="0" smtClean="0"/>
              <a:t>komůrky</a:t>
            </a:r>
            <a:r>
              <a:rPr lang="cs-CZ" dirty="0" smtClean="0"/>
              <a:t> dřevokazného hmyzu, </a:t>
            </a:r>
            <a:r>
              <a:rPr lang="cs-CZ" i="1" dirty="0" smtClean="0"/>
              <a:t>tok</a:t>
            </a:r>
            <a:r>
              <a:rPr lang="cs-CZ" dirty="0" smtClean="0"/>
              <a:t> či </a:t>
            </a:r>
            <a:r>
              <a:rPr lang="cs-CZ" i="1" dirty="0" smtClean="0"/>
              <a:t>běh</a:t>
            </a:r>
            <a:r>
              <a:rPr lang="cs-CZ" dirty="0" smtClean="0"/>
              <a:t> času (popř. hodinek)</a:t>
            </a:r>
          </a:p>
          <a:p>
            <a:pPr marL="137160" indent="0">
              <a:buNone/>
            </a:pPr>
            <a:r>
              <a:rPr lang="cs-CZ" dirty="0" smtClean="0"/>
              <a:t>I dvouslovné: zub času, dcera vlasti, </a:t>
            </a:r>
          </a:p>
          <a:p>
            <a:pPr marL="137160" indent="0">
              <a:buNone/>
            </a:pPr>
            <a:r>
              <a:rPr lang="cs-CZ" dirty="0" smtClean="0"/>
              <a:t>Víceslovné: 	1. nitro člověka je jako světnice domu</a:t>
            </a:r>
          </a:p>
          <a:p>
            <a:pPr marL="137160" indent="0">
              <a:buNone/>
            </a:pPr>
            <a:r>
              <a:rPr lang="cs-CZ" dirty="0" smtClean="0"/>
              <a:t>		2. srdce je jako pumpa (krevnímu oběhu).</a:t>
            </a:r>
          </a:p>
          <a:p>
            <a:pPr marL="137160" indent="0">
              <a:buNone/>
            </a:pPr>
            <a:endParaRPr lang="cs-CZ" dirty="0"/>
          </a:p>
          <a:p>
            <a:pPr marL="137160" indent="0">
              <a:buNone/>
            </a:pPr>
            <a:r>
              <a:rPr lang="cs-CZ" dirty="0" smtClean="0"/>
              <a:t>Jiné dělení metafor: na živé a mrtvé (jsou i položivé)</a:t>
            </a:r>
          </a:p>
          <a:p>
            <a:pPr marL="137160" indent="0">
              <a:buNone/>
            </a:pPr>
            <a:endParaRPr lang="cs-CZ" dirty="0"/>
          </a:p>
          <a:p>
            <a:pPr marL="137160" indent="0">
              <a:buNone/>
            </a:pPr>
            <a:r>
              <a:rPr lang="cs-CZ" dirty="0" smtClean="0"/>
              <a:t>Mrtvé metafory jsou dokladem </a:t>
            </a:r>
            <a:r>
              <a:rPr lang="cs-CZ" dirty="0" err="1" smtClean="0"/>
              <a:t>PR.Sů</a:t>
            </a:r>
            <a:r>
              <a:rPr lang="cs-CZ" dirty="0" smtClean="0"/>
              <a:t>, neboť pojem (=propozice; např. „stůl“, „brambora“) může být označen několika tituly (laickým, odborným, nářečním), které používají odlišné pojmenovávací příznaky, a stále je to tentýž pojem. A protože je metafora (pojmenovávací příznak) obsažená ve jméně už mrtvá, nemůže ani ona pomoci v označování označovaného (neboť my nikdy nevíme, jakým způsobem je mrtvá).</a:t>
            </a:r>
            <a:endParaRPr lang="cs-CZ" dirty="0"/>
          </a:p>
        </p:txBody>
      </p:sp>
    </p:spTree>
    <p:extLst>
      <p:ext uri="{BB962C8B-B14F-4D97-AF65-F5344CB8AC3E}">
        <p14:creationId xmlns:p14="http://schemas.microsoft.com/office/powerpoint/2010/main" val="12889659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16632"/>
            <a:ext cx="8229600" cy="576064"/>
          </a:xfrm>
        </p:spPr>
        <p:txBody>
          <a:bodyPr>
            <a:normAutofit fontScale="90000"/>
          </a:bodyPr>
          <a:lstStyle/>
          <a:p>
            <a:r>
              <a:rPr lang="cs-CZ" dirty="0" smtClean="0"/>
              <a:t>Je mnoho </a:t>
            </a:r>
            <a:r>
              <a:rPr lang="cs-CZ" dirty="0" err="1" smtClean="0"/>
              <a:t>PR.Sů</a:t>
            </a:r>
            <a:endParaRPr lang="cs-CZ" dirty="0"/>
          </a:p>
        </p:txBody>
      </p:sp>
      <p:sp>
        <p:nvSpPr>
          <p:cNvPr id="3" name="Zástupný symbol pro obsah 2"/>
          <p:cNvSpPr>
            <a:spLocks noGrp="1"/>
          </p:cNvSpPr>
          <p:nvPr>
            <p:ph idx="1"/>
          </p:nvPr>
        </p:nvSpPr>
        <p:spPr>
          <a:xfrm>
            <a:off x="457200" y="1124744"/>
            <a:ext cx="8229600" cy="5400600"/>
          </a:xfrm>
        </p:spPr>
        <p:txBody>
          <a:bodyPr>
            <a:normAutofit fontScale="92500"/>
          </a:bodyPr>
          <a:lstStyle/>
          <a:p>
            <a:pPr>
              <a:buNone/>
            </a:pPr>
            <a:r>
              <a:rPr lang="cs-CZ" dirty="0" err="1" smtClean="0"/>
              <a:t>PR.Sy</a:t>
            </a:r>
            <a:r>
              <a:rPr lang="cs-CZ" dirty="0" smtClean="0"/>
              <a:t> pohybu po ulici</a:t>
            </a:r>
          </a:p>
          <a:p>
            <a:pPr>
              <a:buNone/>
            </a:pPr>
            <a:r>
              <a:rPr lang="cs-CZ" dirty="0" err="1" smtClean="0"/>
              <a:t>PR.Sy</a:t>
            </a:r>
            <a:r>
              <a:rPr lang="cs-CZ" dirty="0" smtClean="0"/>
              <a:t> různých her</a:t>
            </a:r>
          </a:p>
          <a:p>
            <a:pPr>
              <a:buNone/>
            </a:pPr>
            <a:r>
              <a:rPr lang="cs-CZ" dirty="0" err="1" smtClean="0"/>
              <a:t>PR.Sy</a:t>
            </a:r>
            <a:r>
              <a:rPr lang="cs-CZ" dirty="0" smtClean="0"/>
              <a:t> jazykovědné</a:t>
            </a:r>
          </a:p>
          <a:p>
            <a:pPr>
              <a:buNone/>
            </a:pPr>
            <a:r>
              <a:rPr lang="cs-CZ" dirty="0" err="1" smtClean="0"/>
              <a:t>PR.Sy</a:t>
            </a:r>
            <a:r>
              <a:rPr lang="cs-CZ" dirty="0" smtClean="0"/>
              <a:t> matematiky</a:t>
            </a:r>
            <a:endParaRPr lang="cs-CZ" dirty="0"/>
          </a:p>
          <a:p>
            <a:pPr>
              <a:buNone/>
            </a:pPr>
            <a:r>
              <a:rPr lang="cs-CZ" dirty="0" err="1"/>
              <a:t>PR.Sy</a:t>
            </a:r>
            <a:r>
              <a:rPr lang="cs-CZ" dirty="0"/>
              <a:t> </a:t>
            </a:r>
            <a:r>
              <a:rPr lang="cs-CZ" dirty="0" smtClean="0"/>
              <a:t>přírodopisu</a:t>
            </a:r>
          </a:p>
          <a:p>
            <a:pPr>
              <a:buNone/>
            </a:pPr>
            <a:r>
              <a:rPr lang="cs-CZ" dirty="0" err="1"/>
              <a:t>PR.Sy</a:t>
            </a:r>
            <a:r>
              <a:rPr lang="cs-CZ" dirty="0"/>
              <a:t> </a:t>
            </a:r>
            <a:r>
              <a:rPr lang="cs-CZ" dirty="0" smtClean="0"/>
              <a:t>chemie…</a:t>
            </a:r>
          </a:p>
          <a:p>
            <a:pPr>
              <a:buNone/>
            </a:pPr>
            <a:r>
              <a:rPr lang="cs-CZ" dirty="0" err="1" smtClean="0"/>
              <a:t>PR.Sy</a:t>
            </a:r>
            <a:r>
              <a:rPr lang="cs-CZ" dirty="0" smtClean="0"/>
              <a:t> pracovní výchovy (řezání stromů, sázení…)</a:t>
            </a:r>
          </a:p>
          <a:p>
            <a:pPr>
              <a:buNone/>
            </a:pPr>
            <a:r>
              <a:rPr lang="cs-CZ" dirty="0" err="1" smtClean="0"/>
              <a:t>PR.Sy</a:t>
            </a:r>
            <a:r>
              <a:rPr lang="cs-CZ" dirty="0" smtClean="0"/>
              <a:t> psychologie</a:t>
            </a:r>
          </a:p>
          <a:p>
            <a:pPr>
              <a:buNone/>
            </a:pPr>
            <a:r>
              <a:rPr lang="cs-CZ" dirty="0" err="1" smtClean="0"/>
              <a:t>PR.Sy</a:t>
            </a:r>
            <a:r>
              <a:rPr lang="cs-CZ" dirty="0" smtClean="0"/>
              <a:t> tradiční čínské medicíny a mnoho dalších</a:t>
            </a:r>
          </a:p>
          <a:p>
            <a:pPr>
              <a:buNone/>
            </a:pPr>
            <a:r>
              <a:rPr lang="cs-CZ" dirty="0" smtClean="0"/>
              <a:t>Všechny jsou však spolu nějak spojené – tvoří spolu systém omezený individuálním poznáním.</a:t>
            </a:r>
          </a:p>
          <a:p>
            <a:pPr>
              <a:buNone/>
            </a:pPr>
            <a:endParaRPr lang="cs-CZ" dirty="0" smtClean="0"/>
          </a:p>
        </p:txBody>
      </p:sp>
    </p:spTree>
    <p:extLst>
      <p:ext uri="{BB962C8B-B14F-4D97-AF65-F5344CB8AC3E}">
        <p14:creationId xmlns:p14="http://schemas.microsoft.com/office/powerpoint/2010/main" val="1379104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Propozice</a:t>
            </a:r>
          </a:p>
        </p:txBody>
      </p:sp>
      <p:sp>
        <p:nvSpPr>
          <p:cNvPr id="3" name="Zástupný symbol pro obsah 2"/>
          <p:cNvSpPr>
            <a:spLocks noGrp="1"/>
          </p:cNvSpPr>
          <p:nvPr>
            <p:ph idx="1"/>
          </p:nvPr>
        </p:nvSpPr>
        <p:spPr/>
        <p:txBody>
          <a:bodyPr/>
          <a:lstStyle/>
          <a:p>
            <a:pPr marL="137160" indent="0">
              <a:buNone/>
            </a:pPr>
            <a:endParaRPr lang="cs-CZ" dirty="0"/>
          </a:p>
          <a:p>
            <a:pPr>
              <a:buFont typeface="Arial" pitchFamily="34" charset="0"/>
              <a:buChar char="•"/>
            </a:pPr>
            <a:r>
              <a:rPr lang="cs-CZ" dirty="0"/>
              <a:t>Je jednotkou výpovědi (predikátový kalkul).</a:t>
            </a:r>
          </a:p>
          <a:p>
            <a:pPr>
              <a:buFont typeface="Arial" pitchFamily="34" charset="0"/>
              <a:buChar char="•"/>
            </a:pPr>
            <a:r>
              <a:rPr lang="cs-CZ" dirty="0"/>
              <a:t>Mají pravdivostní hodnotu (tj. klad/zápor).</a:t>
            </a:r>
          </a:p>
          <a:p>
            <a:pPr>
              <a:buFont typeface="Arial" pitchFamily="34" charset="0"/>
              <a:buChar char="•"/>
            </a:pPr>
            <a:endParaRPr lang="cs-CZ" dirty="0"/>
          </a:p>
          <a:p>
            <a:pPr marL="137160" indent="0">
              <a:buNone/>
            </a:pPr>
            <a:endParaRPr lang="cs-CZ" dirty="0"/>
          </a:p>
          <a:p>
            <a:pPr marL="137160" indent="0">
              <a:buNone/>
            </a:pPr>
            <a:endParaRPr lang="cs-CZ" dirty="0"/>
          </a:p>
        </p:txBody>
      </p:sp>
    </p:spTree>
    <p:extLst>
      <p:ext uri="{BB962C8B-B14F-4D97-AF65-F5344CB8AC3E}">
        <p14:creationId xmlns:p14="http://schemas.microsoft.com/office/powerpoint/2010/main" val="6138567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PR.S umožňuje inference</a:t>
            </a:r>
            <a:endParaRPr lang="cs-CZ" dirty="0"/>
          </a:p>
        </p:txBody>
      </p:sp>
      <p:sp>
        <p:nvSpPr>
          <p:cNvPr id="3" name="Zástupný symbol pro obsah 2"/>
          <p:cNvSpPr>
            <a:spLocks noGrp="1"/>
          </p:cNvSpPr>
          <p:nvPr>
            <p:ph idx="1"/>
          </p:nvPr>
        </p:nvSpPr>
        <p:spPr>
          <a:xfrm>
            <a:off x="457200" y="1268760"/>
            <a:ext cx="8229600" cy="5040600"/>
          </a:xfrm>
        </p:spPr>
        <p:txBody>
          <a:bodyPr>
            <a:normAutofit fontScale="85000" lnSpcReduction="10000"/>
          </a:bodyPr>
          <a:lstStyle/>
          <a:p>
            <a:pPr>
              <a:buNone/>
            </a:pPr>
            <a:r>
              <a:rPr lang="cs-CZ" dirty="0" smtClean="0"/>
              <a:t>PR.S umožňuje generovat (vyvozovat) inference („závěry“).</a:t>
            </a:r>
          </a:p>
          <a:p>
            <a:pPr>
              <a:buNone/>
            </a:pPr>
            <a:r>
              <a:rPr lang="cs-CZ" dirty="0"/>
              <a:t>Nejzákladnější inference jsou založené už na kategorizaci. </a:t>
            </a:r>
          </a:p>
          <a:p>
            <a:pPr>
              <a:buNone/>
            </a:pPr>
            <a:endParaRPr lang="cs-CZ" dirty="0" smtClean="0"/>
          </a:p>
          <a:p>
            <a:pPr>
              <a:buNone/>
            </a:pPr>
            <a:r>
              <a:rPr lang="cs-CZ" dirty="0" smtClean="0"/>
              <a:t>Odvozováním platných inferencí v rámci souboru premis se zabývá predikátová logika (i matematika):</a:t>
            </a:r>
          </a:p>
          <a:p>
            <a:pPr>
              <a:buNone/>
            </a:pPr>
            <a:r>
              <a:rPr lang="cs-CZ" dirty="0" smtClean="0"/>
              <a:t>každá formule dokazatelná z axiomů je tautologií</a:t>
            </a:r>
          </a:p>
          <a:p>
            <a:pPr>
              <a:buNone/>
            </a:pPr>
            <a:r>
              <a:rPr lang="cs-CZ" sz="2400" dirty="0" smtClean="0"/>
              <a:t>A. Každý živý organismus má buněčnou strukturu.</a:t>
            </a:r>
          </a:p>
          <a:p>
            <a:pPr>
              <a:buNone/>
            </a:pPr>
            <a:r>
              <a:rPr lang="cs-CZ" sz="2400" dirty="0" smtClean="0"/>
              <a:t>B. Virus nemá buněčnou strukturu.</a:t>
            </a:r>
          </a:p>
          <a:p>
            <a:pPr>
              <a:buNone/>
            </a:pPr>
            <a:r>
              <a:rPr lang="cs-CZ" sz="2400" dirty="0" smtClean="0"/>
              <a:t>Inference: Virus není živým organismem.</a:t>
            </a:r>
          </a:p>
          <a:p>
            <a:pPr>
              <a:buNone/>
            </a:pPr>
            <a:endParaRPr lang="cs-CZ" sz="2400" dirty="0"/>
          </a:p>
          <a:p>
            <a:pPr>
              <a:buNone/>
            </a:pPr>
            <a:r>
              <a:rPr lang="cs-CZ" sz="2400" dirty="0" smtClean="0"/>
              <a:t>Existují druhy hub, které jsou smrtelně jedovaté. Chodníky v městech jsou velmi špinavé. V zásuvkách teče elektrický proud…</a:t>
            </a:r>
          </a:p>
          <a:p>
            <a:pPr>
              <a:buNone/>
            </a:pPr>
            <a:endParaRPr lang="cs-CZ" dirty="0" smtClean="0"/>
          </a:p>
        </p:txBody>
      </p:sp>
    </p:spTree>
    <p:extLst>
      <p:ext uri="{BB962C8B-B14F-4D97-AF65-F5344CB8AC3E}">
        <p14:creationId xmlns:p14="http://schemas.microsoft.com/office/powerpoint/2010/main" val="45843879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Vývoj </a:t>
            </a:r>
            <a:r>
              <a:rPr lang="cs-CZ" dirty="0" err="1" smtClean="0"/>
              <a:t>PR.Sů</a:t>
            </a:r>
            <a:endParaRPr lang="cs-CZ" dirty="0"/>
          </a:p>
        </p:txBody>
      </p:sp>
      <p:sp>
        <p:nvSpPr>
          <p:cNvPr id="3" name="Zástupný symbol pro obsah 2"/>
          <p:cNvSpPr>
            <a:spLocks noGrp="1"/>
          </p:cNvSpPr>
          <p:nvPr>
            <p:ph idx="1"/>
          </p:nvPr>
        </p:nvSpPr>
        <p:spPr>
          <a:xfrm>
            <a:off x="457200" y="1412776"/>
            <a:ext cx="8229600" cy="5184576"/>
          </a:xfrm>
        </p:spPr>
        <p:txBody>
          <a:bodyPr>
            <a:normAutofit fontScale="77500" lnSpcReduction="20000"/>
          </a:bodyPr>
          <a:lstStyle/>
          <a:p>
            <a:pPr>
              <a:buNone/>
            </a:pPr>
            <a:r>
              <a:rPr lang="cs-CZ" dirty="0" smtClean="0"/>
              <a:t>Nejen že se vyvíjí verbální systém (výslovnost, slovní zásoba, gramatika a syntax), ale postupně se vyvíjí  také rozsah (propracovanost) </a:t>
            </a:r>
            <a:r>
              <a:rPr lang="cs-CZ" dirty="0" err="1" smtClean="0"/>
              <a:t>PR.Sů</a:t>
            </a:r>
            <a:r>
              <a:rPr lang="cs-CZ" dirty="0" smtClean="0"/>
              <a:t> a i naše schopnost z nich odvozovat inference. </a:t>
            </a:r>
          </a:p>
          <a:p>
            <a:pPr>
              <a:buNone/>
            </a:pPr>
            <a:r>
              <a:rPr lang="cs-CZ" dirty="0" err="1" smtClean="0"/>
              <a:t>Piaget</a:t>
            </a:r>
            <a:r>
              <a:rPr lang="cs-CZ" dirty="0" smtClean="0"/>
              <a:t> hovořil o globálním vývoji </a:t>
            </a:r>
            <a:r>
              <a:rPr lang="cs-CZ" dirty="0" err="1" smtClean="0"/>
              <a:t>PR.Sů</a:t>
            </a:r>
            <a:r>
              <a:rPr lang="cs-CZ" dirty="0" smtClean="0"/>
              <a:t> resp. inteligence. Ještě pozornější je L.S. </a:t>
            </a:r>
            <a:r>
              <a:rPr lang="cs-CZ" dirty="0" err="1" smtClean="0"/>
              <a:t>Vygotskij</a:t>
            </a:r>
            <a:r>
              <a:rPr lang="cs-CZ" dirty="0" smtClean="0"/>
              <a:t>, který zkoumal </a:t>
            </a:r>
            <a:r>
              <a:rPr lang="cs-CZ" smtClean="0"/>
              <a:t>vývoj pojmů (1976).</a:t>
            </a:r>
            <a:endParaRPr lang="cs-CZ" dirty="0" smtClean="0"/>
          </a:p>
          <a:p>
            <a:pPr>
              <a:buNone/>
            </a:pPr>
            <a:endParaRPr lang="cs-CZ" dirty="0" smtClean="0"/>
          </a:p>
          <a:p>
            <a:pPr>
              <a:buNone/>
            </a:pPr>
            <a:r>
              <a:rPr lang="cs-CZ" dirty="0" smtClean="0"/>
              <a:t>Např. pojem </a:t>
            </a:r>
            <a:r>
              <a:rPr lang="cs-CZ" b="1" dirty="0" smtClean="0"/>
              <a:t>pes</a:t>
            </a:r>
            <a:r>
              <a:rPr lang="cs-CZ" dirty="0" smtClean="0"/>
              <a:t>:</a:t>
            </a:r>
          </a:p>
          <a:p>
            <a:pPr>
              <a:buNone/>
            </a:pPr>
            <a:r>
              <a:rPr lang="cs-CZ" dirty="0"/>
              <a:t>slovo „</a:t>
            </a:r>
            <a:r>
              <a:rPr lang="cs-CZ" dirty="0" smtClean="0"/>
              <a:t>pes“ – zvíře – savec – pes domácí (</a:t>
            </a:r>
            <a:r>
              <a:rPr lang="cs-CZ" i="1" dirty="0" err="1" smtClean="0"/>
              <a:t>Canis</a:t>
            </a:r>
            <a:r>
              <a:rPr lang="cs-CZ" i="1" dirty="0" smtClean="0"/>
              <a:t> lupus </a:t>
            </a:r>
            <a:r>
              <a:rPr lang="cs-CZ" i="1" dirty="0" err="1" smtClean="0"/>
              <a:t>familiaris</a:t>
            </a:r>
            <a:r>
              <a:rPr lang="cs-CZ" dirty="0" smtClean="0"/>
              <a:t>) – mnohobuněčný organismus – genom – genotyp x fenotyp v rámci geologických procesů na Zemi</a:t>
            </a:r>
          </a:p>
          <a:p>
            <a:pPr>
              <a:buNone/>
            </a:pPr>
            <a:endParaRPr lang="cs-CZ" dirty="0" smtClean="0"/>
          </a:p>
          <a:p>
            <a:pPr>
              <a:buNone/>
            </a:pPr>
            <a:r>
              <a:rPr lang="cs-CZ" dirty="0" smtClean="0"/>
              <a:t>Snad mnohem zásadněji se musí vyvíjet pojem </a:t>
            </a:r>
            <a:r>
              <a:rPr lang="cs-CZ" b="1" dirty="0" smtClean="0"/>
              <a:t>čísla</a:t>
            </a:r>
            <a:r>
              <a:rPr lang="cs-CZ" dirty="0" smtClean="0"/>
              <a:t>: počítání – přirozená čísla – celá – racionální – iracionální - reálná – komplexní čísla</a:t>
            </a:r>
          </a:p>
        </p:txBody>
      </p:sp>
    </p:spTree>
    <p:extLst>
      <p:ext uri="{BB962C8B-B14F-4D97-AF65-F5344CB8AC3E}">
        <p14:creationId xmlns:p14="http://schemas.microsoft.com/office/powerpoint/2010/main" val="35819253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PR.Sy</a:t>
            </a:r>
            <a:r>
              <a:rPr lang="cs-CZ" dirty="0" smtClean="0"/>
              <a:t> a učitelství</a:t>
            </a:r>
            <a:endParaRPr lang="cs-CZ" dirty="0"/>
          </a:p>
        </p:txBody>
      </p:sp>
      <p:sp>
        <p:nvSpPr>
          <p:cNvPr id="3" name="Zástupný symbol pro obsah 2"/>
          <p:cNvSpPr>
            <a:spLocks noGrp="1"/>
          </p:cNvSpPr>
          <p:nvPr>
            <p:ph idx="1"/>
          </p:nvPr>
        </p:nvSpPr>
        <p:spPr/>
        <p:txBody>
          <a:bodyPr/>
          <a:lstStyle/>
          <a:p>
            <a:pPr>
              <a:buNone/>
            </a:pPr>
            <a:r>
              <a:rPr lang="cs-CZ" dirty="0" smtClean="0"/>
              <a:t>Tvorbou/didaktikou </a:t>
            </a:r>
            <a:r>
              <a:rPr lang="cs-CZ" dirty="0" err="1" smtClean="0"/>
              <a:t>PR.Sů</a:t>
            </a:r>
            <a:r>
              <a:rPr lang="cs-CZ" dirty="0" smtClean="0"/>
              <a:t> </a:t>
            </a:r>
            <a:r>
              <a:rPr lang="cs-CZ" dirty="0"/>
              <a:t>se zabývá </a:t>
            </a:r>
            <a:r>
              <a:rPr lang="cs-CZ" dirty="0" smtClean="0"/>
              <a:t>učitel, </a:t>
            </a:r>
            <a:r>
              <a:rPr lang="cs-CZ" dirty="0"/>
              <a:t>ovšem mnohé propozice a i celé systémy propozic jsou utvořeny již </a:t>
            </a:r>
            <a:r>
              <a:rPr lang="cs-CZ" dirty="0" smtClean="0"/>
              <a:t>před školní docházkou. (Důvod, proč se zajímat o tzv. </a:t>
            </a:r>
            <a:r>
              <a:rPr lang="cs-CZ" dirty="0" err="1" smtClean="0"/>
              <a:t>prekoncepty</a:t>
            </a:r>
            <a:r>
              <a:rPr lang="cs-CZ" dirty="0" smtClean="0"/>
              <a:t>.)</a:t>
            </a:r>
            <a:endParaRPr lang="cs-CZ" dirty="0"/>
          </a:p>
          <a:p>
            <a:pPr>
              <a:buNone/>
            </a:pPr>
            <a:endParaRPr lang="cs-CZ" dirty="0"/>
          </a:p>
          <a:p>
            <a:pPr>
              <a:buNone/>
            </a:pPr>
            <a:r>
              <a:rPr lang="cs-CZ" dirty="0"/>
              <a:t>Výuka co nejrozsáhlejších </a:t>
            </a:r>
            <a:r>
              <a:rPr lang="cs-CZ" dirty="0" err="1"/>
              <a:t>PR.Sů</a:t>
            </a:r>
            <a:r>
              <a:rPr lang="cs-CZ" dirty="0"/>
              <a:t> podložených empirickým zkoumáním je hlavním trendem moderního přístupu ke </a:t>
            </a:r>
            <a:r>
              <a:rPr lang="cs-CZ" dirty="0" smtClean="0"/>
              <a:t>vzdělávání. </a:t>
            </a:r>
            <a:r>
              <a:rPr lang="cs-CZ" dirty="0"/>
              <a:t>(srov. termín znalost, poznání)</a:t>
            </a:r>
          </a:p>
          <a:p>
            <a:endParaRPr lang="cs-CZ" dirty="0"/>
          </a:p>
        </p:txBody>
      </p:sp>
    </p:spTree>
    <p:extLst>
      <p:ext uri="{BB962C8B-B14F-4D97-AF65-F5344CB8AC3E}">
        <p14:creationId xmlns:p14="http://schemas.microsoft.com/office/powerpoint/2010/main" val="32978871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PR.Sy</a:t>
            </a:r>
            <a:r>
              <a:rPr lang="cs-CZ" dirty="0" smtClean="0"/>
              <a:t> psychologie</a:t>
            </a:r>
            <a:endParaRPr lang="cs-CZ" dirty="0"/>
          </a:p>
        </p:txBody>
      </p:sp>
      <p:sp>
        <p:nvSpPr>
          <p:cNvPr id="3" name="Zástupný symbol pro obsah 2"/>
          <p:cNvSpPr>
            <a:spLocks noGrp="1"/>
          </p:cNvSpPr>
          <p:nvPr>
            <p:ph idx="1"/>
          </p:nvPr>
        </p:nvSpPr>
        <p:spPr/>
        <p:txBody>
          <a:bodyPr/>
          <a:lstStyle/>
          <a:p>
            <a:pPr marL="137160" indent="0">
              <a:buNone/>
            </a:pPr>
            <a:r>
              <a:rPr lang="cs-CZ" dirty="0" smtClean="0"/>
              <a:t>Co oblast psychologie, to většinou zvláštní PR.S (vlastní terminologie, vlastní pravidla tázání, odvozování a hledání odpovědí a měření).</a:t>
            </a:r>
          </a:p>
          <a:p>
            <a:pPr marL="137160" indent="0">
              <a:buNone/>
            </a:pPr>
            <a:endParaRPr lang="cs-CZ" dirty="0"/>
          </a:p>
          <a:p>
            <a:pPr marL="137160" indent="0">
              <a:buNone/>
            </a:pPr>
            <a:r>
              <a:rPr lang="cs-CZ" dirty="0" smtClean="0"/>
              <a:t>Paměť. Potřeby. City. Chování. Osobnost. Tělo. Vědomí. + parapsychologie</a:t>
            </a:r>
          </a:p>
          <a:p>
            <a:endParaRPr lang="cs-CZ" dirty="0"/>
          </a:p>
        </p:txBody>
      </p:sp>
    </p:spTree>
    <p:extLst>
      <p:ext uri="{BB962C8B-B14F-4D97-AF65-F5344CB8AC3E}">
        <p14:creationId xmlns:p14="http://schemas.microsoft.com/office/powerpoint/2010/main" val="182970261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348880"/>
            <a:ext cx="8229600" cy="1143000"/>
          </a:xfrm>
        </p:spPr>
        <p:txBody>
          <a:bodyPr/>
          <a:lstStyle/>
          <a:p>
            <a:r>
              <a:rPr lang="cs-CZ" dirty="0" smtClean="0"/>
              <a:t>Paměť a smysluplnost</a:t>
            </a:r>
            <a:endParaRPr lang="cs-CZ" dirty="0"/>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2860605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a:buNone/>
              <a:defRPr/>
            </a:pPr>
            <a:r>
              <a:rPr lang="cs-CZ" altLang="en-US" b="1" dirty="0" smtClean="0"/>
              <a:t>Jean </a:t>
            </a:r>
            <a:r>
              <a:rPr lang="cs-CZ" altLang="en-US" b="1" dirty="0" err="1" smtClean="0"/>
              <a:t>Piaget</a:t>
            </a:r>
            <a:r>
              <a:rPr lang="cs-CZ" altLang="en-US" b="1" dirty="0" smtClean="0"/>
              <a:t> </a:t>
            </a:r>
            <a:r>
              <a:rPr lang="cs-CZ" altLang="en-US" dirty="0" smtClean="0"/>
              <a:t>(1966) odlišil:</a:t>
            </a:r>
          </a:p>
          <a:p>
            <a:pPr>
              <a:buNone/>
              <a:defRPr/>
            </a:pPr>
            <a:r>
              <a:rPr lang="cs-CZ" altLang="en-US" b="1" dirty="0" smtClean="0"/>
              <a:t>1.Fáze </a:t>
            </a:r>
            <a:r>
              <a:rPr lang="cs-CZ" altLang="en-US" b="1" dirty="0" err="1" smtClean="0"/>
              <a:t>senzomotorické</a:t>
            </a:r>
            <a:r>
              <a:rPr lang="cs-CZ" altLang="en-US" b="1" dirty="0" smtClean="0"/>
              <a:t> inteligence. </a:t>
            </a:r>
            <a:r>
              <a:rPr lang="cs-CZ" altLang="en-US" dirty="0" smtClean="0"/>
              <a:t>0-2 roky</a:t>
            </a:r>
            <a:endParaRPr lang="en-US" altLang="en-US" dirty="0" smtClean="0"/>
          </a:p>
          <a:p>
            <a:pPr>
              <a:buNone/>
            </a:pPr>
            <a:r>
              <a:rPr lang="cs-CZ" b="1" dirty="0" smtClean="0"/>
              <a:t>2. Předoperační fáze. </a:t>
            </a:r>
            <a:r>
              <a:rPr lang="cs-CZ" dirty="0" smtClean="0"/>
              <a:t>2-7 let</a:t>
            </a:r>
            <a:endParaRPr lang="cs-CZ" b="1" dirty="0" smtClean="0"/>
          </a:p>
          <a:p>
            <a:pPr>
              <a:buNone/>
            </a:pPr>
            <a:r>
              <a:rPr lang="cs-CZ" dirty="0" smtClean="0"/>
              <a:t>3. Fáze konkrétních operací. 7-12 let</a:t>
            </a:r>
          </a:p>
          <a:p>
            <a:pPr>
              <a:buNone/>
            </a:pPr>
            <a:r>
              <a:rPr lang="cs-CZ" dirty="0" smtClean="0"/>
              <a:t>4. Fáze formálních operací. 12 a dále</a:t>
            </a:r>
            <a:endParaRPr lang="cs-CZ"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en-US" dirty="0" smtClean="0"/>
              <a:t>Kognitivní vývoj v předškolním věku</a:t>
            </a:r>
            <a:endParaRPr lang="cs-CZ" dirty="0"/>
          </a:p>
        </p:txBody>
      </p:sp>
      <p:sp>
        <p:nvSpPr>
          <p:cNvPr id="3" name="Zástupný symbol pro obsah 2"/>
          <p:cNvSpPr>
            <a:spLocks noGrp="1"/>
          </p:cNvSpPr>
          <p:nvPr>
            <p:ph idx="1"/>
          </p:nvPr>
        </p:nvSpPr>
        <p:spPr/>
        <p:txBody>
          <a:bodyPr/>
          <a:lstStyle/>
          <a:p>
            <a:pPr>
              <a:buNone/>
            </a:pPr>
            <a:r>
              <a:rPr lang="cs-CZ" altLang="cs-CZ" dirty="0" smtClean="0"/>
              <a:t>Konec období je určen především sociálně – nástupem do školy.</a:t>
            </a:r>
          </a:p>
          <a:p>
            <a:pPr>
              <a:buNone/>
            </a:pPr>
            <a:r>
              <a:rPr lang="cs-CZ" altLang="cs-CZ" dirty="0" smtClean="0"/>
              <a:t>Období se nazývá věkem her.</a:t>
            </a:r>
          </a:p>
          <a:p>
            <a:pPr>
              <a:buNone/>
            </a:pPr>
            <a:r>
              <a:rPr lang="cs-CZ" altLang="cs-CZ" dirty="0" smtClean="0"/>
              <a:t>Děti se začínají ptát „proč?...“ – vytváří si MR světa, druh komunikace s rodiči.</a:t>
            </a:r>
          </a:p>
          <a:p>
            <a:pPr>
              <a:buNone/>
            </a:pPr>
            <a:r>
              <a:rPr lang="cs-CZ" altLang="cs-CZ" dirty="0" smtClean="0"/>
              <a:t>Pojetí času: dítě si rozpomene na významné či opakující se události (Vánoce, Velikonoce…). Dítě ovšem musí pochopit koloběh roku.</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Paměť a smysluplnost</a:t>
            </a:r>
            <a:endParaRPr lang="cs-CZ" dirty="0"/>
          </a:p>
        </p:txBody>
      </p:sp>
      <p:sp>
        <p:nvSpPr>
          <p:cNvPr id="3" name="Zástupný symbol pro obsah 2"/>
          <p:cNvSpPr>
            <a:spLocks noGrp="1"/>
          </p:cNvSpPr>
          <p:nvPr>
            <p:ph idx="1"/>
          </p:nvPr>
        </p:nvSpPr>
        <p:spPr>
          <a:xfrm>
            <a:off x="251520" y="1412776"/>
            <a:ext cx="8435280" cy="5184576"/>
          </a:xfrm>
        </p:spPr>
        <p:txBody>
          <a:bodyPr>
            <a:normAutofit/>
          </a:bodyPr>
          <a:lstStyle/>
          <a:p>
            <a:pPr>
              <a:buNone/>
            </a:pPr>
            <a:r>
              <a:rPr lang="cs-CZ" dirty="0" smtClean="0"/>
              <a:t>Lépe si pamatujeme materiál, který má (dává nám) smysl, než materiál beze smyslu.</a:t>
            </a:r>
          </a:p>
          <a:p>
            <a:pPr>
              <a:buNone/>
            </a:pPr>
            <a:r>
              <a:rPr lang="cs-CZ" dirty="0" smtClean="0"/>
              <a:t>To platí jak pro text a verbální materiál (</a:t>
            </a:r>
            <a:r>
              <a:rPr lang="cs-CZ" dirty="0" err="1" smtClean="0"/>
              <a:t>Bransford</a:t>
            </a:r>
            <a:r>
              <a:rPr lang="cs-CZ" dirty="0" smtClean="0"/>
              <a:t>, Johnson, 1972), tak i pro obrazový materiál (pamatujeme si lépe tváře, 74%, než sněhové vločky, 30%, ač vločky mají větší variabilitu; </a:t>
            </a:r>
            <a:r>
              <a:rPr lang="cs-CZ" dirty="0" err="1" smtClean="0"/>
              <a:t>Goldstein</a:t>
            </a:r>
            <a:r>
              <a:rPr lang="cs-CZ" dirty="0" smtClean="0"/>
              <a:t>, </a:t>
            </a:r>
            <a:r>
              <a:rPr lang="cs-CZ" dirty="0" err="1" smtClean="0"/>
              <a:t>Chance</a:t>
            </a:r>
            <a:r>
              <a:rPr lang="cs-CZ" dirty="0" smtClean="0"/>
              <a:t>, 1970). </a:t>
            </a:r>
          </a:p>
          <a:p>
            <a:pPr>
              <a:buNone/>
            </a:pPr>
            <a:endParaRPr lang="cs-CZ" dirty="0"/>
          </a:p>
        </p:txBody>
      </p:sp>
    </p:spTree>
    <p:extLst>
      <p:ext uri="{BB962C8B-B14F-4D97-AF65-F5344CB8AC3E}">
        <p14:creationId xmlns:p14="http://schemas.microsoft.com/office/powerpoint/2010/main" val="14990261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Paměť a smysluplnost</a:t>
            </a:r>
          </a:p>
        </p:txBody>
      </p:sp>
      <p:sp>
        <p:nvSpPr>
          <p:cNvPr id="3" name="Zástupný symbol pro obsah 2"/>
          <p:cNvSpPr>
            <a:spLocks noGrp="1"/>
          </p:cNvSpPr>
          <p:nvPr>
            <p:ph idx="1"/>
          </p:nvPr>
        </p:nvSpPr>
        <p:spPr>
          <a:xfrm>
            <a:off x="457200" y="1412776"/>
            <a:ext cx="8229600" cy="2016224"/>
          </a:xfrm>
        </p:spPr>
        <p:txBody>
          <a:bodyPr>
            <a:normAutofit fontScale="92500" lnSpcReduction="10000"/>
          </a:bodyPr>
          <a:lstStyle/>
          <a:p>
            <a:pPr marL="137160" indent="0">
              <a:buNone/>
            </a:pPr>
            <a:r>
              <a:rPr lang="cs-CZ" dirty="0"/>
              <a:t>Podobně další studie (</a:t>
            </a:r>
            <a:r>
              <a:rPr lang="cs-CZ" dirty="0" err="1"/>
              <a:t>Bower</a:t>
            </a:r>
            <a:r>
              <a:rPr lang="cs-CZ" dirty="0"/>
              <a:t>, Karlin, </a:t>
            </a:r>
            <a:r>
              <a:rPr lang="cs-CZ" dirty="0" err="1"/>
              <a:t>Dueck</a:t>
            </a:r>
            <a:r>
              <a:rPr lang="cs-CZ" dirty="0"/>
              <a:t>, 1975) ukazuje, že paměť na podivné kresby je horší (51% dobře zapamatovaných), když respondentům nebyl dán klíč k těmto kresbám, oproti paměti respondentů, kterým byl významový klíč podán (70%).</a:t>
            </a:r>
          </a:p>
          <a:p>
            <a:pPr marL="137160" indent="0">
              <a:buNone/>
            </a:pPr>
            <a:endParaRPr lang="cs-CZ" dirty="0"/>
          </a:p>
        </p:txBody>
      </p:sp>
      <p:pic>
        <p:nvPicPr>
          <p:cNvPr id="4" name="Picture 2" descr="http://madang.ajou.ac.kr/~yjkim/bowe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9752" y="3501008"/>
            <a:ext cx="4888001" cy="3240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6341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Paměť a smysluplnost</a:t>
            </a:r>
          </a:p>
        </p:txBody>
      </p:sp>
      <p:sp>
        <p:nvSpPr>
          <p:cNvPr id="3" name="Zástupný symbol pro obsah 2"/>
          <p:cNvSpPr>
            <a:spLocks noGrp="1"/>
          </p:cNvSpPr>
          <p:nvPr>
            <p:ph idx="1"/>
          </p:nvPr>
        </p:nvSpPr>
        <p:spPr/>
        <p:txBody>
          <a:bodyPr/>
          <a:lstStyle/>
          <a:p>
            <a:pPr marL="137160" indent="0">
              <a:buNone/>
            </a:pPr>
            <a:r>
              <a:rPr lang="cs-CZ" dirty="0" err="1" smtClean="0"/>
              <a:t>Bransford</a:t>
            </a:r>
            <a:r>
              <a:rPr lang="cs-CZ" dirty="0" smtClean="0"/>
              <a:t> a Johnsonová </a:t>
            </a:r>
            <a:r>
              <a:rPr lang="cs-CZ" dirty="0"/>
              <a:t>(1972) provedli důmyslný experiment, v němž si lidé četli a vzpomínali na text, který jim nedával smysl (3,6 ze 14 prvků) a nebo který jim dal smysl po doplnění názvu textu (praní prádla) – 8 ze 14 prvků.</a:t>
            </a:r>
          </a:p>
          <a:p>
            <a:pPr marL="137160" indent="0">
              <a:buNone/>
            </a:pPr>
            <a:endParaRPr lang="cs-CZ" dirty="0"/>
          </a:p>
        </p:txBody>
      </p:sp>
    </p:spTree>
    <p:extLst>
      <p:ext uri="{BB962C8B-B14F-4D97-AF65-F5344CB8AC3E}">
        <p14:creationId xmlns:p14="http://schemas.microsoft.com/office/powerpoint/2010/main" val="33906023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Paměť a smysluplnost</a:t>
            </a:r>
            <a:endParaRPr lang="cs-CZ" dirty="0"/>
          </a:p>
        </p:txBody>
      </p:sp>
      <p:sp>
        <p:nvSpPr>
          <p:cNvPr id="3" name="Zástupný symbol pro obsah 2"/>
          <p:cNvSpPr>
            <a:spLocks noGrp="1"/>
          </p:cNvSpPr>
          <p:nvPr>
            <p:ph idx="1"/>
          </p:nvPr>
        </p:nvSpPr>
        <p:spPr/>
        <p:txBody>
          <a:bodyPr>
            <a:normAutofit fontScale="92500" lnSpcReduction="20000"/>
          </a:bodyPr>
          <a:lstStyle/>
          <a:p>
            <a:pPr>
              <a:buNone/>
            </a:pPr>
            <a:r>
              <a:rPr lang="cs-CZ" dirty="0" err="1" smtClean="0"/>
              <a:t>Craik</a:t>
            </a:r>
            <a:r>
              <a:rPr lang="cs-CZ" dirty="0" smtClean="0"/>
              <a:t>, </a:t>
            </a:r>
            <a:r>
              <a:rPr lang="cs-CZ" dirty="0" err="1" smtClean="0"/>
              <a:t>Lockhart</a:t>
            </a:r>
            <a:r>
              <a:rPr lang="cs-CZ" dirty="0" smtClean="0"/>
              <a:t>, 1972 – </a:t>
            </a:r>
            <a:r>
              <a:rPr lang="cs-CZ" b="1" dirty="0" smtClean="0"/>
              <a:t>hloubka zpracování</a:t>
            </a:r>
            <a:r>
              <a:rPr lang="cs-CZ" dirty="0" smtClean="0"/>
              <a:t>. 60 slov bylo dotazováno 3 typy otázek (vzhled napsaného slova, fonetická struktura a sémantické zpracování). Tato slova rozpoznávali mezi 180. Nejvíce zapamatovaných slov bylo z poslední skupiny (sémantické zpracování</a:t>
            </a:r>
            <a:r>
              <a:rPr lang="en-US" dirty="0" smtClean="0"/>
              <a:t>~</a:t>
            </a:r>
            <a:r>
              <a:rPr lang="cs-CZ" dirty="0" smtClean="0"/>
              <a:t>smysl).</a:t>
            </a:r>
          </a:p>
          <a:p>
            <a:pPr>
              <a:buNone/>
            </a:pPr>
            <a:r>
              <a:rPr lang="cs-CZ" dirty="0" smtClean="0"/>
              <a:t>Dokonce ani záměrné (oproti nezáměrnému) učení a ani větší počet opakování nevede k lepšímu osvojení (</a:t>
            </a:r>
            <a:r>
              <a:rPr lang="cs-CZ" dirty="0" err="1" smtClean="0"/>
              <a:t>Atkinson</a:t>
            </a:r>
            <a:r>
              <a:rPr lang="cs-CZ" dirty="0" smtClean="0"/>
              <a:t>, </a:t>
            </a:r>
            <a:r>
              <a:rPr lang="cs-CZ" dirty="0" err="1" smtClean="0"/>
              <a:t>Shiffrin</a:t>
            </a:r>
            <a:r>
              <a:rPr lang="cs-CZ" dirty="0" smtClean="0"/>
              <a:t>, 1968), pokud zůstává učení </a:t>
            </a:r>
            <a:r>
              <a:rPr lang="cs-CZ" b="1" dirty="0" smtClean="0"/>
              <a:t>povrchním</a:t>
            </a:r>
            <a:r>
              <a:rPr lang="cs-CZ" dirty="0" smtClean="0"/>
              <a:t> (oproti hloubkovému, tj. hledáme-li souvislosti apod.). </a:t>
            </a:r>
          </a:p>
          <a:p>
            <a:pPr>
              <a:buNone/>
            </a:pPr>
            <a:r>
              <a:rPr lang="cs-CZ" dirty="0" smtClean="0"/>
              <a:t>= propoziční, popř. konceptuální systém (srov. </a:t>
            </a:r>
            <a:r>
              <a:rPr lang="cs-CZ" dirty="0" err="1" smtClean="0"/>
              <a:t>prekoncepty</a:t>
            </a:r>
            <a:r>
              <a:rPr lang="cs-CZ" dirty="0" smtClean="0"/>
              <a:t>) nebo mentální reprezentace.</a:t>
            </a:r>
            <a:endParaRPr lang="cs-CZ" dirty="0"/>
          </a:p>
        </p:txBody>
      </p:sp>
    </p:spTree>
    <p:extLst>
      <p:ext uri="{BB962C8B-B14F-4D97-AF65-F5344CB8AC3E}">
        <p14:creationId xmlns:p14="http://schemas.microsoft.com/office/powerpoint/2010/main" val="3866426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640"/>
            <a:ext cx="8229600" cy="792088"/>
          </a:xfrm>
        </p:spPr>
        <p:txBody>
          <a:bodyPr>
            <a:normAutofit/>
          </a:bodyPr>
          <a:lstStyle/>
          <a:p>
            <a:r>
              <a:rPr lang="cs-CZ" dirty="0" smtClean="0"/>
              <a:t>Paradox smysluplnosti</a:t>
            </a:r>
            <a:endParaRPr lang="cs-CZ" dirty="0"/>
          </a:p>
        </p:txBody>
      </p:sp>
      <p:sp>
        <p:nvSpPr>
          <p:cNvPr id="3" name="Zástupný symbol pro obsah 2"/>
          <p:cNvSpPr>
            <a:spLocks noGrp="1"/>
          </p:cNvSpPr>
          <p:nvPr>
            <p:ph idx="1"/>
          </p:nvPr>
        </p:nvSpPr>
        <p:spPr>
          <a:xfrm>
            <a:off x="457200" y="1196752"/>
            <a:ext cx="8229600" cy="5544616"/>
          </a:xfrm>
        </p:spPr>
        <p:txBody>
          <a:bodyPr>
            <a:normAutofit fontScale="62500" lnSpcReduction="20000"/>
          </a:bodyPr>
          <a:lstStyle/>
          <a:p>
            <a:pPr>
              <a:buNone/>
            </a:pPr>
            <a:r>
              <a:rPr lang="cs-CZ" sz="3500" dirty="0" smtClean="0"/>
              <a:t>Pokud bychom posuzovali „velikost“ informace, mělo by být snazší zapamatovat si několik písmen či číslic oproti několika slovům.</a:t>
            </a:r>
          </a:p>
          <a:p>
            <a:pPr>
              <a:buNone/>
            </a:pPr>
            <a:r>
              <a:rPr lang="cs-CZ" sz="3500" dirty="0" smtClean="0"/>
              <a:t>Praxe ovšem ukazuje pravý opak: lépe si zapamatujeme větu, která je vlastně informačně mnohem složitější, než (nepropojený) sled několika znaků. Více slov si pamatujeme z příběhu, než ze seznamů slov. </a:t>
            </a:r>
          </a:p>
          <a:p>
            <a:pPr>
              <a:buNone/>
            </a:pPr>
            <a:r>
              <a:rPr lang="cs-CZ" sz="3500" dirty="0" smtClean="0"/>
              <a:t>Toho využívá mnemotechnika, např. </a:t>
            </a:r>
            <a:r>
              <a:rPr lang="cs-CZ" sz="3500" b="1" dirty="0" smtClean="0"/>
              <a:t>akrostich</a:t>
            </a:r>
            <a:r>
              <a:rPr lang="cs-CZ" sz="3500" dirty="0" smtClean="0"/>
              <a:t>: </a:t>
            </a:r>
          </a:p>
          <a:p>
            <a:pPr>
              <a:buNone/>
            </a:pPr>
            <a:r>
              <a:rPr lang="cs-CZ" sz="3500" dirty="0" smtClean="0"/>
              <a:t>6378 – „šetři se osle“</a:t>
            </a:r>
          </a:p>
          <a:p>
            <a:pPr>
              <a:buNone/>
            </a:pPr>
            <a:r>
              <a:rPr lang="cs-CZ" sz="3500" dirty="0" smtClean="0"/>
              <a:t>Spektrální třídy hvězd dle jejich teploty (sestupně): </a:t>
            </a:r>
            <a:r>
              <a:rPr lang="cs-CZ" sz="3500" b="1" dirty="0" err="1" smtClean="0"/>
              <a:t>O</a:t>
            </a:r>
            <a:r>
              <a:rPr lang="cs-CZ" sz="3500" dirty="0" err="1" smtClean="0"/>
              <a:t>h</a:t>
            </a:r>
            <a:r>
              <a:rPr lang="cs-CZ" sz="3500" dirty="0" smtClean="0"/>
              <a:t> </a:t>
            </a:r>
            <a:r>
              <a:rPr lang="cs-CZ" sz="3500" b="1" dirty="0" err="1" smtClean="0"/>
              <a:t>B</a:t>
            </a:r>
            <a:r>
              <a:rPr lang="cs-CZ" sz="3500" dirty="0" err="1" smtClean="0"/>
              <a:t>e</a:t>
            </a:r>
            <a:r>
              <a:rPr lang="cs-CZ" sz="3500" dirty="0" smtClean="0"/>
              <a:t> </a:t>
            </a:r>
            <a:r>
              <a:rPr lang="cs-CZ" sz="3500" b="1" dirty="0" smtClean="0"/>
              <a:t>A</a:t>
            </a:r>
            <a:r>
              <a:rPr lang="cs-CZ" sz="3500" dirty="0" smtClean="0"/>
              <a:t> </a:t>
            </a:r>
            <a:r>
              <a:rPr lang="cs-CZ" sz="3500" b="1" dirty="0" smtClean="0"/>
              <a:t>F</a:t>
            </a:r>
            <a:r>
              <a:rPr lang="cs-CZ" sz="3500" dirty="0" smtClean="0"/>
              <a:t>ine </a:t>
            </a:r>
            <a:r>
              <a:rPr lang="cs-CZ" sz="3500" b="1" dirty="0" smtClean="0"/>
              <a:t>G</a:t>
            </a:r>
            <a:r>
              <a:rPr lang="cs-CZ" sz="3500" dirty="0" smtClean="0"/>
              <a:t>irl, </a:t>
            </a:r>
            <a:r>
              <a:rPr lang="cs-CZ" sz="3500" b="1" dirty="0" err="1" smtClean="0"/>
              <a:t>K</a:t>
            </a:r>
            <a:r>
              <a:rPr lang="cs-CZ" sz="3500" dirty="0" err="1" smtClean="0"/>
              <a:t>iss</a:t>
            </a:r>
            <a:r>
              <a:rPr lang="cs-CZ" sz="3500" dirty="0" smtClean="0"/>
              <a:t> </a:t>
            </a:r>
            <a:r>
              <a:rPr lang="cs-CZ" sz="3500" b="1" dirty="0" err="1" smtClean="0"/>
              <a:t>M</a:t>
            </a:r>
            <a:r>
              <a:rPr lang="cs-CZ" sz="3500" dirty="0" err="1" smtClean="0"/>
              <a:t>e</a:t>
            </a:r>
            <a:endParaRPr lang="cs-CZ" sz="3500" dirty="0" smtClean="0"/>
          </a:p>
          <a:p>
            <a:pPr>
              <a:buNone/>
            </a:pPr>
            <a:r>
              <a:rPr lang="cs-CZ" sz="3500" dirty="0" smtClean="0"/>
              <a:t>Sloupec I.a periodické tabulky prvků: </a:t>
            </a:r>
            <a:r>
              <a:rPr lang="cs-CZ" sz="3500" b="1" i="1" dirty="0" smtClean="0"/>
              <a:t>H</a:t>
            </a:r>
            <a:r>
              <a:rPr lang="cs-CZ" sz="3500" i="1" dirty="0" smtClean="0"/>
              <a:t>elenu </a:t>
            </a:r>
            <a:r>
              <a:rPr lang="cs-CZ" sz="3500" b="1" i="1" dirty="0" smtClean="0"/>
              <a:t>Lí</a:t>
            </a:r>
            <a:r>
              <a:rPr lang="cs-CZ" sz="3500" i="1" dirty="0" smtClean="0"/>
              <a:t>bal </a:t>
            </a:r>
            <a:r>
              <a:rPr lang="cs-CZ" sz="3500" b="1" i="1" dirty="0" smtClean="0"/>
              <a:t>Na K</a:t>
            </a:r>
            <a:r>
              <a:rPr lang="cs-CZ" sz="3500" i="1" dirty="0" smtClean="0"/>
              <a:t>rk </a:t>
            </a:r>
            <a:r>
              <a:rPr lang="cs-CZ" sz="3500" b="1" i="1" dirty="0" smtClean="0"/>
              <a:t>R</a:t>
            </a:r>
            <a:r>
              <a:rPr lang="cs-CZ" sz="3500" i="1" dirty="0" smtClean="0"/>
              <a:t>o</a:t>
            </a:r>
            <a:r>
              <a:rPr lang="cs-CZ" sz="3500" b="1" i="1" dirty="0" smtClean="0"/>
              <a:t>b</a:t>
            </a:r>
            <a:r>
              <a:rPr lang="cs-CZ" sz="3500" i="1" dirty="0" smtClean="0"/>
              <a:t>ustní </a:t>
            </a:r>
            <a:r>
              <a:rPr lang="cs-CZ" sz="3500" b="1" i="1" dirty="0" smtClean="0"/>
              <a:t>C</a:t>
            </a:r>
            <a:r>
              <a:rPr lang="cs-CZ" sz="3500" i="1" dirty="0" smtClean="0"/>
              <a:t>e</a:t>
            </a:r>
            <a:r>
              <a:rPr lang="cs-CZ" sz="3500" b="1" i="1" dirty="0" smtClean="0"/>
              <a:t>s</a:t>
            </a:r>
            <a:r>
              <a:rPr lang="cs-CZ" sz="3500" i="1" dirty="0" smtClean="0"/>
              <a:t>tář </a:t>
            </a:r>
            <a:r>
              <a:rPr lang="cs-CZ" sz="3500" b="1" i="1" dirty="0" smtClean="0"/>
              <a:t>Fr</a:t>
            </a:r>
            <a:r>
              <a:rPr lang="cs-CZ" sz="3500" i="1" dirty="0" smtClean="0"/>
              <a:t>anc</a:t>
            </a:r>
          </a:p>
          <a:p>
            <a:pPr>
              <a:buNone/>
            </a:pPr>
            <a:r>
              <a:rPr lang="cs-CZ" sz="3500" dirty="0" smtClean="0"/>
              <a:t>Atd. (viz: </a:t>
            </a:r>
            <a:r>
              <a:rPr lang="cs-CZ" sz="3500" dirty="0" err="1" smtClean="0"/>
              <a:t>cs.wikipedia.org</a:t>
            </a:r>
            <a:r>
              <a:rPr lang="cs-CZ" sz="3500" dirty="0" smtClean="0"/>
              <a:t>/mnemotechnická pomůcka aj.)</a:t>
            </a:r>
          </a:p>
          <a:p>
            <a:pPr>
              <a:buNone/>
            </a:pPr>
            <a:endParaRPr lang="cs-CZ" sz="3500" dirty="0" smtClean="0"/>
          </a:p>
          <a:p>
            <a:pPr>
              <a:buNone/>
            </a:pPr>
            <a:r>
              <a:rPr lang="cs-CZ" sz="3500" dirty="0" smtClean="0"/>
              <a:t>Souvisí to patrně s lidskou schopností myslet v příbězích.</a:t>
            </a:r>
          </a:p>
          <a:p>
            <a:pPr>
              <a:buNone/>
            </a:pPr>
            <a:r>
              <a:rPr lang="cs-CZ" sz="3500" dirty="0" smtClean="0"/>
              <a:t>(např</a:t>
            </a:r>
            <a:r>
              <a:rPr lang="cs-CZ" sz="3500" dirty="0"/>
              <a:t>. J. </a:t>
            </a:r>
            <a:r>
              <a:rPr lang="cs-CZ" sz="3500" dirty="0" err="1"/>
              <a:t>Bruner</a:t>
            </a:r>
            <a:r>
              <a:rPr lang="cs-CZ" sz="3500" dirty="0"/>
              <a:t>, s</a:t>
            </a:r>
            <a:r>
              <a:rPr lang="cs-CZ" sz="3500" dirty="0" smtClean="0"/>
              <a:t>rov. </a:t>
            </a:r>
            <a:r>
              <a:rPr lang="cs-CZ" sz="3500" dirty="0" smtClean="0">
                <a:hlinkClick r:id="rId2"/>
              </a:rPr>
              <a:t>www.erasmatazz.com</a:t>
            </a:r>
            <a:r>
              <a:rPr lang="cs-CZ" sz="3500" dirty="0" smtClean="0"/>
              <a:t> Ch. </a:t>
            </a:r>
            <a:r>
              <a:rPr lang="cs-CZ" sz="3500" dirty="0" err="1" smtClean="0"/>
              <a:t>Crawforda</a:t>
            </a:r>
            <a:r>
              <a:rPr lang="cs-CZ" sz="3500" dirty="0" smtClean="0"/>
              <a:t>)</a:t>
            </a:r>
          </a:p>
          <a:p>
            <a:pPr>
              <a:buNone/>
            </a:pPr>
            <a:endParaRPr lang="cs-CZ" dirty="0" smtClean="0"/>
          </a:p>
          <a:p>
            <a:pPr>
              <a:buNone/>
            </a:pPr>
            <a:endParaRPr lang="cs-CZ" dirty="0"/>
          </a:p>
        </p:txBody>
      </p:sp>
    </p:spTree>
    <p:extLst>
      <p:ext uri="{BB962C8B-B14F-4D97-AF65-F5344CB8AC3E}">
        <p14:creationId xmlns:p14="http://schemas.microsoft.com/office/powerpoint/2010/main" val="31019096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24864499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Předoperační fáze</a:t>
            </a:r>
            <a:endParaRPr lang="cs-CZ" dirty="0"/>
          </a:p>
        </p:txBody>
      </p:sp>
      <p:sp>
        <p:nvSpPr>
          <p:cNvPr id="3" name="Zástupný symbol pro obsah 2"/>
          <p:cNvSpPr>
            <a:spLocks noGrp="1"/>
          </p:cNvSpPr>
          <p:nvPr>
            <p:ph idx="1"/>
          </p:nvPr>
        </p:nvSpPr>
        <p:spPr/>
        <p:txBody>
          <a:bodyPr/>
          <a:lstStyle/>
          <a:p>
            <a:pPr>
              <a:buNone/>
            </a:pPr>
            <a:r>
              <a:rPr lang="cs-CZ" altLang="cs-CZ" dirty="0" smtClean="0"/>
              <a:t>Jean </a:t>
            </a:r>
            <a:r>
              <a:rPr lang="cs-CZ" altLang="cs-CZ" dirty="0" err="1" smtClean="0"/>
              <a:t>Piaget</a:t>
            </a:r>
            <a:r>
              <a:rPr lang="cs-CZ" altLang="cs-CZ" dirty="0" smtClean="0"/>
              <a:t> (1970) nazval toto období (od 2 do 7 let) </a:t>
            </a:r>
            <a:r>
              <a:rPr lang="cs-CZ" altLang="cs-CZ" b="1" dirty="0" smtClean="0"/>
              <a:t>fází předoperační, </a:t>
            </a:r>
            <a:r>
              <a:rPr lang="cs-CZ" altLang="cs-CZ" dirty="0" smtClean="0"/>
              <a:t>tj.  fází symbolického, </a:t>
            </a:r>
            <a:r>
              <a:rPr lang="cs-CZ" altLang="cs-CZ" dirty="0" err="1" smtClean="0"/>
              <a:t>předpojmového</a:t>
            </a:r>
            <a:r>
              <a:rPr lang="cs-CZ" altLang="cs-CZ" dirty="0" smtClean="0"/>
              <a:t> myšlení; popř. fáze operací s reprezentacemi (R. Case, 1985).</a:t>
            </a:r>
          </a:p>
          <a:p>
            <a:pPr>
              <a:buNone/>
            </a:pPr>
            <a:r>
              <a:rPr lang="cs-CZ" altLang="cs-CZ" dirty="0" err="1" smtClean="0"/>
              <a:t>Piaget</a:t>
            </a:r>
            <a:r>
              <a:rPr lang="cs-CZ" altLang="cs-CZ" dirty="0" smtClean="0"/>
              <a:t> rozděluje fázi </a:t>
            </a:r>
            <a:r>
              <a:rPr lang="cs-CZ" altLang="cs-CZ" dirty="0" err="1" smtClean="0"/>
              <a:t>předpojmového</a:t>
            </a:r>
            <a:r>
              <a:rPr lang="cs-CZ" altLang="cs-CZ" dirty="0" smtClean="0"/>
              <a:t> myšlení na:</a:t>
            </a:r>
          </a:p>
          <a:p>
            <a:pPr marL="650875" indent="-514350">
              <a:buAutoNum type="arabicPeriod"/>
            </a:pPr>
            <a:r>
              <a:rPr lang="cs-CZ" altLang="cs-CZ" dirty="0" smtClean="0"/>
              <a:t>Symbolickou </a:t>
            </a:r>
            <a:r>
              <a:rPr lang="cs-CZ" altLang="cs-CZ" dirty="0" err="1" smtClean="0"/>
              <a:t>podfázi</a:t>
            </a:r>
            <a:endParaRPr lang="cs-CZ" altLang="cs-CZ" dirty="0" smtClean="0"/>
          </a:p>
          <a:p>
            <a:pPr marL="650875" indent="-514350">
              <a:buAutoNum type="arabicPeriod"/>
            </a:pPr>
            <a:r>
              <a:rPr lang="cs-CZ" altLang="cs-CZ" dirty="0" smtClean="0"/>
              <a:t>Intuitivní </a:t>
            </a:r>
            <a:r>
              <a:rPr lang="cs-CZ" altLang="cs-CZ" dirty="0" err="1" smtClean="0"/>
              <a:t>podfázi</a:t>
            </a:r>
            <a:endParaRPr lang="cs-CZ" altLang="cs-CZ" dirty="0" smtClean="0"/>
          </a:p>
          <a:p>
            <a:pPr>
              <a:buNone/>
            </a:pPr>
            <a:endParaRPr lang="cs-CZ"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88640"/>
            <a:ext cx="8229600" cy="850106"/>
          </a:xfrm>
        </p:spPr>
        <p:txBody>
          <a:bodyPr>
            <a:normAutofit fontScale="90000"/>
          </a:bodyPr>
          <a:lstStyle/>
          <a:p>
            <a:pPr>
              <a:defRPr/>
            </a:pPr>
            <a:r>
              <a:rPr lang="cs-CZ" altLang="cs-CZ" sz="4400" dirty="0" smtClean="0"/>
              <a:t>1. symbolická </a:t>
            </a:r>
            <a:r>
              <a:rPr lang="cs-CZ" altLang="cs-CZ" sz="4400" dirty="0" err="1" smtClean="0"/>
              <a:t>podfáze</a:t>
            </a:r>
            <a:r>
              <a:rPr lang="cs-CZ" altLang="cs-CZ" sz="4400" dirty="0" smtClean="0"/>
              <a:t> (2-4 let)</a:t>
            </a:r>
            <a:endParaRPr lang="cs-CZ" dirty="0"/>
          </a:p>
        </p:txBody>
      </p:sp>
      <p:sp>
        <p:nvSpPr>
          <p:cNvPr id="14339" name="Zástupný symbol pro obsah 2"/>
          <p:cNvSpPr>
            <a:spLocks noGrp="1"/>
          </p:cNvSpPr>
          <p:nvPr>
            <p:ph idx="1"/>
          </p:nvPr>
        </p:nvSpPr>
        <p:spPr>
          <a:xfrm>
            <a:off x="457200" y="981074"/>
            <a:ext cx="8229600" cy="5544269"/>
          </a:xfrm>
        </p:spPr>
        <p:txBody>
          <a:bodyPr/>
          <a:lstStyle/>
          <a:p>
            <a:pPr>
              <a:buFont typeface="Wingdings 2" pitchFamily="18" charset="2"/>
              <a:buNone/>
            </a:pPr>
            <a:r>
              <a:rPr lang="cs-CZ" altLang="cs-CZ" sz="2700" dirty="0" smtClean="0"/>
              <a:t>Dochází k zvětšování slovní zásoby, schopnosti symbolizace a reprezentace, rozvoj imaginativní hry.</a:t>
            </a:r>
          </a:p>
          <a:p>
            <a:pPr>
              <a:buFont typeface="Wingdings 2" pitchFamily="18" charset="2"/>
              <a:buNone/>
            </a:pPr>
            <a:r>
              <a:rPr lang="cs-CZ" altLang="cs-CZ" sz="2700" dirty="0" smtClean="0"/>
              <a:t>	Kognitivní systém dítěte je limitován zejména </a:t>
            </a:r>
            <a:r>
              <a:rPr lang="cs-CZ" altLang="cs-CZ" sz="2700" b="1" dirty="0" smtClean="0"/>
              <a:t>egocentrismem</a:t>
            </a:r>
            <a:r>
              <a:rPr lang="cs-CZ" altLang="cs-CZ" sz="2700" dirty="0" smtClean="0"/>
              <a:t> (dítě není schopno hledět na svět z jiné než své perspektivy – </a:t>
            </a:r>
            <a:r>
              <a:rPr lang="cs-CZ" altLang="cs-CZ" sz="2700" i="1" dirty="0" smtClean="0"/>
              <a:t>Test tří kopců</a:t>
            </a:r>
            <a:r>
              <a:rPr lang="cs-CZ" altLang="cs-CZ" sz="2700" dirty="0" smtClean="0"/>
              <a:t>) a </a:t>
            </a:r>
            <a:r>
              <a:rPr lang="cs-CZ" altLang="cs-CZ" sz="2700" b="1" dirty="0" smtClean="0"/>
              <a:t>animismem</a:t>
            </a:r>
            <a:r>
              <a:rPr lang="cs-CZ" altLang="cs-CZ" sz="2700" dirty="0" smtClean="0"/>
              <a:t> (dítě přisuzuje pocity a záměry i neživým objektům; ostříhá plyšáka).</a:t>
            </a:r>
          </a:p>
          <a:p>
            <a:pPr>
              <a:buNone/>
            </a:pPr>
            <a:r>
              <a:rPr lang="cs-CZ" altLang="cs-CZ" sz="2700" dirty="0" smtClean="0"/>
              <a:t>Egocentrismus: pokud nedokáže reprezentovat pohled druhého, existuje pouze jediný výklad světa a to je ten jeho (zakrývá si oči).</a:t>
            </a:r>
          </a:p>
          <a:p>
            <a:pPr>
              <a:buFont typeface="Wingdings 2" pitchFamily="18" charset="2"/>
              <a:buNone/>
            </a:pPr>
            <a:r>
              <a:rPr lang="cs-CZ" altLang="cs-CZ" sz="2700" dirty="0" smtClean="0">
                <a:hlinkClick r:id="rId2"/>
              </a:rPr>
              <a:t>https://www.youtube.com/watch?v=OinqFgsIbh0</a:t>
            </a:r>
            <a:r>
              <a:rPr lang="cs-CZ" altLang="cs-CZ" sz="2700" dirty="0" smtClean="0"/>
              <a:t>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smtClean="0"/>
              <a:t>Úloha chybného přesvědčení</a:t>
            </a:r>
            <a:endParaRPr lang="cs-CZ" dirty="0"/>
          </a:p>
        </p:txBody>
      </p:sp>
      <p:sp>
        <p:nvSpPr>
          <p:cNvPr id="15363" name="Zástupný symbol pro obsah 2"/>
          <p:cNvSpPr>
            <a:spLocks noGrp="1"/>
          </p:cNvSpPr>
          <p:nvPr>
            <p:ph idx="1"/>
          </p:nvPr>
        </p:nvSpPr>
        <p:spPr>
          <a:xfrm>
            <a:off x="468313" y="1412875"/>
            <a:ext cx="8229600" cy="4708525"/>
          </a:xfrm>
        </p:spPr>
        <p:txBody>
          <a:bodyPr>
            <a:normAutofit lnSpcReduction="10000"/>
          </a:bodyPr>
          <a:lstStyle/>
          <a:p>
            <a:pPr>
              <a:buFont typeface="Wingdings 2" pitchFamily="18" charset="2"/>
              <a:buNone/>
            </a:pPr>
            <a:r>
              <a:rPr lang="cs-CZ" altLang="cs-CZ" sz="2400" smtClean="0"/>
              <a:t>(</a:t>
            </a:r>
            <a:r>
              <a:rPr lang="cs-CZ" altLang="cs-CZ" sz="2400" i="1" smtClean="0"/>
              <a:t>false belief task</a:t>
            </a:r>
            <a:r>
              <a:rPr lang="cs-CZ" altLang="cs-CZ" sz="2400" smtClean="0"/>
              <a:t>; Wimmer, Perner, 1983): loutka si schová bonbon do jedné ze dvou skrýší a pak odejde; výzkumník pak přemístí bonbon na druhé místo. Když se loutka vrátí výzkumník se zeptá dítěte, kde bude bonbon hledat. </a:t>
            </a:r>
          </a:p>
          <a:p>
            <a:pPr>
              <a:buFont typeface="Wingdings 2" pitchFamily="18" charset="2"/>
              <a:buNone/>
            </a:pPr>
            <a:r>
              <a:rPr lang="cs-CZ" altLang="cs-CZ" sz="2400" smtClean="0"/>
              <a:t>3-leté dítě bude odpovídat, že jej bude hledat tam, kde skutečně je.</a:t>
            </a:r>
          </a:p>
          <a:p>
            <a:pPr>
              <a:buFont typeface="Wingdings 2" pitchFamily="18" charset="2"/>
              <a:buNone/>
            </a:pPr>
            <a:r>
              <a:rPr lang="cs-CZ" altLang="cs-CZ" sz="2400" smtClean="0"/>
              <a:t>Až 4-leté děti si začnou uvědomovat, že ji loutka musí hledat tam, kam ji dala. Toto se považuje za silný doklad toho, že dítě rozvinulo </a:t>
            </a:r>
            <a:r>
              <a:rPr lang="cs-CZ" altLang="cs-CZ" sz="2400" b="1" smtClean="0"/>
              <a:t>teorii mysli</a:t>
            </a:r>
            <a:r>
              <a:rPr lang="cs-CZ" altLang="cs-CZ" sz="2400" smtClean="0"/>
              <a:t>. </a:t>
            </a:r>
          </a:p>
          <a:p>
            <a:pPr>
              <a:buFont typeface="Wingdings 2" pitchFamily="18" charset="2"/>
              <a:buNone/>
            </a:pPr>
            <a:endParaRPr lang="cs-CZ" altLang="cs-CZ" sz="2400" smtClean="0"/>
          </a:p>
          <a:p>
            <a:pPr>
              <a:buFont typeface="Wingdings 2" pitchFamily="18" charset="2"/>
              <a:buNone/>
            </a:pPr>
            <a:r>
              <a:rPr lang="cs-CZ" altLang="cs-CZ" sz="2400" smtClean="0">
                <a:hlinkClick r:id="rId2"/>
              </a:rPr>
              <a:t>https://www.youtube.com/watch?v=RUpxZksAMPw</a:t>
            </a:r>
            <a:r>
              <a:rPr lang="cs-CZ" altLang="cs-CZ" sz="240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defRPr/>
            </a:pPr>
            <a:r>
              <a:rPr lang="cs-CZ" altLang="en-US" dirty="0"/>
              <a:t>Fáze senzomotorické inteligence</a:t>
            </a:r>
            <a:endParaRPr lang="cs-CZ" dirty="0"/>
          </a:p>
        </p:txBody>
      </p:sp>
      <p:sp>
        <p:nvSpPr>
          <p:cNvPr id="3" name="Zástupný symbol pro obsah 2"/>
          <p:cNvSpPr>
            <a:spLocks noGrp="1"/>
          </p:cNvSpPr>
          <p:nvPr>
            <p:ph idx="1"/>
          </p:nvPr>
        </p:nvSpPr>
        <p:spPr/>
        <p:txBody>
          <a:bodyPr>
            <a:normAutofit/>
          </a:bodyPr>
          <a:lstStyle/>
          <a:p>
            <a:pPr marL="650875" indent="-514350">
              <a:buFont typeface="Wingdings 2" pitchFamily="18" charset="2"/>
              <a:buAutoNum type="arabicPeriod"/>
              <a:defRPr/>
            </a:pPr>
            <a:r>
              <a:rPr lang="cs-CZ" dirty="0" smtClean="0"/>
              <a:t>Stadium primární kruhové reakce (1-4 měsíce):</a:t>
            </a:r>
          </a:p>
          <a:p>
            <a:pPr marL="136525" indent="0">
              <a:buFont typeface="Wingdings 2" pitchFamily="18" charset="2"/>
              <a:buNone/>
              <a:defRPr/>
            </a:pPr>
            <a:r>
              <a:rPr lang="cs-CZ" dirty="0" smtClean="0"/>
              <a:t>Dítě s potěšením opakuje celkem dlouho určité pohyby (rukou, nohou). Uspokojení přitom plyne z pouhé činnosti (</a:t>
            </a:r>
            <a:r>
              <a:rPr lang="cs-CZ" b="1" dirty="0" smtClean="0"/>
              <a:t>aktivita ještě není prostředkem k dosažení nějakého cíle</a:t>
            </a:r>
            <a:r>
              <a:rPr lang="cs-CZ" dirty="0" smtClean="0"/>
              <a:t>).</a:t>
            </a:r>
          </a:p>
          <a:p>
            <a:pPr marL="136525" indent="0">
              <a:buFont typeface="Wingdings 2" pitchFamily="18" charset="2"/>
              <a:buNone/>
              <a:defRPr/>
            </a:pPr>
            <a:r>
              <a:rPr lang="cs-CZ" dirty="0" smtClean="0"/>
              <a:t>Takto vlastně zdokonaluje svoji činnost.</a:t>
            </a:r>
          </a:p>
          <a:p>
            <a:pPr marL="136525" indent="0">
              <a:buFont typeface="Wingdings 2" pitchFamily="18" charset="2"/>
              <a:buNone/>
              <a:defRPr/>
            </a:pPr>
            <a:r>
              <a:rPr lang="cs-CZ" dirty="0" smtClean="0"/>
              <a:t>Ke konci 1. trimestru odlišuje živé bytosti od neživých předmětů. Dokáže odlišit dotek sebe sama, někoho jiného a nějakého objektu (Papoušek, Papoušková, 2000)</a:t>
            </a:r>
          </a:p>
          <a:p>
            <a:pPr marL="136525" indent="0">
              <a:buFont typeface="Wingdings 2" pitchFamily="18" charset="2"/>
              <a:buNone/>
              <a:defRPr/>
            </a:pPr>
            <a:endParaRPr lang="cs-CZ"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altLang="cs-CZ" dirty="0" smtClean="0"/>
              <a:t>2. Intuitivní </a:t>
            </a:r>
            <a:r>
              <a:rPr lang="cs-CZ" altLang="cs-CZ" dirty="0" err="1" smtClean="0"/>
              <a:t>podfáze</a:t>
            </a:r>
            <a:r>
              <a:rPr lang="cs-CZ" altLang="cs-CZ" dirty="0" smtClean="0"/>
              <a:t> (4-6 let)</a:t>
            </a:r>
            <a:endParaRPr lang="cs-CZ" dirty="0"/>
          </a:p>
        </p:txBody>
      </p:sp>
      <p:sp>
        <p:nvSpPr>
          <p:cNvPr id="17411" name="Zástupný symbol pro obsah 2"/>
          <p:cNvSpPr>
            <a:spLocks noGrp="1"/>
          </p:cNvSpPr>
          <p:nvPr>
            <p:ph idx="1"/>
          </p:nvPr>
        </p:nvSpPr>
        <p:spPr>
          <a:xfrm>
            <a:off x="457200" y="1340767"/>
            <a:ext cx="8229600" cy="4967957"/>
          </a:xfrm>
        </p:spPr>
        <p:txBody>
          <a:bodyPr/>
          <a:lstStyle/>
          <a:p>
            <a:pPr>
              <a:buNone/>
            </a:pPr>
            <a:r>
              <a:rPr lang="cs-CZ" altLang="cs-CZ" dirty="0" smtClean="0"/>
              <a:t>Rozvíjí se zejména klasifikace (vznik pojmů: hodný-zlý, masožravec, býložravec, rostlina …), které nicméně zůstávají intuitivní, neboť dítě nezná koncepty, na kterých klasifikace  stojí.</a:t>
            </a:r>
          </a:p>
          <a:p>
            <a:pPr>
              <a:buFont typeface="Wingdings 2" pitchFamily="18" charset="2"/>
              <a:buNone/>
            </a:pPr>
            <a:r>
              <a:rPr lang="cs-CZ" altLang="cs-CZ" dirty="0" smtClean="0"/>
              <a:t>	Na této úrovni vývoje děti ještě nejsou schopny </a:t>
            </a:r>
            <a:r>
              <a:rPr lang="cs-CZ" altLang="cs-CZ" b="1" dirty="0" smtClean="0"/>
              <a:t>konzervace</a:t>
            </a:r>
            <a:r>
              <a:rPr lang="cs-CZ" altLang="cs-CZ" dirty="0" smtClean="0"/>
              <a:t>, což je zjištění, že stav (množství) se nemění, pokud nic nepřidám nebo neuberu. </a:t>
            </a:r>
            <a:r>
              <a:rPr lang="cs-CZ" altLang="cs-CZ" dirty="0" err="1" smtClean="0"/>
              <a:t>Piaget</a:t>
            </a:r>
            <a:r>
              <a:rPr lang="cs-CZ" altLang="cs-CZ" dirty="0" smtClean="0"/>
              <a:t> zkoumal schopnost konzervace u tekutin, obsahu, počtu, délky váhy aj.</a:t>
            </a:r>
          </a:p>
          <a:p>
            <a:pPr>
              <a:buFont typeface="Wingdings 2" pitchFamily="18" charset="2"/>
              <a:buNone/>
            </a:pPr>
            <a:r>
              <a:rPr lang="cs-CZ" altLang="cs-CZ" sz="2400" dirty="0" smtClean="0">
                <a:hlinkClick r:id="rId2"/>
              </a:rPr>
              <a:t>https://www.youtube.com/watch?v=gnArvcWaH6I</a:t>
            </a:r>
            <a:r>
              <a:rPr lang="cs-CZ" altLang="cs-CZ" sz="2400" dirty="0"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defRPr/>
            </a:pPr>
            <a:r>
              <a:rPr lang="cs-CZ" altLang="en-US" dirty="0" smtClean="0"/>
              <a:t>Fáze senzomotorické inteligence</a:t>
            </a:r>
            <a:endParaRPr lang="cs-CZ" dirty="0"/>
          </a:p>
        </p:txBody>
      </p:sp>
      <p:sp>
        <p:nvSpPr>
          <p:cNvPr id="34819" name="Zástupný symbol pro obsah 2"/>
          <p:cNvSpPr>
            <a:spLocks noGrp="1"/>
          </p:cNvSpPr>
          <p:nvPr>
            <p:ph idx="1"/>
          </p:nvPr>
        </p:nvSpPr>
        <p:spPr>
          <a:xfrm>
            <a:off x="395288" y="1268413"/>
            <a:ext cx="8424862" cy="5068887"/>
          </a:xfrm>
        </p:spPr>
        <p:txBody>
          <a:bodyPr>
            <a:normAutofit lnSpcReduction="10000"/>
          </a:bodyPr>
          <a:lstStyle/>
          <a:p>
            <a:pPr marL="136525" indent="0">
              <a:buFont typeface="Wingdings 2" pitchFamily="18" charset="2"/>
              <a:buNone/>
            </a:pPr>
            <a:r>
              <a:rPr lang="cs-CZ" altLang="cs-CZ" dirty="0" smtClean="0"/>
              <a:t>2. Stadium sekundární kruhové reakce (4.-8. měsíc)</a:t>
            </a:r>
          </a:p>
          <a:p>
            <a:pPr marL="136525" indent="0">
              <a:buFont typeface="Wingdings 2" pitchFamily="18" charset="2"/>
              <a:buNone/>
            </a:pPr>
            <a:r>
              <a:rPr lang="cs-CZ" altLang="cs-CZ" dirty="0" smtClean="0"/>
              <a:t>Kojenec dovede sledovat objekt bez většího omezení. </a:t>
            </a:r>
            <a:r>
              <a:rPr lang="cs-CZ" altLang="cs-CZ" b="1" dirty="0" smtClean="0"/>
              <a:t>Vlastní aktivita přestává být cílem a stává se prostředkem </a:t>
            </a:r>
            <a:r>
              <a:rPr lang="cs-CZ" altLang="cs-CZ" dirty="0" smtClean="0"/>
              <a:t>(poznávání). Náhodně objevený efekt pohybu se stává cílem (zavěšené hračky, zvuky). Spoluúčinkuje zde paměť (opakuje žádoucí aktivity s pamatovanými objekty) a vzniká pojetí </a:t>
            </a:r>
            <a:r>
              <a:rPr lang="cs-CZ" altLang="cs-CZ" b="1" dirty="0" smtClean="0"/>
              <a:t>příčinné souvislosti</a:t>
            </a:r>
            <a:r>
              <a:rPr lang="cs-CZ" altLang="cs-CZ" dirty="0" smtClean="0"/>
              <a:t>.</a:t>
            </a:r>
          </a:p>
          <a:p>
            <a:pPr marL="136525" indent="0">
              <a:buFont typeface="Wingdings 2" pitchFamily="18" charset="2"/>
              <a:buNone/>
            </a:pPr>
            <a:r>
              <a:rPr lang="cs-CZ" altLang="cs-CZ" dirty="0" smtClean="0"/>
              <a:t>Rozvíjí se </a:t>
            </a:r>
            <a:r>
              <a:rPr lang="cs-CZ" altLang="cs-CZ" b="1" dirty="0" smtClean="0"/>
              <a:t>vědomí trvalosti objektu</a:t>
            </a:r>
            <a:r>
              <a:rPr lang="cs-CZ" altLang="cs-CZ" dirty="0" smtClean="0"/>
              <a:t> – svět a objekty existují stále nezávisle na dítěti (schování hračky – hledání v 8. měsících) – posilováno hrou.</a:t>
            </a:r>
          </a:p>
          <a:p>
            <a:pPr marL="136525" indent="0">
              <a:buFont typeface="Wingdings 2" pitchFamily="18" charset="2"/>
              <a:buNone/>
            </a:pPr>
            <a:r>
              <a:rPr lang="cs-CZ" altLang="cs-CZ" dirty="0" smtClean="0"/>
              <a:t>S různými předměty dítě zachází různě.</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defRPr/>
            </a:pPr>
            <a:r>
              <a:rPr lang="cs-CZ" altLang="en-US" dirty="0" smtClean="0"/>
              <a:t>Fáze senzomotorické inteligence</a:t>
            </a:r>
            <a:endParaRPr lang="cs-CZ" dirty="0"/>
          </a:p>
        </p:txBody>
      </p:sp>
      <p:sp>
        <p:nvSpPr>
          <p:cNvPr id="35843" name="Zástupný symbol pro obsah 2"/>
          <p:cNvSpPr>
            <a:spLocks noGrp="1"/>
          </p:cNvSpPr>
          <p:nvPr>
            <p:ph idx="1"/>
          </p:nvPr>
        </p:nvSpPr>
        <p:spPr/>
        <p:txBody>
          <a:bodyPr/>
          <a:lstStyle/>
          <a:p>
            <a:pPr marL="136525" indent="0">
              <a:buFont typeface="Wingdings 2" pitchFamily="18" charset="2"/>
              <a:buNone/>
            </a:pPr>
            <a:r>
              <a:rPr lang="cs-CZ" altLang="cs-CZ" dirty="0" smtClean="0"/>
              <a:t>V této fázi se rozvíjí i základní percepční konstanty:</a:t>
            </a:r>
          </a:p>
          <a:p>
            <a:pPr marL="136525" indent="0">
              <a:buFont typeface="Wingdings 2" pitchFamily="18" charset="2"/>
              <a:buNone/>
            </a:pPr>
            <a:r>
              <a:rPr lang="cs-CZ" altLang="cs-CZ" b="1" dirty="0" smtClean="0"/>
              <a:t>Tvarová konstanta </a:t>
            </a:r>
            <a:r>
              <a:rPr lang="cs-CZ" altLang="cs-CZ" dirty="0" smtClean="0"/>
              <a:t>– dítě pozná věc (hračku), i když ji vidí z jiných úhlů.</a:t>
            </a:r>
          </a:p>
          <a:p>
            <a:pPr marL="136525" indent="0">
              <a:buFont typeface="Wingdings 2" pitchFamily="18" charset="2"/>
              <a:buNone/>
            </a:pPr>
            <a:r>
              <a:rPr lang="cs-CZ" altLang="cs-CZ" b="1" dirty="0" smtClean="0"/>
              <a:t>Konstanta velikosti </a:t>
            </a:r>
            <a:r>
              <a:rPr lang="cs-CZ" altLang="cs-CZ" dirty="0" smtClean="0"/>
              <a:t>– poznává předmět, i když na sítnici vrhá menší obraz, když je dále.</a:t>
            </a:r>
          </a:p>
          <a:p>
            <a:pPr marL="136525" indent="0">
              <a:buFont typeface="Wingdings 2" pitchFamily="18" charset="2"/>
              <a:buNone/>
            </a:pPr>
            <a:r>
              <a:rPr lang="cs-CZ" altLang="cs-CZ" b="1" dirty="0" smtClean="0"/>
              <a:t>Konstanta barvy </a:t>
            </a:r>
            <a:r>
              <a:rPr lang="cs-CZ" altLang="cs-CZ" dirty="0" smtClean="0"/>
              <a:t>– rozpozná tentýž předmět i v rozdílném nasvětlení.</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792088"/>
          </a:xfrm>
        </p:spPr>
        <p:txBody>
          <a:bodyPr>
            <a:normAutofit fontScale="90000"/>
          </a:bodyPr>
          <a:lstStyle/>
          <a:p>
            <a:pPr>
              <a:defRPr/>
            </a:pPr>
            <a:r>
              <a:rPr lang="cs-CZ" altLang="en-US" dirty="0" smtClean="0"/>
              <a:t>Fáze senzomotorické inteligence</a:t>
            </a:r>
            <a:endParaRPr lang="cs-CZ" dirty="0"/>
          </a:p>
        </p:txBody>
      </p:sp>
      <p:sp>
        <p:nvSpPr>
          <p:cNvPr id="36867" name="Zástupný symbol pro obsah 2"/>
          <p:cNvSpPr>
            <a:spLocks noGrp="1"/>
          </p:cNvSpPr>
          <p:nvPr>
            <p:ph idx="1"/>
          </p:nvPr>
        </p:nvSpPr>
        <p:spPr>
          <a:xfrm>
            <a:off x="467544" y="908720"/>
            <a:ext cx="8229600" cy="5111750"/>
          </a:xfrm>
        </p:spPr>
        <p:txBody>
          <a:bodyPr>
            <a:normAutofit lnSpcReduction="10000"/>
          </a:bodyPr>
          <a:lstStyle/>
          <a:p>
            <a:pPr marL="136525" indent="0">
              <a:buFont typeface="Wingdings 2" pitchFamily="18" charset="2"/>
              <a:buNone/>
            </a:pPr>
            <a:r>
              <a:rPr lang="cs-CZ" altLang="cs-CZ" dirty="0" smtClean="0"/>
              <a:t>3. Stadium </a:t>
            </a:r>
            <a:r>
              <a:rPr lang="cs-CZ" altLang="cs-CZ" dirty="0" err="1" smtClean="0"/>
              <a:t>terciální</a:t>
            </a:r>
            <a:r>
              <a:rPr lang="cs-CZ" altLang="cs-CZ" dirty="0" smtClean="0"/>
              <a:t> kruhové reakce (8.-12. měsíc)</a:t>
            </a:r>
          </a:p>
          <a:p>
            <a:pPr marL="136525" indent="0">
              <a:buFont typeface="Wingdings 2" pitchFamily="18" charset="2"/>
              <a:buNone/>
            </a:pPr>
            <a:r>
              <a:rPr lang="cs-CZ" altLang="cs-CZ" dirty="0" smtClean="0"/>
              <a:t>Dítě je více </a:t>
            </a:r>
            <a:r>
              <a:rPr lang="cs-CZ" altLang="cs-CZ" b="1" dirty="0" smtClean="0"/>
              <a:t>zaměřeno na cíl </a:t>
            </a:r>
            <a:r>
              <a:rPr lang="cs-CZ" altLang="cs-CZ" dirty="0" smtClean="0"/>
              <a:t>a dokáže určité dění anticipovat (předvídat). Nyní je schopno postupovat i opačně: </a:t>
            </a:r>
            <a:r>
              <a:rPr lang="cs-CZ" altLang="cs-CZ" b="1" dirty="0" smtClean="0"/>
              <a:t>stanoví si cíl a hledá vhodné prostředky </a:t>
            </a:r>
            <a:r>
              <a:rPr lang="cs-CZ" altLang="cs-CZ" dirty="0" smtClean="0"/>
              <a:t>(srov. </a:t>
            </a:r>
            <a:r>
              <a:rPr lang="cs-CZ" altLang="cs-CZ" i="1" dirty="0" smtClean="0"/>
              <a:t>top-</a:t>
            </a:r>
            <a:r>
              <a:rPr lang="cs-CZ" altLang="cs-CZ" i="1" dirty="0" err="1" smtClean="0"/>
              <a:t>down</a:t>
            </a:r>
            <a:r>
              <a:rPr lang="cs-CZ" altLang="cs-CZ" dirty="0" smtClean="0"/>
              <a:t> proces). Nejdříve užívá osvědčené prostředky, poté experimentuje a kombinuje různé činnosti (aby si přitáhlo hračku, stáhne celý ubrus … využívá dospělého). Ke konci období dokáže překonat naučený stereotyp a hledá jiné řešení.</a:t>
            </a:r>
          </a:p>
          <a:p>
            <a:pPr marL="136525" indent="0">
              <a:buFont typeface="Wingdings 2" pitchFamily="18" charset="2"/>
              <a:buNone/>
            </a:pPr>
            <a:r>
              <a:rPr lang="cs-CZ" altLang="cs-CZ" dirty="0" smtClean="0"/>
              <a:t>V 9. měsících dokáže dodržet správné pořadí dvou činností, ve 12 tří činností.</a:t>
            </a:r>
          </a:p>
        </p:txBody>
      </p:sp>
      <p:pic>
        <p:nvPicPr>
          <p:cNvPr id="1026" name="Picture 2"/>
          <p:cNvPicPr>
            <a:picLocks noChangeAspect="1" noChangeArrowheads="1"/>
          </p:cNvPicPr>
          <p:nvPr/>
        </p:nvPicPr>
        <p:blipFill>
          <a:blip r:embed="rId2" cstate="print"/>
          <a:srcRect/>
          <a:stretch>
            <a:fillRect/>
          </a:stretch>
        </p:blipFill>
        <p:spPr bwMode="auto">
          <a:xfrm>
            <a:off x="6422138" y="5445224"/>
            <a:ext cx="2721862" cy="1412776"/>
          </a:xfrm>
          <a:prstGeom prst="rect">
            <a:avLst/>
          </a:prstGeom>
          <a:noFill/>
          <a:ln w="9525">
            <a:noFill/>
            <a:miter lim="800000"/>
            <a:headEnd/>
            <a:tailEnd/>
          </a:ln>
        </p:spPr>
      </p:pic>
      <p:sp>
        <p:nvSpPr>
          <p:cNvPr id="5" name="TextovéPole 4"/>
          <p:cNvSpPr txBox="1"/>
          <p:nvPr/>
        </p:nvSpPr>
        <p:spPr>
          <a:xfrm>
            <a:off x="2195736" y="6488668"/>
            <a:ext cx="4104456" cy="369332"/>
          </a:xfrm>
          <a:prstGeom prst="rect">
            <a:avLst/>
          </a:prstGeom>
          <a:noFill/>
        </p:spPr>
        <p:txBody>
          <a:bodyPr wrap="square" rtlCol="0">
            <a:spAutoFit/>
          </a:bodyPr>
          <a:lstStyle/>
          <a:p>
            <a:r>
              <a:rPr lang="cs-CZ" dirty="0" smtClean="0"/>
              <a:t>Převzato z </a:t>
            </a:r>
            <a:r>
              <a:rPr lang="cs-CZ" dirty="0" err="1" smtClean="0"/>
              <a:t>Eysenck</a:t>
            </a:r>
            <a:r>
              <a:rPr lang="cs-CZ" dirty="0" smtClean="0"/>
              <a:t>, </a:t>
            </a:r>
            <a:r>
              <a:rPr lang="cs-CZ" dirty="0" err="1" smtClean="0"/>
              <a:t>Keane</a:t>
            </a:r>
            <a:r>
              <a:rPr lang="cs-CZ" dirty="0" smtClean="0"/>
              <a:t>, 2010, s. 3)</a:t>
            </a: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defRPr/>
            </a:pPr>
            <a:r>
              <a:rPr lang="cs-CZ" altLang="en-US" dirty="0" smtClean="0"/>
              <a:t>Kognitivní vývoj kojeneckého věku</a:t>
            </a:r>
            <a:endParaRPr lang="cs-CZ" dirty="0"/>
          </a:p>
        </p:txBody>
      </p:sp>
      <p:sp>
        <p:nvSpPr>
          <p:cNvPr id="37891" name="Zástupný symbol pro obsah 2"/>
          <p:cNvSpPr>
            <a:spLocks noGrp="1"/>
          </p:cNvSpPr>
          <p:nvPr>
            <p:ph idx="1"/>
          </p:nvPr>
        </p:nvSpPr>
        <p:spPr/>
        <p:txBody>
          <a:bodyPr>
            <a:normAutofit/>
          </a:bodyPr>
          <a:lstStyle/>
          <a:p>
            <a:pPr marL="136525" indent="0">
              <a:buFont typeface="Wingdings 2" pitchFamily="18" charset="2"/>
              <a:buNone/>
            </a:pPr>
            <a:r>
              <a:rPr lang="cs-CZ" altLang="cs-CZ" dirty="0" smtClean="0"/>
              <a:t>V kojeneckém věku je </a:t>
            </a:r>
            <a:r>
              <a:rPr lang="cs-CZ" altLang="cs-CZ" b="1" dirty="0" smtClean="0"/>
              <a:t>kategorizace předmětů </a:t>
            </a:r>
            <a:r>
              <a:rPr lang="cs-CZ" altLang="cs-CZ" dirty="0" smtClean="0"/>
              <a:t>založena především na percepční analýze – některé objekty se vzájemně podobají, jiné méně.</a:t>
            </a:r>
          </a:p>
          <a:p>
            <a:pPr marL="136525" indent="0">
              <a:buFont typeface="Wingdings 2" pitchFamily="18" charset="2"/>
              <a:buNone/>
            </a:pPr>
            <a:r>
              <a:rPr lang="cs-CZ" altLang="cs-CZ" dirty="0" smtClean="0"/>
              <a:t>Ke konci období se rozvíjí i </a:t>
            </a:r>
            <a:r>
              <a:rPr lang="cs-CZ" altLang="cs-CZ" b="1" dirty="0" smtClean="0"/>
              <a:t>symbolické uvažování </a:t>
            </a:r>
            <a:r>
              <a:rPr lang="cs-CZ" altLang="cs-CZ" dirty="0" smtClean="0"/>
              <a:t>např. v „porozumění“ slovním výrazům (</a:t>
            </a:r>
            <a:r>
              <a:rPr lang="cs-CZ" altLang="cs-CZ" dirty="0"/>
              <a:t>resp</a:t>
            </a:r>
            <a:r>
              <a:rPr lang="cs-CZ" altLang="cs-CZ" dirty="0" smtClean="0"/>
              <a:t>. v asociaci slova a jevu).</a:t>
            </a:r>
          </a:p>
          <a:p>
            <a:pPr marL="136525" indent="0">
              <a:buFont typeface="Wingdings 2" pitchFamily="18" charset="2"/>
              <a:buNone/>
            </a:pPr>
            <a:r>
              <a:rPr lang="cs-CZ" altLang="cs-CZ" dirty="0" smtClean="0"/>
              <a:t>V tomto období převažuje </a:t>
            </a:r>
            <a:r>
              <a:rPr lang="cs-CZ" altLang="cs-CZ" b="1" dirty="0" smtClean="0"/>
              <a:t>implicitní (tj. neuvědomovaná</a:t>
            </a:r>
            <a:r>
              <a:rPr lang="cs-CZ" altLang="cs-CZ" b="1" dirty="0"/>
              <a:t>) </a:t>
            </a:r>
            <a:r>
              <a:rPr lang="cs-CZ" altLang="cs-CZ" b="1" dirty="0" smtClean="0"/>
              <a:t>procedurální paměť </a:t>
            </a:r>
            <a:r>
              <a:rPr lang="cs-CZ" altLang="cs-CZ" dirty="0" smtClean="0"/>
              <a:t>– resp. dítě zkušenost uchovává, horší je to s vybavením, resp. se schopností vyjádřit vzpomínku.</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rchol">
  <a:themeElements>
    <a:clrScheme name="Vrchol">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rchol">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rchol">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334</TotalTime>
  <Words>3339</Words>
  <Application>Microsoft Office PowerPoint</Application>
  <PresentationFormat>Předvádění na obrazovce (4:3)</PresentationFormat>
  <Paragraphs>287</Paragraphs>
  <Slides>50</Slides>
  <Notes>1</Notes>
  <HiddenSlides>0</HiddenSlides>
  <MMClips>0</MMClips>
  <ScaleCrop>false</ScaleCrop>
  <HeadingPairs>
    <vt:vector size="4" baseType="variant">
      <vt:variant>
        <vt:lpstr>Motiv</vt:lpstr>
      </vt:variant>
      <vt:variant>
        <vt:i4>1</vt:i4>
      </vt:variant>
      <vt:variant>
        <vt:lpstr>Nadpisy snímků</vt:lpstr>
      </vt:variant>
      <vt:variant>
        <vt:i4>50</vt:i4>
      </vt:variant>
    </vt:vector>
  </HeadingPairs>
  <TitlesOfParts>
    <vt:vector size="51" baseType="lpstr">
      <vt:lpstr>Vrchol</vt:lpstr>
      <vt:lpstr>Úvod do Psychologie a ps. Osobnosti</vt:lpstr>
      <vt:lpstr>Kognitivní vývoj = vývoj poznávacích funkcí</vt:lpstr>
      <vt:lpstr>Jean Piaget (1896-1980)</vt:lpstr>
      <vt:lpstr>Prezentace aplikace PowerPoint</vt:lpstr>
      <vt:lpstr>Fáze senzomotorické inteligence</vt:lpstr>
      <vt:lpstr>Fáze senzomotorické inteligence</vt:lpstr>
      <vt:lpstr>Fáze senzomotorické inteligence</vt:lpstr>
      <vt:lpstr>Fáze senzomotorické inteligence</vt:lpstr>
      <vt:lpstr>Kognitivní vývoj kojeneckého věku</vt:lpstr>
      <vt:lpstr>STRUKTURA PAMĚTI</vt:lpstr>
      <vt:lpstr>Paměť smyslů - paobrazy</vt:lpstr>
      <vt:lpstr>Senzorická paměť</vt:lpstr>
      <vt:lpstr>Senzorická paměť</vt:lpstr>
      <vt:lpstr>Teorie krátkodobé paměti</vt:lpstr>
      <vt:lpstr>Krátkodobá paměť</vt:lpstr>
      <vt:lpstr>=Pracovní paměť</vt:lpstr>
      <vt:lpstr>Prezentace aplikace PowerPoint</vt:lpstr>
      <vt:lpstr>Dlouhodobá paměť</vt:lpstr>
      <vt:lpstr>Dlouhodobá paměť 1</vt:lpstr>
      <vt:lpstr>Prezentace aplikace PowerPoint</vt:lpstr>
      <vt:lpstr>Dlouhodobá paměť 2</vt:lpstr>
      <vt:lpstr>Prezentace aplikace PowerPoint</vt:lpstr>
      <vt:lpstr>Dlouhodobá paměť</vt:lpstr>
      <vt:lpstr>Kognitivní vývoj</vt:lpstr>
      <vt:lpstr>Vývoj řeči</vt:lpstr>
      <vt:lpstr>Řeč </vt:lpstr>
      <vt:lpstr>Propoziční systém</vt:lpstr>
      <vt:lpstr>Co je propoziční systém (PR.S)</vt:lpstr>
      <vt:lpstr>Jak se liší PR.S od verbálního s. (VE.S.)?</vt:lpstr>
      <vt:lpstr>Skrytá etymologie</vt:lpstr>
      <vt:lpstr>Metaforičnost</vt:lpstr>
      <vt:lpstr>Metafora</vt:lpstr>
      <vt:lpstr>Je mnoho PR.Sů</vt:lpstr>
      <vt:lpstr>Propozice</vt:lpstr>
      <vt:lpstr>PR.S umožňuje inference</vt:lpstr>
      <vt:lpstr>Vývoj PR.Sů</vt:lpstr>
      <vt:lpstr>PR.Sy a učitelství</vt:lpstr>
      <vt:lpstr>PR.Sy psychologie</vt:lpstr>
      <vt:lpstr>Paměť a smysluplnost</vt:lpstr>
      <vt:lpstr>Kognitivní vývoj v předškolním věku</vt:lpstr>
      <vt:lpstr>Paměť a smysluplnost</vt:lpstr>
      <vt:lpstr>Paměť a smysluplnost</vt:lpstr>
      <vt:lpstr>Paměť a smysluplnost</vt:lpstr>
      <vt:lpstr>Paměť a smysluplnost</vt:lpstr>
      <vt:lpstr>Paradox smysluplnosti</vt:lpstr>
      <vt:lpstr>Prezentace aplikace PowerPoint</vt:lpstr>
      <vt:lpstr>Předoperační fáze</vt:lpstr>
      <vt:lpstr>1. symbolická podfáze (2-4 let)</vt:lpstr>
      <vt:lpstr>Úloha chybného přesvědčení</vt:lpstr>
      <vt:lpstr>2. Intuitivní podfáze (4-6 let)</vt:lpstr>
    </vt:vector>
  </TitlesOfParts>
  <Company>Pedagogicka fakulta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Psychologie a ps. Osobnosti</dc:title>
  <dc:creator>Krasa</dc:creator>
  <cp:lastModifiedBy>ucitel</cp:lastModifiedBy>
  <cp:revision>33</cp:revision>
  <dcterms:created xsi:type="dcterms:W3CDTF">2015-10-14T12:20:32Z</dcterms:created>
  <dcterms:modified xsi:type="dcterms:W3CDTF">2016-01-03T10:51:40Z</dcterms:modified>
</cp:coreProperties>
</file>