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8 w 1722"/>
                <a:gd name="T1" fmla="*/ 64 h 66"/>
                <a:gd name="T2" fmla="*/ 1718 w 1722"/>
                <a:gd name="T3" fmla="*/ 58 h 66"/>
                <a:gd name="T4" fmla="*/ 0 w 1722"/>
                <a:gd name="T5" fmla="*/ 0 h 66"/>
                <a:gd name="T6" fmla="*/ 0 w 1722"/>
                <a:gd name="T7" fmla="*/ 46 h 66"/>
                <a:gd name="T8" fmla="*/ 1718 w 1722"/>
                <a:gd name="T9" fmla="*/ 64 h 66"/>
                <a:gd name="T10" fmla="*/ 1718 w 1722"/>
                <a:gd name="T11" fmla="*/ 64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3 w 975"/>
                <a:gd name="T1" fmla="*/ 48 h 101"/>
                <a:gd name="T2" fmla="*/ 973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3 w 975"/>
                <a:gd name="T9" fmla="*/ 48 h 101"/>
                <a:gd name="T10" fmla="*/ 973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7 w 2141"/>
                <a:gd name="T7" fmla="*/ 0 h 198"/>
                <a:gd name="T8" fmla="*/ 213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6 w 2517"/>
                <a:gd name="T1" fmla="*/ 276 h 276"/>
                <a:gd name="T2" fmla="*/ 2511 w 2517"/>
                <a:gd name="T3" fmla="*/ 204 h 276"/>
                <a:gd name="T4" fmla="*/ 2254 w 2517"/>
                <a:gd name="T5" fmla="*/ 0 h 276"/>
                <a:gd name="T6" fmla="*/ 0 w 2517"/>
                <a:gd name="T7" fmla="*/ 276 h 276"/>
                <a:gd name="T8" fmla="*/ 2176 w 2517"/>
                <a:gd name="T9" fmla="*/ 276 h 276"/>
                <a:gd name="T10" fmla="*/ 2176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7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7 w 729"/>
                <a:gd name="T7" fmla="*/ 240 h 240"/>
                <a:gd name="T8" fmla="*/ 727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7 w 729"/>
                <a:gd name="T1" fmla="*/ 318 h 318"/>
                <a:gd name="T2" fmla="*/ 727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7 w 729"/>
                <a:gd name="T9" fmla="*/ 318 h 318"/>
                <a:gd name="T10" fmla="*/ 727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0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455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455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22E8E-1D40-4C29-8651-0363C7D0E4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18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504D4-E8C7-4807-8C8C-26DF821F9E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45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5050A-19DE-4FAA-A5B9-FBBE226C3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26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2B3E6-5DE9-4B04-A904-E96C091A61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95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076D-E187-4F65-96FC-82DDAD24F3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5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DDA88-561E-42B6-AACC-3B4BB0B69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76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84FAB-5987-47ED-883F-E5EBB546FC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36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9FFEF-5617-4A2E-BE82-B6F74AF6D4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69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0220B-39EA-4C22-AAC8-CB9F8267FA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0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47C23-E72F-49EE-8B8D-CB4AF22FAE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10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4709C-6199-4735-A77F-1FFE935F01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30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B4FD9-D373-48BF-A493-AACA2A7057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45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49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8 w 1722"/>
                <a:gd name="T1" fmla="*/ 64 h 66"/>
                <a:gd name="T2" fmla="*/ 1718 w 1722"/>
                <a:gd name="T3" fmla="*/ 58 h 66"/>
                <a:gd name="T4" fmla="*/ 0 w 1722"/>
                <a:gd name="T5" fmla="*/ 0 h 66"/>
                <a:gd name="T6" fmla="*/ 0 w 1722"/>
                <a:gd name="T7" fmla="*/ 46 h 66"/>
                <a:gd name="T8" fmla="*/ 1718 w 1722"/>
                <a:gd name="T9" fmla="*/ 64 h 66"/>
                <a:gd name="T10" fmla="*/ 1718 w 1722"/>
                <a:gd name="T11" fmla="*/ 64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3 w 975"/>
                <a:gd name="T1" fmla="*/ 48 h 101"/>
                <a:gd name="T2" fmla="*/ 973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3 w 975"/>
                <a:gd name="T9" fmla="*/ 48 h 101"/>
                <a:gd name="T10" fmla="*/ 973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7 w 2141"/>
                <a:gd name="T7" fmla="*/ 0 h 198"/>
                <a:gd name="T8" fmla="*/ 213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49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6 w 2517"/>
                <a:gd name="T1" fmla="*/ 276 h 276"/>
                <a:gd name="T2" fmla="*/ 2511 w 2517"/>
                <a:gd name="T3" fmla="*/ 204 h 276"/>
                <a:gd name="T4" fmla="*/ 2254 w 2517"/>
                <a:gd name="T5" fmla="*/ 0 h 276"/>
                <a:gd name="T6" fmla="*/ 0 w 2517"/>
                <a:gd name="T7" fmla="*/ 276 h 276"/>
                <a:gd name="T8" fmla="*/ 2176 w 2517"/>
                <a:gd name="T9" fmla="*/ 276 h 276"/>
                <a:gd name="T10" fmla="*/ 2176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50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7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7 w 729"/>
                <a:gd name="T7" fmla="*/ 240 h 240"/>
                <a:gd name="T8" fmla="*/ 727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7 w 729"/>
                <a:gd name="T1" fmla="*/ 318 h 318"/>
                <a:gd name="T2" fmla="*/ 727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7 w 729"/>
                <a:gd name="T9" fmla="*/ 318 h 318"/>
                <a:gd name="T10" fmla="*/ 727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50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50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51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1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1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51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1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0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51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51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2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2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2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2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2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2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52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352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52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353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353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53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53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3B8E3DE-425E-440F-9D9B-C001440D8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Rozvoj řeči u dítěte z hlediska foneticko-fonologické roviny</a:t>
            </a:r>
          </a:p>
        </p:txBody>
      </p:sp>
      <p:pic>
        <p:nvPicPr>
          <p:cNvPr id="3075" name="Picture 16" descr="mluidl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2636838"/>
            <a:ext cx="3657600" cy="2457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Jaké je věkové vymezení artikulace hlásek?</a:t>
            </a:r>
          </a:p>
        </p:txBody>
      </p:sp>
      <p:pic>
        <p:nvPicPr>
          <p:cNvPr id="4099" name="Picture 5" descr="bublifu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2657475"/>
            <a:ext cx="3657600" cy="2414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1 – 1, 5 roku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b, p, m, a, o, u, i, e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j, d, t, n, l – artikulační postavení se upravuje po třetím roce, ovlivní vývoj hlásky r </a:t>
            </a:r>
          </a:p>
        </p:txBody>
      </p:sp>
      <p:pic>
        <p:nvPicPr>
          <p:cNvPr id="5124" name="Picture 5" descr="MP90040205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2565400"/>
            <a:ext cx="3902075" cy="2600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2,5-3,5 roku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au, ou,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 v, f, h, ch, k, g</a:t>
            </a:r>
          </a:p>
        </p:txBody>
      </p:sp>
      <p:pic>
        <p:nvPicPr>
          <p:cNvPr id="6148" name="Picture 5" descr="pohled dítě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846263"/>
            <a:ext cx="4038600" cy="403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3,5-4,5 roku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bě, pě, mě, vě,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 ď, ť, ň </a:t>
            </a:r>
          </a:p>
        </p:txBody>
      </p:sp>
      <p:pic>
        <p:nvPicPr>
          <p:cNvPr id="7172" name="Picture 13" descr="kluk se směj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62588" y="2036763"/>
            <a:ext cx="2408237" cy="3657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4,5 – 5,5 let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č, š, ž</a:t>
            </a:r>
          </a:p>
        </p:txBody>
      </p:sp>
      <p:pic>
        <p:nvPicPr>
          <p:cNvPr id="8196" name="Picture 9" descr="holčička knížk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452688"/>
            <a:ext cx="4038600" cy="282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Do 6 let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c, s, z, r, ř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diferenciace č, š, ž, c, s, z</a:t>
            </a:r>
          </a:p>
        </p:txBody>
      </p:sp>
      <p:pic>
        <p:nvPicPr>
          <p:cNvPr id="9220" name="Picture 37" descr="děck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0963" y="1600200"/>
            <a:ext cx="3013075" cy="453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Na co je třeba se zaměřit v MŠ?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modulační faktory řeči (tempo, rytmus, dynamika, melodie)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dechová a fonační cvičení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cvičení fonematické diferenciace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artikulační cvičení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říkadla, rozpočítadla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zpěv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13">
      <a:dk1>
        <a:srgbClr val="000080"/>
      </a:dk1>
      <a:lt1>
        <a:srgbClr val="FFFF00"/>
      </a:lt1>
      <a:dk2>
        <a:srgbClr val="000066"/>
      </a:dk2>
      <a:lt2>
        <a:srgbClr val="FF3300"/>
      </a:lt2>
      <a:accent1>
        <a:srgbClr val="3366FF"/>
      </a:accent1>
      <a:accent2>
        <a:srgbClr val="7B46D0"/>
      </a:accent2>
      <a:accent3>
        <a:srgbClr val="AAAAB8"/>
      </a:accent3>
      <a:accent4>
        <a:srgbClr val="DADA00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 10">
        <a:dk1>
          <a:srgbClr val="000080"/>
        </a:dk1>
        <a:lt1>
          <a:srgbClr val="FFFFFF"/>
        </a:lt1>
        <a:dk2>
          <a:srgbClr val="000099"/>
        </a:dk2>
        <a:lt2>
          <a:srgbClr val="FFFF00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11">
        <a:dk1>
          <a:srgbClr val="000080"/>
        </a:dk1>
        <a:lt1>
          <a:srgbClr val="FFFFFF"/>
        </a:lt1>
        <a:dk2>
          <a:srgbClr val="000099"/>
        </a:dk2>
        <a:lt2>
          <a:srgbClr val="FF3300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12">
        <a:dk1>
          <a:srgbClr val="000080"/>
        </a:dk1>
        <a:lt1>
          <a:srgbClr val="FFFF00"/>
        </a:lt1>
        <a:dk2>
          <a:srgbClr val="000099"/>
        </a:dk2>
        <a:lt2>
          <a:srgbClr val="FF3300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00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13">
        <a:dk1>
          <a:srgbClr val="000080"/>
        </a:dk1>
        <a:lt1>
          <a:srgbClr val="FFFF00"/>
        </a:lt1>
        <a:dk2>
          <a:srgbClr val="000066"/>
        </a:dk2>
        <a:lt2>
          <a:srgbClr val="FF3300"/>
        </a:lt2>
        <a:accent1>
          <a:srgbClr val="3366FF"/>
        </a:accent1>
        <a:accent2>
          <a:srgbClr val="7B46D0"/>
        </a:accent2>
        <a:accent3>
          <a:srgbClr val="AAAAB8"/>
        </a:accent3>
        <a:accent4>
          <a:srgbClr val="DADA00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105</TotalTime>
  <Words>159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Beam</vt:lpstr>
      <vt:lpstr>Rozvoj řeči u dítěte z hlediska foneticko-fonologické roviny</vt:lpstr>
      <vt:lpstr>Jaké je věkové vymezení artikulace hlásek?</vt:lpstr>
      <vt:lpstr>1 – 1, 5 roku</vt:lpstr>
      <vt:lpstr>2,5-3,5 roku</vt:lpstr>
      <vt:lpstr>3,5-4,5 roku</vt:lpstr>
      <vt:lpstr>4,5 – 5,5 let</vt:lpstr>
      <vt:lpstr>Do 6 let</vt:lpstr>
      <vt:lpstr>Na co je třeba se zaměřit v MŠ?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řeči u dítěte z hlediska foneticko-fonologické roviny</dc:title>
  <dc:creator>Admin</dc:creator>
  <cp:lastModifiedBy>Bytesnikova</cp:lastModifiedBy>
  <cp:revision>4</cp:revision>
  <cp:lastPrinted>1601-01-01T00:00:00Z</cp:lastPrinted>
  <dcterms:created xsi:type="dcterms:W3CDTF">2011-11-08T13:18:18Z</dcterms:created>
  <dcterms:modified xsi:type="dcterms:W3CDTF">2012-09-19T11:14:37Z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