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8 w 1722"/>
                <a:gd name="T1" fmla="*/ 64 h 66"/>
                <a:gd name="T2" fmla="*/ 1718 w 1722"/>
                <a:gd name="T3" fmla="*/ 58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4 h 66"/>
                <a:gd name="T10" fmla="*/ 1718 w 1722"/>
                <a:gd name="T11" fmla="*/ 6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3 w 975"/>
                <a:gd name="T1" fmla="*/ 48 h 101"/>
                <a:gd name="T2" fmla="*/ 9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3 w 975"/>
                <a:gd name="T9" fmla="*/ 48 h 101"/>
                <a:gd name="T10" fmla="*/ 9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6 w 2517"/>
                <a:gd name="T1" fmla="*/ 276 h 276"/>
                <a:gd name="T2" fmla="*/ 2511 w 2517"/>
                <a:gd name="T3" fmla="*/ 204 h 276"/>
                <a:gd name="T4" fmla="*/ 2254 w 2517"/>
                <a:gd name="T5" fmla="*/ 0 h 276"/>
                <a:gd name="T6" fmla="*/ 0 w 2517"/>
                <a:gd name="T7" fmla="*/ 276 h 276"/>
                <a:gd name="T8" fmla="*/ 2176 w 2517"/>
                <a:gd name="T9" fmla="*/ 276 h 276"/>
                <a:gd name="T10" fmla="*/ 217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7 w 729"/>
                <a:gd name="T7" fmla="*/ 240 h 240"/>
                <a:gd name="T8" fmla="*/ 7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7 w 729"/>
                <a:gd name="T1" fmla="*/ 318 h 318"/>
                <a:gd name="T2" fmla="*/ 7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7 w 729"/>
                <a:gd name="T9" fmla="*/ 318 h 318"/>
                <a:gd name="T10" fmla="*/ 7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</p:grpSp>
      <p:sp>
        <p:nvSpPr>
          <p:cNvPr id="6455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6455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482C3-3483-48A8-814A-0C73F3A457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80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4BD17-9D77-45D0-AFC4-AE8542DD19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83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D2110-96B2-49C6-B3AA-26C1639767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577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07066-6058-40B2-AF7A-5AB74565EA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6022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03B51-F7CE-4DA0-BC30-221991442F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39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6AAC9-A50E-437E-B3F2-701130D113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070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DF81F-AAA3-4ACC-A64F-18718AB2A4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25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06F94-0282-4391-B503-213C02CC22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997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AD3D9-5B95-4001-A7E8-C1CD1D2D0C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42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082DD-68E0-4DAA-96B3-C9C64D5AD2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32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FDD63-8AC0-4436-9A6F-5F2ABA8225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765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F71DC-6A9C-4B11-AA19-627958732A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64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D6D68-25AA-4089-B602-108E85CEB5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33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349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349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349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8 w 1722"/>
                <a:gd name="T1" fmla="*/ 64 h 66"/>
                <a:gd name="T2" fmla="*/ 1718 w 1722"/>
                <a:gd name="T3" fmla="*/ 58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4 h 66"/>
                <a:gd name="T10" fmla="*/ 1718 w 1722"/>
                <a:gd name="T11" fmla="*/ 6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49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3 w 975"/>
                <a:gd name="T1" fmla="*/ 48 h 101"/>
                <a:gd name="T2" fmla="*/ 9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3 w 975"/>
                <a:gd name="T9" fmla="*/ 48 h 101"/>
                <a:gd name="T10" fmla="*/ 9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49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6 w 2517"/>
                <a:gd name="T1" fmla="*/ 276 h 276"/>
                <a:gd name="T2" fmla="*/ 2511 w 2517"/>
                <a:gd name="T3" fmla="*/ 204 h 276"/>
                <a:gd name="T4" fmla="*/ 2254 w 2517"/>
                <a:gd name="T5" fmla="*/ 0 h 276"/>
                <a:gd name="T6" fmla="*/ 0 w 2517"/>
                <a:gd name="T7" fmla="*/ 276 h 276"/>
                <a:gd name="T8" fmla="*/ 2176 w 2517"/>
                <a:gd name="T9" fmla="*/ 276 h 276"/>
                <a:gd name="T10" fmla="*/ 217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7 w 729"/>
                <a:gd name="T7" fmla="*/ 240 h 240"/>
                <a:gd name="T8" fmla="*/ 7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50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7 w 729"/>
                <a:gd name="T1" fmla="*/ 318 h 318"/>
                <a:gd name="T2" fmla="*/ 7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7 w 729"/>
                <a:gd name="T9" fmla="*/ 318 h 318"/>
                <a:gd name="T10" fmla="*/ 7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50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350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350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50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51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351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351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51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351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51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51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352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352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352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352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352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352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352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352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352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</p:grpSp>
      <p:sp>
        <p:nvSpPr>
          <p:cNvPr id="6353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635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353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353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353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F3C0F4E-2870-49D9-94D9-34038416CD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smtClean="0"/>
              <a:t>Rozvoj řeči u dítěte z hlediska lexikálně-sémantické roviny</a:t>
            </a:r>
          </a:p>
        </p:txBody>
      </p:sp>
      <p:pic>
        <p:nvPicPr>
          <p:cNvPr id="3075" name="Picture 7" descr="II čtení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844675"/>
            <a:ext cx="4530725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smtClean="0"/>
              <a:t>Podřízené pojmy – významové kategorie: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  <a:p>
            <a:pPr eaLnBrk="1" hangingPunct="1">
              <a:defRPr/>
            </a:pPr>
            <a:r>
              <a:rPr lang="cs-CZ" smtClean="0"/>
              <a:t>stůl, židle, pohovka, postel… - nábytek</a:t>
            </a:r>
          </a:p>
          <a:p>
            <a:pPr eaLnBrk="1" hangingPunct="1">
              <a:defRPr/>
            </a:pPr>
            <a:r>
              <a:rPr lang="cs-CZ" smtClean="0"/>
              <a:t>kladivo, vrtačka, šroubovák… - nářadí</a:t>
            </a:r>
          </a:p>
          <a:p>
            <a:pPr eaLnBrk="1" hangingPunct="1">
              <a:defRPr/>
            </a:pPr>
            <a:r>
              <a:rPr lang="cs-CZ" smtClean="0"/>
              <a:t>kytara, klavír, flétna, saxofon…- hudební nástroje</a:t>
            </a:r>
          </a:p>
          <a:p>
            <a:pPr eaLnBrk="1" hangingPunct="1">
              <a:defRPr/>
            </a:pPr>
            <a:endParaRPr lang="cs-CZ" smtClean="0"/>
          </a:p>
          <a:p>
            <a:pPr eaLnBrk="1" hangingPunct="1">
              <a:defRPr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smtClean="0"/>
              <a:t>Synonyma – slova stejného výrazu, nestejně znějící: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  <a:p>
            <a:pPr eaLnBrk="1" hangingPunct="1">
              <a:defRPr/>
            </a:pPr>
            <a:r>
              <a:rPr lang="cs-CZ" smtClean="0"/>
              <a:t>kluk – chlapec, hoch…</a:t>
            </a:r>
          </a:p>
          <a:p>
            <a:pPr eaLnBrk="1" hangingPunct="1">
              <a:defRPr/>
            </a:pPr>
            <a:r>
              <a:rPr lang="cs-CZ" smtClean="0"/>
              <a:t>moc – hodně, velmi, dosti…</a:t>
            </a:r>
          </a:p>
          <a:p>
            <a:pPr eaLnBrk="1" hangingPunct="1">
              <a:defRPr/>
            </a:pPr>
            <a:r>
              <a:rPr lang="cs-CZ" smtClean="0"/>
              <a:t>jídlo – pokrm, potrava, strava</a:t>
            </a:r>
          </a:p>
          <a:p>
            <a:pPr eaLnBrk="1" hangingPunct="1">
              <a:defRPr/>
            </a:pPr>
            <a:r>
              <a:rPr lang="cs-CZ" smtClean="0"/>
              <a:t>běžet – utíkat, chvátat, pádit…</a:t>
            </a:r>
          </a:p>
          <a:p>
            <a:pPr eaLnBrk="1" hangingPunct="1">
              <a:defRPr/>
            </a:pPr>
            <a:r>
              <a:rPr lang="cs-CZ" smtClean="0"/>
              <a:t>mluvit – povídat, vyprávět, hovořit, říkat…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smtClean="0"/>
              <a:t>Homonyma – souzvučná slova stejné formy, ale různého výrazu: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  <a:p>
            <a:pPr eaLnBrk="1" hangingPunct="1">
              <a:defRPr/>
            </a:pPr>
            <a:r>
              <a:rPr lang="cs-CZ" smtClean="0"/>
              <a:t>ucho – sluchový orgán, ucho u hrníčku </a:t>
            </a:r>
          </a:p>
          <a:p>
            <a:pPr eaLnBrk="1" hangingPunct="1">
              <a:defRPr/>
            </a:pPr>
            <a:r>
              <a:rPr lang="cs-CZ" smtClean="0"/>
              <a:t>koruna – platidlo, na stromě, královská</a:t>
            </a:r>
          </a:p>
          <a:p>
            <a:pPr eaLnBrk="1" hangingPunct="1">
              <a:defRPr/>
            </a:pPr>
            <a:r>
              <a:rPr lang="cs-CZ" smtClean="0"/>
              <a:t>list – na stromě, v knize, papíru</a:t>
            </a:r>
          </a:p>
          <a:p>
            <a:pPr eaLnBrk="1" hangingPunct="1">
              <a:defRPr/>
            </a:pPr>
            <a:r>
              <a:rPr lang="cs-CZ" smtClean="0"/>
              <a:t>klíč – na zamykání, návod k něčemu, nářadí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smtClean="0"/>
              <a:t>Antonyma – významově protikladná slova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nový – starý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krátký – dlouhý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čistý – špinavý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velký – malý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rovný – křivý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prázdný – plný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vysoký – nízký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silný - slabý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rvp zájem o čtení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4138" y="277813"/>
            <a:ext cx="3895725" cy="5853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Individuální slovní zásoba dítěte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cs-CZ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se rozšiřuje nerovnoměrně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mezi jednotlivými dětmi mohou být rozdíly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různá úroveň vyspělosti CNS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kvalita a kvantita stimulace okolí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smtClean="0"/>
              <a:t/>
            </a:r>
            <a:br>
              <a:rPr lang="cs-CZ" sz="4000" smtClean="0"/>
            </a:br>
            <a:r>
              <a:rPr lang="cs-CZ" sz="4000" smtClean="0"/>
              <a:t/>
            </a:r>
            <a:br>
              <a:rPr lang="cs-CZ" sz="4000" smtClean="0"/>
            </a:br>
            <a:r>
              <a:rPr lang="cs-CZ" sz="4000" smtClean="0"/>
              <a:t/>
            </a:r>
            <a:br>
              <a:rPr lang="cs-CZ" sz="4000" smtClean="0"/>
            </a:br>
            <a:r>
              <a:rPr lang="cs-CZ" sz="4000" smtClean="0"/>
              <a:t/>
            </a:r>
            <a:br>
              <a:rPr lang="cs-CZ" sz="4000" smtClean="0"/>
            </a:br>
            <a:r>
              <a:rPr lang="cs-CZ" sz="4000" smtClean="0"/>
              <a:t/>
            </a:r>
            <a:br>
              <a:rPr lang="cs-CZ" sz="4000" smtClean="0"/>
            </a:br>
            <a:r>
              <a:rPr lang="cs-CZ" sz="4000" smtClean="0"/>
              <a:t/>
            </a:r>
            <a:br>
              <a:rPr lang="cs-CZ" sz="4000" smtClean="0"/>
            </a:br>
            <a:r>
              <a:rPr lang="cs-CZ" sz="4000" smtClean="0"/>
              <a:t/>
            </a:r>
            <a:br>
              <a:rPr lang="cs-CZ" sz="4000" smtClean="0"/>
            </a:br>
            <a:r>
              <a:rPr lang="cs-CZ" sz="4000" smtClean="0"/>
              <a:t>Jak probíhá osvojování pojmů?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1. fáze</a:t>
            </a:r>
          </a:p>
        </p:txBody>
      </p:sp>
      <p:sp>
        <p:nvSpPr>
          <p:cNvPr id="107529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z="2800" smtClean="0"/>
          </a:p>
          <a:p>
            <a:pPr eaLnBrk="1" hangingPunct="1">
              <a:defRPr/>
            </a:pPr>
            <a:r>
              <a:rPr lang="cs-CZ" sz="2800" smtClean="0"/>
              <a:t>seznámení s novými pojmy za účasti přímého pozorování</a:t>
            </a:r>
          </a:p>
          <a:p>
            <a:pPr eaLnBrk="1" hangingPunct="1">
              <a:defRPr/>
            </a:pPr>
            <a:endParaRPr lang="cs-CZ" sz="2800" smtClean="0"/>
          </a:p>
          <a:p>
            <a:pPr eaLnBrk="1" hangingPunct="1">
              <a:defRPr/>
            </a:pPr>
            <a:r>
              <a:rPr lang="cs-CZ" sz="2800" smtClean="0"/>
              <a:t>manipulace </a:t>
            </a:r>
          </a:p>
          <a:p>
            <a:pPr eaLnBrk="1" hangingPunct="1">
              <a:defRPr/>
            </a:pPr>
            <a:endParaRPr lang="cs-CZ" sz="2800" smtClean="0"/>
          </a:p>
          <a:p>
            <a:pPr eaLnBrk="1" hangingPunct="1">
              <a:defRPr/>
            </a:pPr>
            <a:r>
              <a:rPr lang="cs-CZ" sz="2800" smtClean="0"/>
              <a:t>kontakt s okolím</a:t>
            </a:r>
          </a:p>
        </p:txBody>
      </p:sp>
      <p:pic>
        <p:nvPicPr>
          <p:cNvPr id="6148" name="Picture 13" descr="dítě telef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4650" y="2036763"/>
            <a:ext cx="242570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2. fáze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z="2800" smtClean="0"/>
          </a:p>
          <a:p>
            <a:pPr eaLnBrk="1" hangingPunct="1">
              <a:defRPr/>
            </a:pPr>
            <a:endParaRPr lang="cs-CZ" sz="2800" smtClean="0"/>
          </a:p>
          <a:p>
            <a:pPr eaLnBrk="1" hangingPunct="1">
              <a:defRPr/>
            </a:pPr>
            <a:r>
              <a:rPr lang="cs-CZ" sz="2800" smtClean="0"/>
              <a:t>zpřesňování pojmů</a:t>
            </a:r>
          </a:p>
          <a:p>
            <a:pPr eaLnBrk="1" hangingPunct="1">
              <a:defRPr/>
            </a:pPr>
            <a:endParaRPr lang="cs-CZ" sz="2800" smtClean="0"/>
          </a:p>
          <a:p>
            <a:pPr eaLnBrk="1" hangingPunct="1">
              <a:defRPr/>
            </a:pPr>
            <a:r>
              <a:rPr lang="cs-CZ" sz="2800" smtClean="0"/>
              <a:t>zapojování do širších souvislostí</a:t>
            </a:r>
          </a:p>
        </p:txBody>
      </p:sp>
      <p:pic>
        <p:nvPicPr>
          <p:cNvPr id="7172" name="Picture 12" descr="výraz obličeje-dítě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4613" y="1600200"/>
            <a:ext cx="302418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3. fáze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z="2800" smtClean="0"/>
          </a:p>
          <a:p>
            <a:pPr eaLnBrk="1" hangingPunct="1">
              <a:defRPr/>
            </a:pPr>
            <a:r>
              <a:rPr lang="cs-CZ" sz="2800" smtClean="0"/>
              <a:t>aktivizace</a:t>
            </a:r>
          </a:p>
          <a:p>
            <a:pPr eaLnBrk="1" hangingPunct="1">
              <a:defRPr/>
            </a:pPr>
            <a:endParaRPr lang="cs-CZ" sz="2800" smtClean="0"/>
          </a:p>
          <a:p>
            <a:pPr eaLnBrk="1" hangingPunct="1">
              <a:defRPr/>
            </a:pPr>
            <a:r>
              <a:rPr lang="cs-CZ" sz="2800" smtClean="0"/>
              <a:t>uplatňování pojmů v aktivním řečovém projevu </a:t>
            </a:r>
          </a:p>
        </p:txBody>
      </p:sp>
      <p:pic>
        <p:nvPicPr>
          <p:cNvPr id="8196" name="Picture 12" descr="holka lup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1913" y="1600200"/>
            <a:ext cx="3051175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U dětí předškolního věku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systematické objasňování významu slov</a:t>
            </a:r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podporujeme potřebu dítěte aktivně pojmenovávat předměty a jevy v okolí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smtClean="0"/>
              <a:t>Dítě by mělo být schopno užívat: 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smtClean="0"/>
              <a:t>synonyma (slova stejného výrazu, nestejně znějící)</a:t>
            </a:r>
          </a:p>
          <a:p>
            <a:pPr eaLnBrk="1" hangingPunct="1">
              <a:defRPr/>
            </a:pPr>
            <a:endParaRPr lang="cs-CZ" sz="2800" smtClean="0"/>
          </a:p>
          <a:p>
            <a:pPr eaLnBrk="1" hangingPunct="1">
              <a:defRPr/>
            </a:pPr>
            <a:r>
              <a:rPr lang="cs-CZ" sz="2800" smtClean="0"/>
              <a:t>homonyma (souzvučná slova stejné formy, různého výrazu)</a:t>
            </a:r>
          </a:p>
          <a:p>
            <a:pPr eaLnBrk="1" hangingPunct="1">
              <a:defRPr/>
            </a:pPr>
            <a:endParaRPr lang="cs-CZ" sz="2800" smtClean="0"/>
          </a:p>
          <a:p>
            <a:pPr eaLnBrk="1" hangingPunct="1">
              <a:defRPr/>
            </a:pPr>
            <a:r>
              <a:rPr lang="cs-CZ" sz="2800" smtClean="0"/>
              <a:t>vztah nadřazenosti pojmů</a:t>
            </a:r>
          </a:p>
          <a:p>
            <a:pPr eaLnBrk="1" hangingPunct="1">
              <a:defRPr/>
            </a:pPr>
            <a:endParaRPr lang="cs-CZ" sz="2800" smtClean="0"/>
          </a:p>
          <a:p>
            <a:pPr eaLnBrk="1" hangingPunct="1">
              <a:defRPr/>
            </a:pPr>
            <a:r>
              <a:rPr lang="cs-CZ" sz="2800" smtClean="0"/>
              <a:t>vztah podřízenosti pojmů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smtClean="0"/>
              <a:t>Nadřazené pojmy – významové kategorie: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cs-CZ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smtClean="0"/>
              <a:t>rodina – maminka, tatínek, bratr, sestra….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mtClean="0"/>
              <a:t>zvířata – pes, kočka, králík, slon, opice…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mtClean="0"/>
              <a:t>mláďata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mtClean="0"/>
              <a:t>potraviny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mtClean="0"/>
              <a:t>ovoce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mtClean="0"/>
              <a:t>zelenina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mtClean="0"/>
              <a:t>sport….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10">
      <a:dk1>
        <a:srgbClr val="1A006C"/>
      </a:dk1>
      <a:lt1>
        <a:srgbClr val="FFFF00"/>
      </a:lt1>
      <a:dk2>
        <a:srgbClr val="000066"/>
      </a:dk2>
      <a:lt2>
        <a:srgbClr val="FF0000"/>
      </a:lt2>
      <a:accent1>
        <a:srgbClr val="0099CC"/>
      </a:accent1>
      <a:accent2>
        <a:srgbClr val="6600CC"/>
      </a:accent2>
      <a:accent3>
        <a:srgbClr val="AAAAB8"/>
      </a:accent3>
      <a:accent4>
        <a:srgbClr val="DADA00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 10">
        <a:dk1>
          <a:srgbClr val="1A006C"/>
        </a:dk1>
        <a:lt1>
          <a:srgbClr val="FFFF00"/>
        </a:lt1>
        <a:dk2>
          <a:srgbClr val="000066"/>
        </a:dk2>
        <a:lt2>
          <a:srgbClr val="FF0000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00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80</TotalTime>
  <Words>305</Words>
  <Application>Microsoft Office PowerPoint</Application>
  <PresentationFormat>Předvádění na obrazovce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Beam</vt:lpstr>
      <vt:lpstr>Rozvoj řeči u dítěte z hlediska lexikálně-sémantické roviny</vt:lpstr>
      <vt:lpstr>Individuální slovní zásoba dítěte</vt:lpstr>
      <vt:lpstr>       Jak probíhá osvojování pojmů?</vt:lpstr>
      <vt:lpstr>1. fáze</vt:lpstr>
      <vt:lpstr>2. fáze</vt:lpstr>
      <vt:lpstr>3. fáze</vt:lpstr>
      <vt:lpstr>U dětí předškolního věku</vt:lpstr>
      <vt:lpstr>Dítě by mělo být schopno užívat: </vt:lpstr>
      <vt:lpstr>Nadřazené pojmy – významové kategorie:</vt:lpstr>
      <vt:lpstr>Podřízené pojmy – významové kategorie:</vt:lpstr>
      <vt:lpstr>Synonyma – slova stejného výrazu, nestejně znějící:</vt:lpstr>
      <vt:lpstr>Homonyma – souzvučná slova stejné formy, ale různého výrazu:</vt:lpstr>
      <vt:lpstr>Antonyma – významově protikladná slova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Rozvoj řeči u dítěte z hlediska lexikálně-sémantické roviny</dc:title>
  <dc:creator>Admin</dc:creator>
  <cp:lastModifiedBy>Bytesnikova</cp:lastModifiedBy>
  <cp:revision>6</cp:revision>
  <cp:lastPrinted>1601-01-01T00:00:00Z</cp:lastPrinted>
  <dcterms:created xsi:type="dcterms:W3CDTF">2011-11-07T21:36:31Z</dcterms:created>
  <dcterms:modified xsi:type="dcterms:W3CDTF">2012-09-19T11:14:56Z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