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85A2-B2D1-4321-815A-DB0C343E5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55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937F4-DA39-4073-96F9-F662674824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25690-A214-461A-A8E7-2049235A16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9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4EDD-525F-4DCC-9480-A64792BED3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34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F493-00FF-4D17-89E4-BB1D3FC11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5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6C7F-EDF6-48FA-9DFE-FEA708433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73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7C745-43F0-46E1-9FCC-24C2AC365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4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A16A8-65D6-47AE-8B03-042144722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34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DD7F-05C4-446A-B899-D9976F8D9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0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32C3-A05C-4C6A-8087-E926AF82B8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5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4286-7C3F-4D1B-A529-ECCF53EBC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76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9659-87DB-4B9C-B591-66C84902E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38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F56CB-C3E5-46D6-BA44-3388EF0BBA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6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8 w 1722"/>
                <a:gd name="T1" fmla="*/ 64 h 66"/>
                <a:gd name="T2" fmla="*/ 1718 w 1722"/>
                <a:gd name="T3" fmla="*/ 58 h 66"/>
                <a:gd name="T4" fmla="*/ 0 w 1722"/>
                <a:gd name="T5" fmla="*/ 0 h 66"/>
                <a:gd name="T6" fmla="*/ 0 w 1722"/>
                <a:gd name="T7" fmla="*/ 46 h 66"/>
                <a:gd name="T8" fmla="*/ 1718 w 1722"/>
                <a:gd name="T9" fmla="*/ 64 h 66"/>
                <a:gd name="T10" fmla="*/ 1718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7 w 2141"/>
                <a:gd name="T7" fmla="*/ 0 h 198"/>
                <a:gd name="T8" fmla="*/ 213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6 w 2517"/>
                <a:gd name="T1" fmla="*/ 276 h 276"/>
                <a:gd name="T2" fmla="*/ 2511 w 2517"/>
                <a:gd name="T3" fmla="*/ 204 h 276"/>
                <a:gd name="T4" fmla="*/ 2254 w 2517"/>
                <a:gd name="T5" fmla="*/ 0 h 276"/>
                <a:gd name="T6" fmla="*/ 0 w 2517"/>
                <a:gd name="T7" fmla="*/ 276 h 276"/>
                <a:gd name="T8" fmla="*/ 2176 w 2517"/>
                <a:gd name="T9" fmla="*/ 276 h 276"/>
                <a:gd name="T10" fmla="*/ 217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40 h 240"/>
                <a:gd name="T8" fmla="*/ 72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7 w 729"/>
                <a:gd name="T1" fmla="*/ 318 h 318"/>
                <a:gd name="T2" fmla="*/ 72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8 h 318"/>
                <a:gd name="T10" fmla="*/ 72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1BC95EE-7ADA-4C64-80F9-904D83E8D5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Rozvoj řeči u dítěte z hlediska morfologicko-syntaktické roviny</a:t>
            </a:r>
          </a:p>
        </p:txBody>
      </p:sp>
      <p:pic>
        <p:nvPicPr>
          <p:cNvPr id="3075" name="Picture 17" descr="holka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67050" y="1600200"/>
            <a:ext cx="3008313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V morfologicko-syntaktické rovině sledujeme: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aplikaci gramatických pravidel v mluvním projevu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Z gramatického hlediska sledujeme správnost: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slov</a:t>
            </a:r>
          </a:p>
          <a:p>
            <a:pPr eaLnBrk="1" hangingPunct="1">
              <a:defRPr/>
            </a:pPr>
            <a:r>
              <a:rPr lang="cs-CZ" smtClean="0"/>
              <a:t>vět</a:t>
            </a:r>
          </a:p>
          <a:p>
            <a:pPr eaLnBrk="1" hangingPunct="1">
              <a:defRPr/>
            </a:pPr>
            <a:r>
              <a:rPr lang="cs-CZ" smtClean="0"/>
              <a:t>slovosledu</a:t>
            </a:r>
          </a:p>
          <a:p>
            <a:pPr eaLnBrk="1" hangingPunct="1">
              <a:defRPr/>
            </a:pPr>
            <a:r>
              <a:rPr lang="cs-CZ" smtClean="0"/>
              <a:t>rodu</a:t>
            </a:r>
          </a:p>
          <a:p>
            <a:pPr eaLnBrk="1" hangingPunct="1">
              <a:defRPr/>
            </a:pPr>
            <a:r>
              <a:rPr lang="cs-CZ" smtClean="0"/>
              <a:t>čísla</a:t>
            </a:r>
          </a:p>
          <a:p>
            <a:pPr eaLnBrk="1" hangingPunct="1">
              <a:defRPr/>
            </a:pPr>
            <a:r>
              <a:rPr lang="cs-CZ" smtClean="0"/>
              <a:t>pádu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Jazykový cit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jazyková, lingvistická kompetence</a:t>
            </a:r>
          </a:p>
          <a:p>
            <a:pPr eaLnBrk="1" hangingPunct="1">
              <a:defRPr/>
            </a:pPr>
            <a:endParaRPr lang="cs-CZ" sz="2400" dirty="0" smtClean="0"/>
          </a:p>
        </p:txBody>
      </p:sp>
      <p:pic>
        <p:nvPicPr>
          <p:cNvPr id="6148" name="Picture 5" descr="holka knížk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4613" y="1600200"/>
            <a:ext cx="302418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Cvičení - Tvary podstatných jmen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na stůl položíme předmět, dítě si zakryje oči a předmět přemístíme na jiné místo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dítě říká, kde se předmět nachází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(na stole, vedle stolu, na poličce, v tašce…)</a:t>
            </a:r>
          </a:p>
          <a:p>
            <a:pPr eaLnBrk="1" hangingPunct="1">
              <a:defRPr/>
            </a:pPr>
            <a:r>
              <a:rPr lang="cs-CZ" sz="2800" i="1" smtClean="0"/>
              <a:t>cvič.- strom na zdi (magnet. nátěr)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Cvičení – Tvary sloves: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Co dělá?..................Hraje si, češe se….</a:t>
            </a:r>
          </a:p>
          <a:p>
            <a:pPr eaLnBrk="1" hangingPunct="1">
              <a:defRPr/>
            </a:pPr>
            <a:r>
              <a:rPr lang="cs-CZ" smtClean="0"/>
              <a:t>Co děláš?................Hraji si,  češu se…</a:t>
            </a:r>
          </a:p>
          <a:p>
            <a:pPr eaLnBrk="1" hangingPunct="1">
              <a:defRPr/>
            </a:pPr>
            <a:r>
              <a:rPr lang="cs-CZ" smtClean="0"/>
              <a:t>Co děláme?............Hrajeme si, češeme se…</a:t>
            </a:r>
          </a:p>
          <a:p>
            <a:pPr eaLnBrk="1" hangingPunct="1">
              <a:defRPr/>
            </a:pPr>
            <a:r>
              <a:rPr lang="cs-CZ" smtClean="0"/>
              <a:t>Co dělají?</a:t>
            </a:r>
          </a:p>
          <a:p>
            <a:pPr eaLnBrk="1" hangingPunct="1">
              <a:defRPr/>
            </a:pPr>
            <a:r>
              <a:rPr lang="cs-CZ" smtClean="0"/>
              <a:t>Co jste dělali?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Cvičení – tvary přídavných jmen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pojmenování barev předmětů v okolí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přídavná jména přivlastňovací – „Jaká věc (oblečení) kamarádů se mi líbí?“ – líbí se mi….Petrova hnědá čepice, Pavlův modrý vláček…)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Cvičení - Koncovky množného čísla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na magnetickou tabuli umístíme různý počet několika druhů ovoce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dítě má za úkol pojmenovat ovoce a sdělit, kolik je tam kusů</a:t>
            </a:r>
          </a:p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Jablko – dvě jablka</a:t>
            </a:r>
          </a:p>
          <a:p>
            <a:pPr eaLnBrk="1" hangingPunct="1">
              <a:defRPr/>
            </a:pPr>
            <a:r>
              <a:rPr lang="cs-CZ" smtClean="0"/>
              <a:t>Banán – pět banánů….. 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tabule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993775"/>
            <a:ext cx="64008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11">
      <a:dk1>
        <a:srgbClr val="1A006C"/>
      </a:dk1>
      <a:lt1>
        <a:srgbClr val="FFFF00"/>
      </a:lt1>
      <a:dk2>
        <a:srgbClr val="000066"/>
      </a:dk2>
      <a:lt2>
        <a:srgbClr val="FF3300"/>
      </a:lt2>
      <a:accent1>
        <a:srgbClr val="0099CC"/>
      </a:accent1>
      <a:accent2>
        <a:srgbClr val="6600CC"/>
      </a:accent2>
      <a:accent3>
        <a:srgbClr val="AAAAB8"/>
      </a:accent3>
      <a:accent4>
        <a:srgbClr val="DADA00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m 10">
        <a:dk1>
          <a:srgbClr val="1A006C"/>
        </a:dk1>
        <a:lt1>
          <a:srgbClr val="FFFF00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00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11">
        <a:dk1>
          <a:srgbClr val="1A006C"/>
        </a:dk1>
        <a:lt1>
          <a:srgbClr val="FFFF00"/>
        </a:lt1>
        <a:dk2>
          <a:srgbClr val="000066"/>
        </a:dk2>
        <a:lt2>
          <a:srgbClr val="FF3300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00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36</TotalTime>
  <Words>200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Beam</vt:lpstr>
      <vt:lpstr>Rozvoj řeči u dítěte z hlediska morfologicko-syntaktické roviny</vt:lpstr>
      <vt:lpstr>V morfologicko-syntaktické rovině sledujeme:</vt:lpstr>
      <vt:lpstr>Z gramatického hlediska sledujeme správnost:</vt:lpstr>
      <vt:lpstr>Jazykový cit</vt:lpstr>
      <vt:lpstr>Cvičení - Tvary podstatných jmen</vt:lpstr>
      <vt:lpstr>Cvičení – Tvary sloves:</vt:lpstr>
      <vt:lpstr>Cvičení – tvary přídavných jmen</vt:lpstr>
      <vt:lpstr>Cvičení - Koncovky množného čísla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řeči u dítěte z hlediska morfologicko-syntaktické roviny</dc:title>
  <dc:creator>Admin</dc:creator>
  <cp:lastModifiedBy>Bytesnikova</cp:lastModifiedBy>
  <cp:revision>6</cp:revision>
  <cp:lastPrinted>1601-01-01T00:00:00Z</cp:lastPrinted>
  <dcterms:created xsi:type="dcterms:W3CDTF">2011-11-08T10:07:39Z</dcterms:created>
  <dcterms:modified xsi:type="dcterms:W3CDTF">2012-09-19T11:15:35Z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