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82" r:id="rId3"/>
    <p:sldId id="257" r:id="rId4"/>
    <p:sldId id="258" r:id="rId5"/>
    <p:sldId id="259" r:id="rId6"/>
    <p:sldId id="260" r:id="rId7"/>
    <p:sldId id="278" r:id="rId8"/>
    <p:sldId id="261" r:id="rId9"/>
    <p:sldId id="262" r:id="rId10"/>
    <p:sldId id="272" r:id="rId11"/>
    <p:sldId id="274" r:id="rId12"/>
    <p:sldId id="269" r:id="rId13"/>
    <p:sldId id="270" r:id="rId14"/>
    <p:sldId id="277" r:id="rId15"/>
    <p:sldId id="265" r:id="rId16"/>
    <p:sldId id="273" r:id="rId17"/>
    <p:sldId id="281" r:id="rId18"/>
    <p:sldId id="268" r:id="rId19"/>
    <p:sldId id="271" r:id="rId20"/>
    <p:sldId id="275" r:id="rId21"/>
    <p:sldId id="276" r:id="rId22"/>
    <p:sldId id="263" r:id="rId23"/>
    <p:sldId id="280" r:id="rId24"/>
    <p:sldId id="279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32FDB5-54F8-480D-A26F-B4C2D923F523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454CEB-7B12-4FAA-98C6-086CCD1AD9C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8628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454CEB-7B12-4FAA-98C6-086CCD1AD9CE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0420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454CEB-7B12-4FAA-98C6-086CCD1AD9CE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916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6A2AF-CFF8-4E53-83CF-A1A00C667D7D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23B4D-5653-4AFC-9258-E25D138ED43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257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6A2AF-CFF8-4E53-83CF-A1A00C667D7D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23B4D-5653-4AFC-9258-E25D138ED43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1516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6A2AF-CFF8-4E53-83CF-A1A00C667D7D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23B4D-5653-4AFC-9258-E25D138ED43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2836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6A2AF-CFF8-4E53-83CF-A1A00C667D7D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23B4D-5653-4AFC-9258-E25D138ED43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325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6A2AF-CFF8-4E53-83CF-A1A00C667D7D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23B4D-5653-4AFC-9258-E25D138ED43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3235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6A2AF-CFF8-4E53-83CF-A1A00C667D7D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23B4D-5653-4AFC-9258-E25D138ED43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654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6A2AF-CFF8-4E53-83CF-A1A00C667D7D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23B4D-5653-4AFC-9258-E25D138ED43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7016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6A2AF-CFF8-4E53-83CF-A1A00C667D7D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23B4D-5653-4AFC-9258-E25D138ED43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4814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6A2AF-CFF8-4E53-83CF-A1A00C667D7D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23B4D-5653-4AFC-9258-E25D138ED43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3916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6A2AF-CFF8-4E53-83CF-A1A00C667D7D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23B4D-5653-4AFC-9258-E25D138ED43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127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6A2AF-CFF8-4E53-83CF-A1A00C667D7D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23B4D-5653-4AFC-9258-E25D138ED43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7794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6A2AF-CFF8-4E53-83CF-A1A00C667D7D}" type="datetimeFigureOut">
              <a:rPr lang="cs-CZ" smtClean="0"/>
              <a:pPr/>
              <a:t>16.10.2014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23B4D-5653-4AFC-9258-E25D138ED43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0590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vysokeskoly.cz/katalog-vs/obory?paginator-page=15" TargetMode="External"/><Relationship Id="rId13" Type="http://schemas.openxmlformats.org/officeDocument/2006/relationships/hyperlink" Target="http://www.zsbabak.cz/cizi-jazyky/jazyk-nemecky/" TargetMode="External"/><Relationship Id="rId3" Type="http://schemas.openxmlformats.org/officeDocument/2006/relationships/hyperlink" Target="http://aplikace.msmt.cz/PDF/JT010NPvyukyCJnaNet.pdf" TargetMode="External"/><Relationship Id="rId7" Type="http://schemas.openxmlformats.org/officeDocument/2006/relationships/hyperlink" Target="http://www.goethe.de/ges/spa/dos/ifs/de2747558.htm" TargetMode="External"/><Relationship Id="rId12" Type="http://schemas.openxmlformats.org/officeDocument/2006/relationships/hyperlink" Target="http://www.mup.cz/cz/zahranicni-spoluprace/studijni-pobyty-erasmus.html" TargetMode="External"/><Relationship Id="rId2" Type="http://schemas.openxmlformats.org/officeDocument/2006/relationships/hyperlink" Target="http://www.goethe.de/ins/cz/pra/lhr/dls/sfd/kig/csindex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aep.cz/comenius" TargetMode="External"/><Relationship Id="rId11" Type="http://schemas.openxmlformats.org/officeDocument/2006/relationships/hyperlink" Target="http://www.statnimaturita-nemcina.cz/" TargetMode="External"/><Relationship Id="rId5" Type="http://schemas.openxmlformats.org/officeDocument/2006/relationships/hyperlink" Target="http://www.naep.cz/label" TargetMode="External"/><Relationship Id="rId10" Type="http://schemas.openxmlformats.org/officeDocument/2006/relationships/hyperlink" Target="http://www.dsp-praha.org/" TargetMode="External"/><Relationship Id="rId4" Type="http://schemas.openxmlformats.org/officeDocument/2006/relationships/hyperlink" Target="http://www.etwinning.cz/mezinarodni-akce/" TargetMode="External"/><Relationship Id="rId9" Type="http://schemas.openxmlformats.org/officeDocument/2006/relationships/hyperlink" Target="http://www.gtmskola.cz/" TargetMode="External"/><Relationship Id="rId14" Type="http://schemas.openxmlformats.org/officeDocument/2006/relationships/hyperlink" Target="http://www.goethe.de/ins/cz/pra/lhr/wer/csindex.ht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77242" y="332657"/>
            <a:ext cx="7772400" cy="1944216"/>
          </a:xfrm>
        </p:spPr>
        <p:txBody>
          <a:bodyPr>
            <a:noAutofit/>
          </a:bodyPr>
          <a:lstStyle/>
          <a:p>
            <a:r>
              <a:rPr lang="cs-CZ" sz="60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Deutsch</a:t>
            </a:r>
            <a:r>
              <a:rPr lang="cs-CZ" sz="6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cs-CZ" sz="60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Schulen</a:t>
            </a:r>
            <a:r>
              <a:rPr lang="cs-CZ" sz="6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60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</a:t>
            </a:r>
            <a:r>
              <a:rPr lang="cs-CZ" sz="6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60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Bildung</a:t>
            </a:r>
            <a:r>
              <a:rPr lang="cs-CZ" sz="6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cs-CZ" sz="60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Tschechien</a:t>
            </a:r>
            <a:endParaRPr lang="cs-CZ" sz="6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Vortrag</a:t>
            </a:r>
            <a:r>
              <a:rPr lang="cs-CZ" dirty="0" smtClean="0"/>
              <a:t> 1</a:t>
            </a:r>
          </a:p>
          <a:p>
            <a:endParaRPr lang="cs-CZ" dirty="0"/>
          </a:p>
          <a:p>
            <a:r>
              <a:rPr lang="cs-CZ" smtClean="0"/>
              <a:t>Věra Janíková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116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 </a:t>
            </a:r>
            <a:r>
              <a:rPr lang="cs-CZ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Deutsche</a:t>
            </a:r>
            <a:r>
              <a:rPr lang="cs-CZ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Gymnasien</a:t>
            </a:r>
            <a:r>
              <a:rPr lang="cs-CZ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</a:t>
            </a:r>
            <a:r>
              <a:rPr lang="cs-CZ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erweitertem</a:t>
            </a:r>
            <a:r>
              <a:rPr lang="cs-CZ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Deutschunterricht</a:t>
            </a:r>
            <a:r>
              <a:rPr lang="cs-CZ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cs-CZ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800" dirty="0" err="1" smtClean="0"/>
              <a:t>Vorteile</a:t>
            </a:r>
            <a:endParaRPr lang="cs-CZ" sz="28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/>
              <a:t>Deutsch</a:t>
            </a:r>
            <a:r>
              <a:rPr lang="cs-CZ" dirty="0"/>
              <a:t> </a:t>
            </a:r>
            <a:r>
              <a:rPr lang="cs-CZ" dirty="0" err="1"/>
              <a:t>intensiv</a:t>
            </a:r>
            <a:r>
              <a:rPr lang="cs-CZ" dirty="0"/>
              <a:t> </a:t>
            </a:r>
            <a:r>
              <a:rPr lang="cs-CZ" dirty="0" err="1"/>
              <a:t>unterrichtet</a:t>
            </a:r>
            <a:r>
              <a:rPr lang="cs-CZ" dirty="0"/>
              <a:t> (bis 8 </a:t>
            </a:r>
            <a:r>
              <a:rPr lang="cs-CZ" dirty="0" err="1"/>
              <a:t>Stunden</a:t>
            </a:r>
            <a:r>
              <a:rPr lang="cs-CZ" dirty="0"/>
              <a:t> </a:t>
            </a:r>
            <a:r>
              <a:rPr lang="cs-CZ" dirty="0" err="1"/>
              <a:t>wöchentlich</a:t>
            </a:r>
            <a:r>
              <a:rPr lang="cs-CZ" dirty="0"/>
              <a:t>)</a:t>
            </a:r>
          </a:p>
          <a:p>
            <a:r>
              <a:rPr lang="cs-CZ" dirty="0" err="1" smtClean="0"/>
              <a:t>Austauschprogramme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Exkursionen</a:t>
            </a:r>
            <a:endParaRPr lang="cs-CZ" dirty="0"/>
          </a:p>
          <a:p>
            <a:r>
              <a:rPr lang="cs-CZ" dirty="0" err="1" smtClean="0"/>
              <a:t>manche</a:t>
            </a:r>
            <a:r>
              <a:rPr lang="cs-CZ" dirty="0" smtClean="0"/>
              <a:t> </a:t>
            </a:r>
            <a:r>
              <a:rPr lang="cs-CZ" dirty="0" err="1"/>
              <a:t>Fächer</a:t>
            </a:r>
            <a:r>
              <a:rPr lang="cs-CZ" dirty="0"/>
              <a:t> in der </a:t>
            </a:r>
            <a:r>
              <a:rPr lang="cs-CZ" dirty="0" err="1"/>
              <a:t>deutschen</a:t>
            </a:r>
            <a:r>
              <a:rPr lang="cs-CZ" dirty="0"/>
              <a:t> </a:t>
            </a:r>
            <a:r>
              <a:rPr lang="cs-CZ" dirty="0" err="1"/>
              <a:t>Sprache</a:t>
            </a:r>
            <a:r>
              <a:rPr lang="cs-CZ" dirty="0"/>
              <a:t> </a:t>
            </a:r>
            <a:r>
              <a:rPr lang="cs-CZ" dirty="0" err="1" smtClean="0"/>
              <a:t>unterrichtet</a:t>
            </a:r>
            <a:endParaRPr lang="cs-CZ" dirty="0" smtClean="0"/>
          </a:p>
          <a:p>
            <a:r>
              <a:rPr lang="cs-CZ" dirty="0" err="1" smtClean="0"/>
              <a:t>viele</a:t>
            </a:r>
            <a:r>
              <a:rPr lang="cs-CZ" dirty="0" smtClean="0"/>
              <a:t> </a:t>
            </a:r>
            <a:r>
              <a:rPr lang="cs-CZ" dirty="0" err="1"/>
              <a:t>Lehrer</a:t>
            </a:r>
            <a:r>
              <a:rPr lang="cs-CZ" dirty="0"/>
              <a:t> </a:t>
            </a:r>
            <a:r>
              <a:rPr lang="cs-CZ" dirty="0" err="1"/>
              <a:t>Muttersprachler</a:t>
            </a:r>
            <a:endParaRPr lang="cs-CZ" dirty="0"/>
          </a:p>
          <a:p>
            <a:r>
              <a:rPr lang="cs-CZ" dirty="0" err="1"/>
              <a:t>m</a:t>
            </a:r>
            <a:r>
              <a:rPr lang="cs-CZ" dirty="0" err="1" smtClean="0"/>
              <a:t>anche</a:t>
            </a:r>
            <a:r>
              <a:rPr lang="cs-CZ" dirty="0" smtClean="0"/>
              <a:t> </a:t>
            </a:r>
            <a:r>
              <a:rPr lang="cs-CZ" dirty="0" err="1" smtClean="0"/>
              <a:t>Gymnasien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Deutsche</a:t>
            </a:r>
            <a:r>
              <a:rPr lang="cs-CZ" dirty="0" smtClean="0"/>
              <a:t>, </a:t>
            </a:r>
            <a:r>
              <a:rPr lang="cs-CZ" dirty="0" err="1" smtClean="0"/>
              <a:t>die</a:t>
            </a:r>
            <a:r>
              <a:rPr lang="cs-CZ" dirty="0" smtClean="0"/>
              <a:t> in </a:t>
            </a:r>
            <a:r>
              <a:rPr lang="cs-CZ" dirty="0" err="1" smtClean="0"/>
              <a:t>Tschechien</a:t>
            </a:r>
            <a:r>
              <a:rPr lang="cs-CZ" dirty="0" smtClean="0"/>
              <a:t> </a:t>
            </a:r>
            <a:r>
              <a:rPr lang="cs-CZ" dirty="0" err="1" smtClean="0"/>
              <a:t>leben</a:t>
            </a:r>
            <a:endParaRPr lang="cs-CZ" dirty="0" smtClean="0"/>
          </a:p>
          <a:p>
            <a:r>
              <a:rPr lang="cs-CZ" dirty="0" err="1" smtClean="0"/>
              <a:t>teuer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cs-CZ" dirty="0" err="1" smtClean="0"/>
              <a:t>Deutsche</a:t>
            </a:r>
            <a:r>
              <a:rPr lang="cs-CZ" dirty="0" smtClean="0"/>
              <a:t> </a:t>
            </a:r>
            <a:r>
              <a:rPr lang="cs-CZ" dirty="0" err="1" smtClean="0"/>
              <a:t>Gymnasien</a:t>
            </a:r>
            <a:r>
              <a:rPr lang="cs-CZ" dirty="0" smtClean="0"/>
              <a:t> in </a:t>
            </a:r>
            <a:r>
              <a:rPr lang="cs-CZ" dirty="0" err="1" smtClean="0"/>
              <a:t>Tschechien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683126"/>
          </a:xfrm>
        </p:spPr>
        <p:txBody>
          <a:bodyPr>
            <a:noAutofit/>
          </a:bodyPr>
          <a:lstStyle/>
          <a:p>
            <a:r>
              <a:rPr lang="cs-CZ" sz="1550" b="1" u="sng" dirty="0" err="1" smtClean="0">
                <a:solidFill>
                  <a:srgbClr val="00B050"/>
                </a:solidFill>
              </a:rPr>
              <a:t>Österrreichisches</a:t>
            </a:r>
            <a:r>
              <a:rPr lang="cs-CZ" sz="1550" b="1" u="sng" dirty="0" smtClean="0">
                <a:solidFill>
                  <a:srgbClr val="00B050"/>
                </a:solidFill>
              </a:rPr>
              <a:t> Gymnasium in Prag </a:t>
            </a:r>
            <a:r>
              <a:rPr lang="cs-CZ" sz="1550" b="1" u="sng" dirty="0">
                <a:solidFill>
                  <a:srgbClr val="00B050"/>
                </a:solidFill>
              </a:rPr>
              <a:t> </a:t>
            </a:r>
            <a:r>
              <a:rPr lang="cs-CZ" sz="1550" b="1" u="sng" dirty="0" smtClean="0">
                <a:solidFill>
                  <a:srgbClr val="00B050"/>
                </a:solidFill>
              </a:rPr>
              <a:t>      </a:t>
            </a:r>
            <a:r>
              <a:rPr lang="cs-CZ" sz="1550" dirty="0" smtClean="0"/>
              <a:t>(</a:t>
            </a:r>
            <a:r>
              <a:rPr lang="cs-CZ" sz="1550" dirty="0" err="1" smtClean="0"/>
              <a:t>auf</a:t>
            </a:r>
            <a:r>
              <a:rPr lang="cs-CZ" sz="1550" dirty="0" smtClean="0"/>
              <a:t> </a:t>
            </a:r>
            <a:r>
              <a:rPr lang="cs-CZ" sz="1550" dirty="0" err="1" smtClean="0"/>
              <a:t>Deutsch</a:t>
            </a:r>
            <a:r>
              <a:rPr lang="cs-CZ" sz="1550" dirty="0" smtClean="0"/>
              <a:t> </a:t>
            </a:r>
            <a:r>
              <a:rPr lang="cs-CZ" sz="1550" dirty="0" err="1" smtClean="0"/>
              <a:t>unterrichtet</a:t>
            </a:r>
            <a:r>
              <a:rPr lang="cs-CZ" sz="1550" dirty="0" smtClean="0"/>
              <a:t>; 21.000/</a:t>
            </a:r>
            <a:r>
              <a:rPr lang="cs-CZ" sz="1550" dirty="0" err="1" smtClean="0"/>
              <a:t>Jahr</a:t>
            </a:r>
            <a:r>
              <a:rPr lang="cs-CZ" sz="1550" dirty="0" smtClean="0"/>
              <a:t>)</a:t>
            </a:r>
          </a:p>
          <a:p>
            <a:r>
              <a:rPr lang="cs-CZ" sz="1550" b="1" u="sng" dirty="0" smtClean="0">
                <a:solidFill>
                  <a:srgbClr val="00B050"/>
                </a:solidFill>
              </a:rPr>
              <a:t>Gymnasium der </a:t>
            </a:r>
            <a:r>
              <a:rPr lang="cs-CZ" sz="1550" b="1" u="sng" dirty="0" err="1">
                <a:solidFill>
                  <a:srgbClr val="00B050"/>
                </a:solidFill>
              </a:rPr>
              <a:t>D</a:t>
            </a:r>
            <a:r>
              <a:rPr lang="cs-CZ" sz="1550" b="1" u="sng" dirty="0" err="1" smtClean="0">
                <a:solidFill>
                  <a:srgbClr val="00B050"/>
                </a:solidFill>
              </a:rPr>
              <a:t>eutschen</a:t>
            </a:r>
            <a:r>
              <a:rPr lang="cs-CZ" sz="1550" b="1" u="sng" dirty="0" smtClean="0">
                <a:solidFill>
                  <a:srgbClr val="00B050"/>
                </a:solidFill>
              </a:rPr>
              <a:t> </a:t>
            </a:r>
            <a:r>
              <a:rPr lang="cs-CZ" sz="1550" b="1" u="sng" dirty="0" err="1" smtClean="0">
                <a:solidFill>
                  <a:srgbClr val="00B050"/>
                </a:solidFill>
              </a:rPr>
              <a:t>Schule</a:t>
            </a:r>
            <a:r>
              <a:rPr lang="cs-CZ" sz="1550" dirty="0" smtClean="0"/>
              <a:t> (Prag) (180.000/</a:t>
            </a:r>
            <a:r>
              <a:rPr lang="cs-CZ" sz="1550" dirty="0" err="1" smtClean="0"/>
              <a:t>Jahr</a:t>
            </a:r>
            <a:r>
              <a:rPr lang="cs-CZ" sz="1550" dirty="0" smtClean="0"/>
              <a:t>)</a:t>
            </a:r>
          </a:p>
          <a:p>
            <a:r>
              <a:rPr lang="cs-CZ" sz="1550" b="1" u="sng" dirty="0" smtClean="0">
                <a:solidFill>
                  <a:srgbClr val="00B050"/>
                </a:solidFill>
              </a:rPr>
              <a:t>Thomas Mann Gymnasium </a:t>
            </a:r>
            <a:r>
              <a:rPr lang="cs-CZ" sz="1550" dirty="0" smtClean="0"/>
              <a:t>(</a:t>
            </a:r>
            <a:r>
              <a:rPr lang="de-DE" sz="1550" dirty="0" smtClean="0"/>
              <a:t>Mathematik</a:t>
            </a:r>
            <a:r>
              <a:rPr lang="de-DE" sz="1550" dirty="0"/>
              <a:t>, Geographie, Biologie, Deutsche Geschichte, Deutsche </a:t>
            </a:r>
            <a:r>
              <a:rPr lang="de-DE" sz="1550" dirty="0" smtClean="0"/>
              <a:t>Literatur</a:t>
            </a:r>
            <a:r>
              <a:rPr lang="cs-CZ" sz="1550" dirty="0" smtClean="0"/>
              <a:t> </a:t>
            </a:r>
            <a:r>
              <a:rPr lang="cs-CZ" sz="1550" dirty="0" err="1" smtClean="0"/>
              <a:t>auf</a:t>
            </a:r>
            <a:r>
              <a:rPr lang="cs-CZ" sz="1550" dirty="0" smtClean="0"/>
              <a:t> </a:t>
            </a:r>
            <a:r>
              <a:rPr lang="cs-CZ" sz="1550" dirty="0" err="1" smtClean="0"/>
              <a:t>D.unterrichtet</a:t>
            </a:r>
            <a:r>
              <a:rPr lang="cs-CZ" sz="1550" dirty="0" smtClean="0"/>
              <a:t>; 35.000/</a:t>
            </a:r>
            <a:r>
              <a:rPr lang="cs-CZ" sz="1550" dirty="0" err="1" smtClean="0"/>
              <a:t>Jahr</a:t>
            </a:r>
            <a:r>
              <a:rPr lang="cs-CZ" sz="1550" dirty="0" smtClean="0"/>
              <a:t>)</a:t>
            </a:r>
          </a:p>
          <a:p>
            <a:r>
              <a:rPr lang="cs-CZ" sz="1550" b="1" u="sng" dirty="0" smtClean="0">
                <a:solidFill>
                  <a:srgbClr val="00B050"/>
                </a:solidFill>
              </a:rPr>
              <a:t>Gymnasium </a:t>
            </a:r>
            <a:r>
              <a:rPr lang="cs-CZ" sz="1550" b="1" u="sng" dirty="0">
                <a:solidFill>
                  <a:srgbClr val="00B050"/>
                </a:solidFill>
              </a:rPr>
              <a:t>Na </a:t>
            </a:r>
            <a:r>
              <a:rPr lang="cs-CZ" sz="1550" b="1" u="sng" dirty="0" smtClean="0">
                <a:solidFill>
                  <a:srgbClr val="00B050"/>
                </a:solidFill>
              </a:rPr>
              <a:t>Pražačce  </a:t>
            </a:r>
            <a:r>
              <a:rPr lang="cs-CZ" sz="1550" dirty="0" smtClean="0"/>
              <a:t>(Prag) </a:t>
            </a:r>
            <a:r>
              <a:rPr lang="cs-CZ" sz="1550" dirty="0"/>
              <a:t>(</a:t>
            </a:r>
            <a:r>
              <a:rPr lang="cs-CZ" sz="1550" dirty="0" err="1"/>
              <a:t>Fächer</a:t>
            </a:r>
            <a:r>
              <a:rPr lang="cs-CZ" sz="1550" dirty="0"/>
              <a:t> in der </a:t>
            </a:r>
            <a:r>
              <a:rPr lang="cs-CZ" sz="1550" dirty="0" err="1" smtClean="0"/>
              <a:t>deutschen</a:t>
            </a:r>
            <a:r>
              <a:rPr lang="cs-CZ" sz="1550" dirty="0" smtClean="0"/>
              <a:t> </a:t>
            </a:r>
            <a:r>
              <a:rPr lang="cs-CZ" sz="1550" dirty="0" err="1"/>
              <a:t>Sprache</a:t>
            </a:r>
            <a:r>
              <a:rPr lang="cs-CZ" sz="1550" dirty="0"/>
              <a:t>, ohne </a:t>
            </a:r>
            <a:r>
              <a:rPr lang="cs-CZ" sz="1550" dirty="0" err="1"/>
              <a:t>Gebühr</a:t>
            </a:r>
            <a:r>
              <a:rPr lang="cs-CZ" sz="1550" dirty="0"/>
              <a:t>, 6 </a:t>
            </a:r>
            <a:r>
              <a:rPr lang="cs-CZ" sz="1550" dirty="0" err="1"/>
              <a:t>Jahre</a:t>
            </a:r>
            <a:r>
              <a:rPr lang="cs-CZ" sz="1550" dirty="0"/>
              <a:t>)</a:t>
            </a:r>
          </a:p>
          <a:p>
            <a:r>
              <a:rPr lang="cs-CZ" sz="1550" b="1" u="sng" dirty="0" err="1" smtClean="0">
                <a:solidFill>
                  <a:srgbClr val="00B050"/>
                </a:solidFill>
              </a:rPr>
              <a:t>Deutsches</a:t>
            </a:r>
            <a:r>
              <a:rPr lang="cs-CZ" sz="1550" b="1" u="sng" dirty="0" smtClean="0">
                <a:solidFill>
                  <a:srgbClr val="00B050"/>
                </a:solidFill>
              </a:rPr>
              <a:t> Gymnasium in </a:t>
            </a:r>
            <a:r>
              <a:rPr lang="cs-CZ" sz="1550" b="1" u="sng" dirty="0" err="1" smtClean="0">
                <a:solidFill>
                  <a:srgbClr val="00B050"/>
                </a:solidFill>
              </a:rPr>
              <a:t>Brünn</a:t>
            </a:r>
            <a:r>
              <a:rPr lang="cs-CZ" sz="1550" dirty="0"/>
              <a:t> </a:t>
            </a:r>
            <a:r>
              <a:rPr lang="cs-CZ" sz="1550" dirty="0" smtClean="0"/>
              <a:t>(</a:t>
            </a:r>
            <a:r>
              <a:rPr lang="cs-CZ" sz="1550" dirty="0" err="1" smtClean="0"/>
              <a:t>Geschichte</a:t>
            </a:r>
            <a:r>
              <a:rPr lang="cs-CZ" sz="1550" dirty="0" smtClean="0"/>
              <a:t>, </a:t>
            </a:r>
            <a:r>
              <a:rPr lang="cs-CZ" sz="1550" dirty="0" err="1" smtClean="0"/>
              <a:t>Geographie</a:t>
            </a:r>
            <a:r>
              <a:rPr lang="cs-CZ" sz="1550" dirty="0" smtClean="0"/>
              <a:t>, </a:t>
            </a:r>
            <a:r>
              <a:rPr lang="cs-CZ" sz="1550" dirty="0" err="1" smtClean="0"/>
              <a:t>Sozialkunde</a:t>
            </a:r>
            <a:r>
              <a:rPr lang="cs-CZ" sz="1550" dirty="0" smtClean="0"/>
              <a:t> </a:t>
            </a:r>
            <a:r>
              <a:rPr lang="cs-CZ" sz="1550" dirty="0" err="1" smtClean="0"/>
              <a:t>auf</a:t>
            </a:r>
            <a:r>
              <a:rPr lang="cs-CZ" sz="1550" dirty="0" smtClean="0"/>
              <a:t> </a:t>
            </a:r>
            <a:r>
              <a:rPr lang="cs-CZ" sz="1550" dirty="0" err="1"/>
              <a:t>D</a:t>
            </a:r>
            <a:r>
              <a:rPr lang="cs-CZ" sz="1550" dirty="0" err="1" smtClean="0"/>
              <a:t>eutsch</a:t>
            </a:r>
            <a:r>
              <a:rPr lang="cs-CZ" sz="1550" dirty="0" smtClean="0"/>
              <a:t> unterrichtet;16.000/</a:t>
            </a:r>
            <a:r>
              <a:rPr lang="cs-CZ" sz="1550" dirty="0" err="1" smtClean="0"/>
              <a:t>Jahr</a:t>
            </a:r>
            <a:r>
              <a:rPr lang="cs-CZ" sz="1550" dirty="0" smtClean="0"/>
              <a:t>)</a:t>
            </a:r>
          </a:p>
          <a:p>
            <a:r>
              <a:rPr lang="cs-CZ" sz="1550" b="1" u="sng" dirty="0" smtClean="0">
                <a:solidFill>
                  <a:srgbClr val="00B050"/>
                </a:solidFill>
              </a:rPr>
              <a:t>Gymnasium von Dr. Karel Polesný, </a:t>
            </a:r>
            <a:r>
              <a:rPr lang="cs-CZ" sz="1550" b="1" u="sng" dirty="0" err="1" smtClean="0">
                <a:solidFill>
                  <a:srgbClr val="00B050"/>
                </a:solidFill>
              </a:rPr>
              <a:t>Znaim</a:t>
            </a:r>
            <a:endParaRPr lang="cs-CZ" sz="1550" b="1" u="sng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87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Abitur</a:t>
            </a:r>
            <a:r>
              <a:rPr lang="cs-CZ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cs-CZ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Deustch</a:t>
            </a:r>
            <a:endParaRPr lang="cs-CZ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err="1" smtClean="0"/>
              <a:t>Staatliche</a:t>
            </a:r>
            <a:r>
              <a:rPr lang="cs-CZ" dirty="0" smtClean="0"/>
              <a:t> (</a:t>
            </a:r>
            <a:r>
              <a:rPr lang="cs-CZ" dirty="0" err="1" smtClean="0"/>
              <a:t>neue</a:t>
            </a:r>
            <a:r>
              <a:rPr lang="cs-CZ" dirty="0" smtClean="0"/>
              <a:t>) </a:t>
            </a:r>
            <a:r>
              <a:rPr lang="cs-CZ" dirty="0" err="1" smtClean="0"/>
              <a:t>Abitur</a:t>
            </a:r>
            <a:r>
              <a:rPr lang="cs-CZ" dirty="0" smtClean="0"/>
              <a:t> </a:t>
            </a:r>
            <a:r>
              <a:rPr lang="cs-CZ" dirty="0" err="1" smtClean="0"/>
              <a:t>seit</a:t>
            </a:r>
            <a:r>
              <a:rPr lang="cs-CZ" dirty="0" smtClean="0"/>
              <a:t> 2008/09</a:t>
            </a:r>
          </a:p>
          <a:p>
            <a:r>
              <a:rPr lang="cs-CZ" dirty="0"/>
              <a:t>b</a:t>
            </a:r>
            <a:r>
              <a:rPr lang="cs-CZ" dirty="0" smtClean="0"/>
              <a:t>is 2012 </a:t>
            </a:r>
            <a:r>
              <a:rPr lang="cs-CZ" dirty="0" err="1" smtClean="0"/>
              <a:t>Abitur</a:t>
            </a:r>
            <a:r>
              <a:rPr lang="cs-CZ" dirty="0" smtClean="0"/>
              <a:t> in </a:t>
            </a:r>
            <a:r>
              <a:rPr lang="cs-CZ" dirty="0" err="1" smtClean="0"/>
              <a:t>Deutsch</a:t>
            </a:r>
            <a:r>
              <a:rPr lang="cs-CZ" dirty="0" smtClean="0"/>
              <a:t> B1 oder B2</a:t>
            </a:r>
          </a:p>
          <a:p>
            <a:r>
              <a:rPr lang="cs-CZ" dirty="0" err="1"/>
              <a:t>s</a:t>
            </a:r>
            <a:r>
              <a:rPr lang="cs-CZ" dirty="0" err="1" smtClean="0"/>
              <a:t>eit</a:t>
            </a:r>
            <a:r>
              <a:rPr lang="cs-CZ" dirty="0" smtClean="0"/>
              <a:t> 2013 </a:t>
            </a:r>
            <a:r>
              <a:rPr lang="cs-CZ" dirty="0" err="1" smtClean="0"/>
              <a:t>nur</a:t>
            </a:r>
            <a:r>
              <a:rPr lang="cs-CZ" dirty="0" smtClean="0"/>
              <a:t> B1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3600" b="1" dirty="0" err="1" smtClean="0">
                <a:solidFill>
                  <a:srgbClr val="00B050"/>
                </a:solidFill>
              </a:rPr>
              <a:t>Teile</a:t>
            </a:r>
            <a:r>
              <a:rPr lang="cs-CZ" sz="3600" b="1" dirty="0" smtClean="0">
                <a:solidFill>
                  <a:srgbClr val="00B050"/>
                </a:solidFill>
              </a:rPr>
              <a:t> der </a:t>
            </a:r>
            <a:r>
              <a:rPr lang="cs-CZ" sz="3600" b="1" dirty="0" err="1" smtClean="0">
                <a:solidFill>
                  <a:srgbClr val="00B050"/>
                </a:solidFill>
              </a:rPr>
              <a:t>neuen</a:t>
            </a:r>
            <a:r>
              <a:rPr lang="cs-CZ" sz="3600" b="1" dirty="0" smtClean="0">
                <a:solidFill>
                  <a:srgbClr val="00B050"/>
                </a:solidFill>
              </a:rPr>
              <a:t> </a:t>
            </a:r>
            <a:r>
              <a:rPr lang="cs-CZ" sz="3600" b="1" dirty="0" err="1" smtClean="0">
                <a:solidFill>
                  <a:srgbClr val="00B050"/>
                </a:solidFill>
              </a:rPr>
              <a:t>Abitur</a:t>
            </a:r>
            <a:r>
              <a:rPr lang="cs-CZ" sz="3600" b="1" dirty="0" smtClean="0">
                <a:solidFill>
                  <a:srgbClr val="00B050"/>
                </a:solidFill>
              </a:rPr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err="1"/>
              <a:t>d</a:t>
            </a:r>
            <a:r>
              <a:rPr lang="cs-CZ" dirty="0" err="1" smtClean="0"/>
              <a:t>idaktischer</a:t>
            </a:r>
            <a:r>
              <a:rPr lang="cs-CZ" dirty="0" smtClean="0"/>
              <a:t> Test (</a:t>
            </a:r>
            <a:r>
              <a:rPr lang="cs-CZ" dirty="0" err="1" smtClean="0"/>
              <a:t>Hörverstehen</a:t>
            </a:r>
            <a:r>
              <a:rPr lang="cs-CZ" dirty="0" smtClean="0"/>
              <a:t>, </a:t>
            </a:r>
            <a:r>
              <a:rPr lang="cs-CZ" dirty="0" err="1" smtClean="0"/>
              <a:t>Leseverstehen</a:t>
            </a:r>
            <a:r>
              <a:rPr lang="cs-CZ" dirty="0" smtClean="0"/>
              <a:t>, </a:t>
            </a:r>
            <a:r>
              <a:rPr lang="cs-CZ" dirty="0" err="1" smtClean="0"/>
              <a:t>Grammatik</a:t>
            </a:r>
            <a:r>
              <a:rPr lang="cs-CZ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err="1"/>
              <a:t>m</a:t>
            </a:r>
            <a:r>
              <a:rPr lang="cs-CZ" dirty="0" err="1" smtClean="0"/>
              <a:t>ündliche</a:t>
            </a:r>
            <a:r>
              <a:rPr lang="cs-CZ" dirty="0" smtClean="0"/>
              <a:t> </a:t>
            </a:r>
            <a:r>
              <a:rPr lang="cs-CZ" dirty="0" err="1" smtClean="0"/>
              <a:t>Prüfung</a:t>
            </a:r>
            <a:r>
              <a:rPr lang="cs-CZ" dirty="0" smtClean="0"/>
              <a:t> (</a:t>
            </a:r>
            <a:r>
              <a:rPr lang="cs-CZ" dirty="0" err="1" smtClean="0"/>
              <a:t>sich</a:t>
            </a:r>
            <a:r>
              <a:rPr lang="cs-CZ" dirty="0" smtClean="0"/>
              <a:t> </a:t>
            </a:r>
            <a:r>
              <a:rPr lang="cs-CZ" dirty="0" err="1" smtClean="0"/>
              <a:t>vorstellen</a:t>
            </a:r>
            <a:r>
              <a:rPr lang="cs-CZ" dirty="0" smtClean="0"/>
              <a:t>, </a:t>
            </a:r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paar</a:t>
            </a:r>
            <a:r>
              <a:rPr lang="cs-CZ" dirty="0" smtClean="0"/>
              <a:t> </a:t>
            </a:r>
            <a:r>
              <a:rPr lang="cs-CZ" dirty="0" err="1" smtClean="0"/>
              <a:t>Fragen</a:t>
            </a:r>
            <a:r>
              <a:rPr lang="cs-CZ" dirty="0" smtClean="0"/>
              <a:t> </a:t>
            </a:r>
            <a:r>
              <a:rPr lang="cs-CZ" dirty="0" err="1" smtClean="0"/>
              <a:t>beantworten</a:t>
            </a:r>
            <a:r>
              <a:rPr lang="cs-CZ" dirty="0" smtClean="0"/>
              <a:t>, </a:t>
            </a:r>
            <a:r>
              <a:rPr lang="cs-CZ" dirty="0" err="1" smtClean="0"/>
              <a:t>Bild</a:t>
            </a:r>
            <a:r>
              <a:rPr lang="cs-CZ" dirty="0" smtClean="0"/>
              <a:t> </a:t>
            </a:r>
            <a:r>
              <a:rPr lang="cs-CZ" dirty="0" err="1" smtClean="0"/>
              <a:t>beschreiben</a:t>
            </a:r>
            <a:r>
              <a:rPr lang="cs-CZ" dirty="0" smtClean="0"/>
              <a:t>, </a:t>
            </a:r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Thema</a:t>
            </a:r>
            <a:r>
              <a:rPr lang="cs-CZ" dirty="0" smtClean="0"/>
              <a:t>, </a:t>
            </a:r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Gespräch</a:t>
            </a:r>
            <a:r>
              <a:rPr lang="cs-CZ" dirty="0" smtClean="0"/>
              <a:t> – </a:t>
            </a:r>
            <a:r>
              <a:rPr lang="cs-CZ" dirty="0" err="1" smtClean="0"/>
              <a:t>konkrete</a:t>
            </a:r>
            <a:r>
              <a:rPr lang="cs-CZ" dirty="0" smtClean="0"/>
              <a:t> </a:t>
            </a:r>
            <a:r>
              <a:rPr lang="cs-CZ" dirty="0" err="1" smtClean="0"/>
              <a:t>Situation</a:t>
            </a:r>
            <a:r>
              <a:rPr lang="cs-CZ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err="1"/>
              <a:t>s</a:t>
            </a:r>
            <a:r>
              <a:rPr lang="cs-CZ" dirty="0" err="1" smtClean="0"/>
              <a:t>chriftliche</a:t>
            </a:r>
            <a:r>
              <a:rPr lang="cs-CZ" dirty="0" smtClean="0"/>
              <a:t> </a:t>
            </a:r>
            <a:r>
              <a:rPr lang="cs-CZ" dirty="0" err="1" smtClean="0"/>
              <a:t>Prüfung</a:t>
            </a:r>
            <a:r>
              <a:rPr lang="cs-CZ" dirty="0" smtClean="0"/>
              <a:t> ( 2 </a:t>
            </a:r>
            <a:r>
              <a:rPr lang="cs-CZ" dirty="0" err="1" smtClean="0"/>
              <a:t>Teile</a:t>
            </a:r>
            <a:r>
              <a:rPr lang="cs-CZ" dirty="0" smtClean="0"/>
              <a:t>, </a:t>
            </a:r>
            <a:r>
              <a:rPr lang="cs-CZ" dirty="0" err="1" smtClean="0"/>
              <a:t>Brief</a:t>
            </a:r>
            <a:r>
              <a:rPr lang="cs-CZ" dirty="0" smtClean="0"/>
              <a:t>, </a:t>
            </a:r>
            <a:r>
              <a:rPr lang="cs-CZ" dirty="0" err="1" smtClean="0"/>
              <a:t>Einladung</a:t>
            </a:r>
            <a:r>
              <a:rPr lang="cs-CZ" dirty="0" smtClean="0"/>
              <a:t>, </a:t>
            </a:r>
            <a:r>
              <a:rPr lang="cs-CZ" dirty="0" err="1" smtClean="0"/>
              <a:t>Erzählung</a:t>
            </a:r>
            <a:r>
              <a:rPr lang="cs-CZ" dirty="0" smtClean="0"/>
              <a:t>,…)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226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Deutsch</a:t>
            </a:r>
            <a:r>
              <a:rPr lang="cs-CZ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</a:t>
            </a:r>
            <a:r>
              <a:rPr lang="cs-CZ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Universitäten</a:t>
            </a:r>
            <a:endParaRPr lang="cs-CZ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err="1" smtClean="0"/>
              <a:t>pädagogische</a:t>
            </a:r>
            <a:r>
              <a:rPr lang="cs-CZ" dirty="0" smtClean="0"/>
              <a:t> </a:t>
            </a:r>
            <a:r>
              <a:rPr lang="cs-CZ" dirty="0" err="1" smtClean="0"/>
              <a:t>Fakultät</a:t>
            </a:r>
            <a:endParaRPr lang="cs-CZ" dirty="0" smtClean="0"/>
          </a:p>
          <a:p>
            <a:r>
              <a:rPr lang="cs-CZ" dirty="0" err="1"/>
              <a:t>p</a:t>
            </a:r>
            <a:r>
              <a:rPr lang="cs-CZ" dirty="0" err="1" smtClean="0"/>
              <a:t>hilosophische</a:t>
            </a:r>
            <a:r>
              <a:rPr lang="cs-CZ" dirty="0" smtClean="0"/>
              <a:t> </a:t>
            </a:r>
            <a:r>
              <a:rPr lang="cs-CZ" dirty="0" err="1" smtClean="0"/>
              <a:t>Fakultät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Bakkalaureatsstudium</a:t>
            </a:r>
            <a:endParaRPr lang="cs-CZ" dirty="0" smtClean="0"/>
          </a:p>
          <a:p>
            <a:r>
              <a:rPr lang="cs-CZ" dirty="0" err="1" smtClean="0"/>
              <a:t>Magisterstudium</a:t>
            </a:r>
            <a:endParaRPr lang="cs-CZ" dirty="0" smtClean="0"/>
          </a:p>
          <a:p>
            <a:r>
              <a:rPr lang="cs-CZ" dirty="0" err="1" smtClean="0"/>
              <a:t>Doktorstudium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3600" b="1" u="sng" dirty="0" smtClean="0">
                <a:solidFill>
                  <a:srgbClr val="00B050"/>
                </a:solidFill>
              </a:rPr>
              <a:t>Erasmus</a:t>
            </a:r>
            <a:r>
              <a:rPr lang="cs-CZ" dirty="0" smtClean="0"/>
              <a:t>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Studium (in der </a:t>
            </a:r>
            <a:r>
              <a:rPr lang="cs-CZ" dirty="0" err="1" smtClean="0"/>
              <a:t>deutschen</a:t>
            </a:r>
            <a:r>
              <a:rPr lang="cs-CZ" dirty="0" smtClean="0"/>
              <a:t> </a:t>
            </a:r>
            <a:r>
              <a:rPr lang="cs-CZ" dirty="0" err="1" smtClean="0"/>
              <a:t>Sprache</a:t>
            </a:r>
            <a:r>
              <a:rPr lang="cs-CZ" dirty="0" smtClean="0"/>
              <a:t>) in </a:t>
            </a:r>
            <a:r>
              <a:rPr lang="cs-CZ" dirty="0" err="1" smtClean="0"/>
              <a:t>Deutschland</a:t>
            </a:r>
            <a:r>
              <a:rPr lang="cs-CZ" dirty="0" smtClean="0"/>
              <a:t> oder </a:t>
            </a:r>
            <a:r>
              <a:rPr lang="cs-CZ" dirty="0" err="1" smtClean="0"/>
              <a:t>Österreich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err="1" smtClean="0"/>
              <a:t>Zusammenarbeit</a:t>
            </a:r>
            <a:r>
              <a:rPr lang="cs-CZ" dirty="0" smtClean="0"/>
              <a:t> der </a:t>
            </a:r>
            <a:r>
              <a:rPr lang="cs-CZ" dirty="0" err="1" smtClean="0"/>
              <a:t>Universitäten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1 – 2 </a:t>
            </a:r>
            <a:r>
              <a:rPr lang="cs-CZ" dirty="0" err="1" smtClean="0"/>
              <a:t>Semester</a:t>
            </a:r>
            <a:r>
              <a:rPr lang="cs-CZ" dirty="0" smtClean="0"/>
              <a:t> </a:t>
            </a:r>
            <a:r>
              <a:rPr lang="cs-CZ" dirty="0" err="1" smtClean="0"/>
              <a:t>im</a:t>
            </a:r>
            <a:r>
              <a:rPr lang="cs-CZ" dirty="0" smtClean="0"/>
              <a:t> </a:t>
            </a:r>
            <a:r>
              <a:rPr lang="cs-CZ" dirty="0" err="1" smtClean="0"/>
              <a:t>Ausland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err="1"/>
              <a:t>i</a:t>
            </a:r>
            <a:r>
              <a:rPr lang="cs-CZ" dirty="0" err="1" smtClean="0"/>
              <a:t>ntensives</a:t>
            </a:r>
            <a:r>
              <a:rPr lang="cs-CZ" dirty="0" smtClean="0"/>
              <a:t> </a:t>
            </a:r>
            <a:r>
              <a:rPr lang="cs-CZ" dirty="0" err="1" smtClean="0"/>
              <a:t>Sprachkurs</a:t>
            </a:r>
            <a:r>
              <a:rPr lang="cs-CZ" dirty="0" smtClean="0"/>
              <a:t> vor dem Studium (bis 6 </a:t>
            </a:r>
            <a:r>
              <a:rPr lang="cs-CZ" dirty="0" err="1" smtClean="0"/>
              <a:t>Wochen</a:t>
            </a:r>
            <a:r>
              <a:rPr lang="cs-CZ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Praktikum </a:t>
            </a:r>
            <a:r>
              <a:rPr lang="cs-CZ" dirty="0" err="1" smtClean="0"/>
              <a:t>im</a:t>
            </a:r>
            <a:r>
              <a:rPr lang="cs-CZ" dirty="0" smtClean="0"/>
              <a:t> </a:t>
            </a:r>
            <a:r>
              <a:rPr lang="cs-CZ" dirty="0" err="1" smtClean="0"/>
              <a:t>Ausland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err="1"/>
              <a:t>n</a:t>
            </a:r>
            <a:r>
              <a:rPr lang="cs-CZ" dirty="0" err="1" smtClean="0"/>
              <a:t>icht</a:t>
            </a:r>
            <a:r>
              <a:rPr lang="cs-CZ" dirty="0" smtClean="0"/>
              <a:t> </a:t>
            </a:r>
            <a:r>
              <a:rPr lang="cs-CZ" dirty="0" err="1" smtClean="0"/>
              <a:t>nur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Studenten</a:t>
            </a:r>
            <a:r>
              <a:rPr lang="cs-CZ" dirty="0" smtClean="0"/>
              <a:t> der </a:t>
            </a:r>
            <a:r>
              <a:rPr lang="cs-CZ" dirty="0" err="1" smtClean="0"/>
              <a:t>deutschen</a:t>
            </a:r>
            <a:r>
              <a:rPr lang="cs-CZ" dirty="0" smtClean="0"/>
              <a:t> </a:t>
            </a:r>
            <a:r>
              <a:rPr lang="cs-CZ" dirty="0" err="1" smtClean="0"/>
              <a:t>Sprache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814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7544" y="260648"/>
            <a:ext cx="4040188" cy="639762"/>
          </a:xfrm>
        </p:spPr>
        <p:txBody>
          <a:bodyPr>
            <a:normAutofit/>
          </a:bodyPr>
          <a:lstStyle/>
          <a:p>
            <a:r>
              <a:rPr lang="cs-CZ" sz="2800" dirty="0" err="1" smtClean="0">
                <a:solidFill>
                  <a:srgbClr val="00B050"/>
                </a:solidFill>
              </a:rPr>
              <a:t>Pädagogische</a:t>
            </a:r>
            <a:r>
              <a:rPr lang="cs-CZ" sz="2800" dirty="0" smtClean="0">
                <a:solidFill>
                  <a:srgbClr val="00B050"/>
                </a:solidFill>
              </a:rPr>
              <a:t> </a:t>
            </a:r>
            <a:r>
              <a:rPr lang="cs-CZ" sz="2800" dirty="0" err="1" smtClean="0">
                <a:solidFill>
                  <a:srgbClr val="00B050"/>
                </a:solidFill>
              </a:rPr>
              <a:t>Fakultät</a:t>
            </a:r>
            <a:endParaRPr lang="cs-CZ" sz="2800" dirty="0">
              <a:solidFill>
                <a:srgbClr val="00B05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340768"/>
            <a:ext cx="4040188" cy="4785395"/>
          </a:xfrm>
        </p:spPr>
        <p:txBody>
          <a:bodyPr>
            <a:normAutofit/>
          </a:bodyPr>
          <a:lstStyle/>
          <a:p>
            <a:r>
              <a:rPr lang="cs-CZ" dirty="0" err="1" smtClean="0"/>
              <a:t>Deutsche</a:t>
            </a:r>
            <a:r>
              <a:rPr lang="cs-CZ" dirty="0" smtClean="0"/>
              <a:t> </a:t>
            </a:r>
            <a:r>
              <a:rPr lang="cs-CZ" dirty="0" err="1" smtClean="0"/>
              <a:t>Sprache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Literatur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Grundschullehrer</a:t>
            </a:r>
            <a:r>
              <a:rPr lang="cs-CZ" dirty="0" smtClean="0"/>
              <a:t>, </a:t>
            </a:r>
            <a:r>
              <a:rPr lang="cs-CZ" dirty="0" err="1" smtClean="0"/>
              <a:t>Sprachschullehrer</a:t>
            </a:r>
            <a:r>
              <a:rPr lang="cs-CZ" dirty="0" smtClean="0"/>
              <a:t>, </a:t>
            </a:r>
            <a:r>
              <a:rPr lang="cs-CZ" dirty="0" err="1" smtClean="0"/>
              <a:t>Mittelschullehrer</a:t>
            </a:r>
            <a:endParaRPr lang="cs-CZ" dirty="0" smtClean="0"/>
          </a:p>
          <a:p>
            <a:r>
              <a:rPr lang="cs-CZ" dirty="0" err="1" smtClean="0"/>
              <a:t>Deutsch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Fremdeneverkehr</a:t>
            </a:r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Praha, Brno, Olomouc, Liberec, České Budějovice, Ústí nad Labem, Plze</a:t>
            </a:r>
            <a:r>
              <a:rPr lang="cs-CZ" dirty="0"/>
              <a:t>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4008" y="260648"/>
            <a:ext cx="4041775" cy="639762"/>
          </a:xfrm>
        </p:spPr>
        <p:txBody>
          <a:bodyPr>
            <a:normAutofit/>
          </a:bodyPr>
          <a:lstStyle/>
          <a:p>
            <a:r>
              <a:rPr lang="cs-CZ" sz="2800" dirty="0" err="1" smtClean="0">
                <a:solidFill>
                  <a:srgbClr val="00B050"/>
                </a:solidFill>
              </a:rPr>
              <a:t>Philosophische</a:t>
            </a:r>
            <a:r>
              <a:rPr lang="cs-CZ" sz="2800" dirty="0" smtClean="0">
                <a:solidFill>
                  <a:srgbClr val="00B050"/>
                </a:solidFill>
              </a:rPr>
              <a:t> </a:t>
            </a:r>
            <a:r>
              <a:rPr lang="cs-CZ" sz="2800" dirty="0" err="1" smtClean="0">
                <a:solidFill>
                  <a:srgbClr val="00B050"/>
                </a:solidFill>
              </a:rPr>
              <a:t>Fakultät</a:t>
            </a:r>
            <a:endParaRPr lang="cs-CZ" sz="2800" dirty="0">
              <a:solidFill>
                <a:srgbClr val="00B05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12776"/>
            <a:ext cx="4041775" cy="4713387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 smtClean="0"/>
              <a:t>Deutsche</a:t>
            </a:r>
            <a:r>
              <a:rPr lang="cs-CZ" dirty="0" smtClean="0"/>
              <a:t> </a:t>
            </a:r>
            <a:r>
              <a:rPr lang="cs-CZ" dirty="0" err="1" smtClean="0"/>
              <a:t>Sprache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Literatur</a:t>
            </a:r>
          </a:p>
          <a:p>
            <a:r>
              <a:rPr lang="cs-CZ" dirty="0" err="1" smtClean="0"/>
              <a:t>Deutsch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Übersetzer</a:t>
            </a:r>
            <a:endParaRPr lang="cs-CZ" dirty="0" smtClean="0"/>
          </a:p>
          <a:p>
            <a:r>
              <a:rPr lang="cs-CZ" dirty="0" err="1" smtClean="0"/>
              <a:t>Deutsche</a:t>
            </a:r>
            <a:r>
              <a:rPr lang="cs-CZ" dirty="0" smtClean="0"/>
              <a:t> </a:t>
            </a:r>
            <a:r>
              <a:rPr lang="cs-CZ" dirty="0" err="1" smtClean="0"/>
              <a:t>Philologie</a:t>
            </a:r>
            <a:endParaRPr lang="cs-CZ" dirty="0" smtClean="0"/>
          </a:p>
          <a:p>
            <a:r>
              <a:rPr lang="cs-CZ" dirty="0" err="1" smtClean="0"/>
              <a:t>Deutsch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Mittelschullehrer</a:t>
            </a:r>
            <a:endParaRPr lang="cs-CZ" dirty="0" smtClean="0"/>
          </a:p>
          <a:p>
            <a:r>
              <a:rPr lang="cs-CZ" dirty="0" err="1" smtClean="0"/>
              <a:t>Deutsch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interkulturelle</a:t>
            </a:r>
            <a:r>
              <a:rPr lang="cs-CZ" dirty="0" smtClean="0"/>
              <a:t> </a:t>
            </a:r>
            <a:r>
              <a:rPr lang="cs-CZ" dirty="0" err="1" smtClean="0"/>
              <a:t>Kommunikation</a:t>
            </a:r>
            <a:endParaRPr lang="cs-CZ" dirty="0" smtClean="0"/>
          </a:p>
          <a:p>
            <a:r>
              <a:rPr lang="cs-CZ" dirty="0" err="1" smtClean="0"/>
              <a:t>Deutsch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wirtschaftliche</a:t>
            </a:r>
            <a:r>
              <a:rPr lang="cs-CZ" dirty="0" smtClean="0"/>
              <a:t> </a:t>
            </a:r>
            <a:r>
              <a:rPr lang="cs-CZ" dirty="0" err="1" smtClean="0"/>
              <a:t>Praxis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Brno, Praha, </a:t>
            </a:r>
            <a:r>
              <a:rPr lang="cs-CZ" dirty="0" err="1" smtClean="0"/>
              <a:t>Olomouc,Opava</a:t>
            </a:r>
            <a:r>
              <a:rPr lang="cs-CZ" dirty="0" smtClean="0"/>
              <a:t>, Ostrava, Ústí nad Labem, Pardubice, České Budějovice, Hradec Králové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301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b="1" u="sng" dirty="0" err="1" smtClean="0">
                <a:solidFill>
                  <a:srgbClr val="00B050"/>
                </a:solidFill>
              </a:rPr>
              <a:t>Fakultät</a:t>
            </a:r>
            <a:r>
              <a:rPr lang="cs-CZ" b="1" u="sng" dirty="0" smtClean="0">
                <a:solidFill>
                  <a:srgbClr val="00B050"/>
                </a:solidFill>
              </a:rPr>
              <a:t> der </a:t>
            </a:r>
            <a:r>
              <a:rPr lang="cs-CZ" b="1" u="sng" dirty="0" err="1" smtClean="0">
                <a:solidFill>
                  <a:srgbClr val="00B050"/>
                </a:solidFill>
              </a:rPr>
              <a:t>humanistischen</a:t>
            </a:r>
            <a:r>
              <a:rPr lang="cs-CZ" b="1" u="sng" dirty="0" smtClean="0">
                <a:solidFill>
                  <a:srgbClr val="00B050"/>
                </a:solidFill>
              </a:rPr>
              <a:t> </a:t>
            </a:r>
            <a:r>
              <a:rPr lang="cs-CZ" b="1" u="sng" dirty="0" err="1" smtClean="0">
                <a:solidFill>
                  <a:srgbClr val="00B050"/>
                </a:solidFill>
              </a:rPr>
              <a:t>Studien</a:t>
            </a:r>
            <a:endParaRPr lang="cs-CZ" b="1" u="sng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dirty="0" smtClean="0"/>
              <a:t>     Tomáš Baťa </a:t>
            </a:r>
            <a:r>
              <a:rPr lang="cs-CZ" dirty="0" err="1" smtClean="0"/>
              <a:t>Universität</a:t>
            </a:r>
            <a:r>
              <a:rPr lang="cs-CZ" dirty="0" smtClean="0"/>
              <a:t> </a:t>
            </a:r>
            <a:r>
              <a:rPr lang="cs-CZ" dirty="0" err="1" smtClean="0"/>
              <a:t>Zlin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     </a:t>
            </a:r>
            <a:r>
              <a:rPr lang="cs-CZ" dirty="0" err="1" smtClean="0"/>
              <a:t>Deutsch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Manager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b="1" u="sng" dirty="0" err="1" smtClean="0">
                <a:solidFill>
                  <a:srgbClr val="00B050"/>
                </a:solidFill>
              </a:rPr>
              <a:t>Theologische</a:t>
            </a:r>
            <a:r>
              <a:rPr lang="cs-CZ" b="1" u="sng" dirty="0" smtClean="0">
                <a:solidFill>
                  <a:srgbClr val="00B050"/>
                </a:solidFill>
              </a:rPr>
              <a:t> </a:t>
            </a:r>
            <a:r>
              <a:rPr lang="cs-CZ" b="1" u="sng" dirty="0" err="1" smtClean="0">
                <a:solidFill>
                  <a:srgbClr val="00B050"/>
                </a:solidFill>
              </a:rPr>
              <a:t>Fakultät</a:t>
            </a:r>
            <a:r>
              <a:rPr lang="cs-CZ" b="1" u="sng" dirty="0" smtClean="0">
                <a:solidFill>
                  <a:srgbClr val="00B050"/>
                </a:solidFill>
              </a:rPr>
              <a:t> </a:t>
            </a:r>
          </a:p>
          <a:p>
            <a:pPr marL="0" indent="0">
              <a:buNone/>
            </a:pPr>
            <a:r>
              <a:rPr lang="cs-CZ" dirty="0" smtClean="0"/>
              <a:t>      </a:t>
            </a:r>
            <a:r>
              <a:rPr lang="cs-CZ" dirty="0" err="1" smtClean="0"/>
              <a:t>Karlsuniversität</a:t>
            </a:r>
            <a:r>
              <a:rPr lang="cs-CZ" dirty="0" smtClean="0"/>
              <a:t> Prag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</a:t>
            </a:r>
            <a:r>
              <a:rPr lang="cs-CZ" dirty="0" err="1" smtClean="0"/>
              <a:t>Deutsche</a:t>
            </a:r>
            <a:r>
              <a:rPr lang="cs-CZ" dirty="0" smtClean="0"/>
              <a:t> </a:t>
            </a:r>
            <a:r>
              <a:rPr lang="cs-CZ" dirty="0" err="1" smtClean="0"/>
              <a:t>Sprache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Lehrer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b="1" u="sng" dirty="0" err="1" smtClean="0">
                <a:solidFill>
                  <a:srgbClr val="00B050"/>
                </a:solidFill>
              </a:rPr>
              <a:t>Fakultät</a:t>
            </a:r>
            <a:r>
              <a:rPr lang="cs-CZ" b="1" u="sng" dirty="0" smtClean="0">
                <a:solidFill>
                  <a:srgbClr val="00B050"/>
                </a:solidFill>
              </a:rPr>
              <a:t> der </a:t>
            </a:r>
            <a:r>
              <a:rPr lang="cs-CZ" b="1" u="sng" dirty="0" err="1" smtClean="0">
                <a:solidFill>
                  <a:srgbClr val="00B050"/>
                </a:solidFill>
              </a:rPr>
              <a:t>humanistischen</a:t>
            </a:r>
            <a:r>
              <a:rPr lang="cs-CZ" b="1" u="sng" dirty="0" smtClean="0">
                <a:solidFill>
                  <a:srgbClr val="00B050"/>
                </a:solidFill>
              </a:rPr>
              <a:t> </a:t>
            </a:r>
            <a:r>
              <a:rPr lang="cs-CZ" b="1" u="sng" dirty="0" err="1" smtClean="0">
                <a:solidFill>
                  <a:srgbClr val="00B050"/>
                </a:solidFill>
              </a:rPr>
              <a:t>Studien</a:t>
            </a:r>
            <a:endParaRPr lang="cs-CZ" b="1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dirty="0" smtClean="0"/>
              <a:t>      </a:t>
            </a:r>
            <a:r>
              <a:rPr lang="cs-CZ" dirty="0" err="1" smtClean="0"/>
              <a:t>Karlsuniversität</a:t>
            </a:r>
            <a:r>
              <a:rPr lang="cs-CZ" dirty="0" smtClean="0"/>
              <a:t> </a:t>
            </a:r>
            <a:r>
              <a:rPr lang="cs-CZ" dirty="0"/>
              <a:t>Prag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</a:t>
            </a:r>
            <a:r>
              <a:rPr lang="cs-CZ" dirty="0" err="1" smtClean="0"/>
              <a:t>Deutsche</a:t>
            </a:r>
            <a:r>
              <a:rPr lang="cs-CZ" dirty="0" smtClean="0"/>
              <a:t> </a:t>
            </a:r>
            <a:r>
              <a:rPr lang="cs-CZ" dirty="0" err="1" smtClean="0"/>
              <a:t>Philologie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262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 err="1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Andere</a:t>
            </a:r>
            <a:r>
              <a:rPr lang="cs-CZ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err="1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Möglichkeiten</a:t>
            </a:r>
            <a:r>
              <a:rPr lang="cs-CZ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cs-CZ" b="1" dirty="0" err="1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Institutionen</a:t>
            </a:r>
            <a:r>
              <a:rPr lang="cs-CZ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cs-CZ" b="1" dirty="0" err="1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für</a:t>
            </a:r>
            <a:r>
              <a:rPr lang="cs-CZ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Deutschunterricht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Sprachschulen</a:t>
            </a:r>
            <a:r>
              <a:rPr lang="cs-CZ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cs-CZ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452596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b="1" u="sng" dirty="0" smtClean="0">
                <a:solidFill>
                  <a:srgbClr val="00B050"/>
                </a:solidFill>
              </a:rPr>
              <a:t>Kurse:</a:t>
            </a:r>
          </a:p>
          <a:p>
            <a:r>
              <a:rPr lang="cs-CZ" dirty="0" err="1" smtClean="0"/>
              <a:t>Vormittagskurse</a:t>
            </a:r>
            <a:r>
              <a:rPr lang="cs-CZ" dirty="0" smtClean="0"/>
              <a:t> (</a:t>
            </a:r>
            <a:r>
              <a:rPr lang="cs-CZ" dirty="0"/>
              <a:t>n</a:t>
            </a:r>
            <a:r>
              <a:rPr lang="cs-CZ" dirty="0" smtClean="0"/>
              <a:t>ach dem </a:t>
            </a:r>
            <a:r>
              <a:rPr lang="cs-CZ" dirty="0" err="1" smtClean="0"/>
              <a:t>Abitur</a:t>
            </a:r>
            <a:r>
              <a:rPr lang="cs-CZ" dirty="0" smtClean="0"/>
              <a:t>, </a:t>
            </a:r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Jahr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Nachmittags</a:t>
            </a:r>
            <a:r>
              <a:rPr lang="cs-CZ" dirty="0" smtClean="0"/>
              <a:t>-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Abendkurse</a:t>
            </a:r>
            <a:r>
              <a:rPr lang="cs-CZ" dirty="0" smtClean="0"/>
              <a:t> (2-6 </a:t>
            </a:r>
            <a:r>
              <a:rPr lang="cs-CZ" dirty="0" err="1" smtClean="0"/>
              <a:t>Stunden</a:t>
            </a:r>
            <a:r>
              <a:rPr lang="cs-CZ" dirty="0" smtClean="0"/>
              <a:t> pro </a:t>
            </a:r>
            <a:r>
              <a:rPr lang="cs-CZ" dirty="0" err="1" smtClean="0"/>
              <a:t>Woche</a:t>
            </a:r>
            <a:r>
              <a:rPr lang="cs-CZ" dirty="0" smtClean="0"/>
              <a:t>)</a:t>
            </a:r>
          </a:p>
          <a:p>
            <a:r>
              <a:rPr lang="cs-CZ" dirty="0" smtClean="0"/>
              <a:t>on-line Kurse</a:t>
            </a:r>
          </a:p>
          <a:p>
            <a:r>
              <a:rPr lang="cs-CZ" dirty="0" err="1" smtClean="0"/>
              <a:t>Vorbereitung</a:t>
            </a:r>
            <a:r>
              <a:rPr lang="cs-CZ" dirty="0" smtClean="0"/>
              <a:t> </a:t>
            </a:r>
            <a:r>
              <a:rPr lang="cs-CZ" dirty="0" err="1" smtClean="0"/>
              <a:t>auf</a:t>
            </a:r>
            <a:r>
              <a:rPr lang="cs-CZ" dirty="0" smtClean="0"/>
              <a:t> </a:t>
            </a:r>
            <a:r>
              <a:rPr lang="cs-CZ" dirty="0" err="1" smtClean="0"/>
              <a:t>Staatsprüfungen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Zertifikate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u="sng" dirty="0" err="1" smtClean="0">
                <a:solidFill>
                  <a:srgbClr val="00B050"/>
                </a:solidFill>
              </a:rPr>
              <a:t>Sprachschulen</a:t>
            </a:r>
            <a:r>
              <a:rPr lang="cs-CZ" b="1" u="sng" dirty="0" smtClean="0">
                <a:solidFill>
                  <a:srgbClr val="00B050"/>
                </a:solidFill>
              </a:rPr>
              <a:t>:</a:t>
            </a:r>
          </a:p>
          <a:p>
            <a:r>
              <a:rPr lang="cs-CZ" dirty="0" err="1"/>
              <a:t>staatliche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private</a:t>
            </a:r>
            <a:endParaRPr lang="cs-CZ" dirty="0" smtClean="0"/>
          </a:p>
          <a:p>
            <a:r>
              <a:rPr lang="cs-CZ" dirty="0" err="1" smtClean="0"/>
              <a:t>Sprachschulen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dem </a:t>
            </a:r>
            <a:r>
              <a:rPr lang="cs-CZ" dirty="0" err="1" smtClean="0"/>
              <a:t>Recht</a:t>
            </a:r>
            <a:r>
              <a:rPr lang="cs-CZ" dirty="0"/>
              <a:t> </a:t>
            </a:r>
            <a:r>
              <a:rPr lang="cs-CZ" dirty="0" smtClean="0"/>
              <a:t>der </a:t>
            </a:r>
            <a:r>
              <a:rPr lang="cs-CZ" dirty="0" err="1" smtClean="0"/>
              <a:t>Staatsprüfung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err="1" smtClean="0">
                <a:solidFill>
                  <a:srgbClr val="00B050"/>
                </a:solidFill>
              </a:rPr>
              <a:t>Tschechische</a:t>
            </a:r>
            <a:r>
              <a:rPr lang="cs-CZ" b="1" dirty="0" smtClean="0">
                <a:solidFill>
                  <a:srgbClr val="00B050"/>
                </a:solidFill>
              </a:rPr>
              <a:t> </a:t>
            </a:r>
            <a:r>
              <a:rPr lang="cs-CZ" b="1" dirty="0" err="1" smtClean="0">
                <a:solidFill>
                  <a:srgbClr val="00B050"/>
                </a:solidFill>
              </a:rPr>
              <a:t>Staatsprüfungen</a:t>
            </a:r>
            <a:r>
              <a:rPr lang="cs-CZ" b="1" dirty="0">
                <a:solidFill>
                  <a:srgbClr val="00B050"/>
                </a:solidFill>
              </a:rPr>
              <a:t>:</a:t>
            </a:r>
            <a:endParaRPr lang="cs-CZ" b="1" dirty="0" smtClean="0">
              <a:solidFill>
                <a:srgbClr val="00B050"/>
              </a:solidFill>
            </a:endParaRPr>
          </a:p>
          <a:p>
            <a:r>
              <a:rPr lang="cs-CZ" dirty="0" smtClean="0"/>
              <a:t>B2 – </a:t>
            </a:r>
            <a:r>
              <a:rPr lang="cs-CZ" dirty="0" err="1" smtClean="0"/>
              <a:t>Staatsprüfung</a:t>
            </a:r>
            <a:endParaRPr lang="cs-CZ" dirty="0" smtClean="0"/>
          </a:p>
          <a:p>
            <a:r>
              <a:rPr lang="cs-CZ" dirty="0" smtClean="0"/>
              <a:t>C1 – </a:t>
            </a:r>
            <a:r>
              <a:rPr lang="cs-CZ" dirty="0" err="1" smtClean="0"/>
              <a:t>allgemeine</a:t>
            </a:r>
            <a:r>
              <a:rPr lang="cs-CZ" dirty="0" smtClean="0"/>
              <a:t> </a:t>
            </a:r>
            <a:r>
              <a:rPr lang="cs-CZ" dirty="0" err="1" smtClean="0"/>
              <a:t>Staatsprüfung</a:t>
            </a:r>
            <a:endParaRPr lang="cs-CZ" dirty="0" smtClean="0"/>
          </a:p>
          <a:p>
            <a:r>
              <a:rPr lang="cs-CZ" dirty="0" smtClean="0"/>
              <a:t>C2 – </a:t>
            </a:r>
            <a:r>
              <a:rPr lang="cs-CZ" dirty="0" err="1" smtClean="0"/>
              <a:t>spezifische</a:t>
            </a:r>
            <a:r>
              <a:rPr lang="cs-CZ" dirty="0" smtClean="0"/>
              <a:t> </a:t>
            </a:r>
            <a:r>
              <a:rPr lang="cs-CZ" dirty="0" err="1" smtClean="0"/>
              <a:t>Staatsprüfung</a:t>
            </a:r>
            <a:r>
              <a:rPr lang="cs-CZ" dirty="0" smtClean="0"/>
              <a:t> –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Übersetzer</a:t>
            </a:r>
            <a:r>
              <a:rPr lang="cs-CZ" dirty="0" smtClean="0"/>
              <a:t> oder </a:t>
            </a:r>
            <a:r>
              <a:rPr lang="cs-CZ" dirty="0" err="1" smtClean="0"/>
              <a:t>Dolmetscher</a:t>
            </a:r>
            <a:endParaRPr lang="cs-CZ" dirty="0" smtClean="0"/>
          </a:p>
          <a:p>
            <a:r>
              <a:rPr lang="cs-CZ" dirty="0" err="1" smtClean="0"/>
              <a:t>Zertifikate</a:t>
            </a:r>
            <a:r>
              <a:rPr lang="cs-CZ" dirty="0" smtClean="0"/>
              <a:t> (</a:t>
            </a:r>
            <a:r>
              <a:rPr lang="cs-CZ" dirty="0" err="1" smtClean="0"/>
              <a:t>Zusammenarbeit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Instituten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err="1" smtClean="0"/>
              <a:t>Deutsch</a:t>
            </a:r>
            <a:r>
              <a:rPr lang="cs-CZ" dirty="0" smtClean="0"/>
              <a:t> in </a:t>
            </a:r>
            <a:r>
              <a:rPr lang="cs-CZ" dirty="0" err="1" smtClean="0"/>
              <a:t>meisten</a:t>
            </a:r>
            <a:r>
              <a:rPr lang="cs-CZ" dirty="0" smtClean="0"/>
              <a:t> </a:t>
            </a:r>
            <a:r>
              <a:rPr lang="cs-CZ" dirty="0" err="1" smtClean="0"/>
              <a:t>Sprachschulen</a:t>
            </a:r>
            <a:r>
              <a:rPr lang="cs-CZ" dirty="0" smtClean="0"/>
              <a:t> </a:t>
            </a:r>
            <a:r>
              <a:rPr lang="cs-CZ" dirty="0" err="1" smtClean="0"/>
              <a:t>unterrichtet</a:t>
            </a:r>
            <a:r>
              <a:rPr lang="cs-CZ" dirty="0" smtClean="0"/>
              <a:t>, </a:t>
            </a:r>
            <a:r>
              <a:rPr lang="cs-CZ" dirty="0" err="1" smtClean="0"/>
              <a:t>unterschiedliche</a:t>
            </a:r>
            <a:r>
              <a:rPr lang="cs-CZ" dirty="0" smtClean="0"/>
              <a:t> </a:t>
            </a:r>
            <a:r>
              <a:rPr lang="cs-CZ" dirty="0" err="1" smtClean="0"/>
              <a:t>Typen</a:t>
            </a:r>
            <a:r>
              <a:rPr lang="cs-CZ" dirty="0" smtClean="0"/>
              <a:t> der Kurse; </a:t>
            </a:r>
            <a:r>
              <a:rPr lang="cs-CZ" dirty="0" err="1" smtClean="0"/>
              <a:t>unterschiedliche</a:t>
            </a:r>
            <a:r>
              <a:rPr lang="cs-CZ" dirty="0" smtClean="0"/>
              <a:t> </a:t>
            </a:r>
            <a:r>
              <a:rPr lang="cs-CZ" dirty="0" err="1" smtClean="0"/>
              <a:t>Qualität</a:t>
            </a:r>
            <a:r>
              <a:rPr lang="cs-CZ" dirty="0" smtClean="0"/>
              <a:t> der </a:t>
            </a:r>
            <a:r>
              <a:rPr lang="cs-CZ" dirty="0" err="1" smtClean="0"/>
              <a:t>Sprachschulen</a:t>
            </a:r>
            <a:r>
              <a:rPr lang="cs-CZ" dirty="0" smtClean="0"/>
              <a:t> !!!!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356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Instituten</a:t>
            </a:r>
            <a:endParaRPr lang="cs-CZ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cs-CZ" sz="2800" dirty="0" err="1" smtClean="0">
                <a:solidFill>
                  <a:srgbClr val="00B050"/>
                </a:solidFill>
              </a:rPr>
              <a:t>Österreich</a:t>
            </a:r>
            <a:r>
              <a:rPr lang="cs-CZ" sz="2800" dirty="0" smtClean="0">
                <a:solidFill>
                  <a:srgbClr val="00B050"/>
                </a:solidFill>
              </a:rPr>
              <a:t> Institut </a:t>
            </a:r>
            <a:r>
              <a:rPr lang="cs-CZ" sz="2800" dirty="0">
                <a:solidFill>
                  <a:srgbClr val="00B050"/>
                </a:solidFill>
              </a:rPr>
              <a:t>(</a:t>
            </a:r>
            <a:r>
              <a:rPr lang="cs-CZ" sz="2800" dirty="0" err="1">
                <a:solidFill>
                  <a:srgbClr val="00B050"/>
                </a:solidFill>
              </a:rPr>
              <a:t>Brünn</a:t>
            </a:r>
            <a:r>
              <a:rPr lang="cs-CZ" sz="2800" dirty="0" smtClean="0">
                <a:solidFill>
                  <a:srgbClr val="00B050"/>
                </a:solidFill>
              </a:rPr>
              <a:t>)</a:t>
            </a:r>
            <a:endParaRPr lang="cs-CZ" sz="2800" dirty="0">
              <a:solidFill>
                <a:srgbClr val="00B05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/>
              <a:t>Verschiedene</a:t>
            </a:r>
            <a:r>
              <a:rPr lang="cs-CZ" dirty="0"/>
              <a:t> Kurse </a:t>
            </a:r>
            <a:r>
              <a:rPr lang="cs-CZ" dirty="0" err="1"/>
              <a:t>vom</a:t>
            </a:r>
            <a:r>
              <a:rPr lang="cs-CZ" dirty="0"/>
              <a:t> 4. bis </a:t>
            </a:r>
            <a:r>
              <a:rPr lang="cs-CZ" dirty="0" err="1"/>
              <a:t>zum</a:t>
            </a:r>
            <a:r>
              <a:rPr lang="cs-CZ" dirty="0"/>
              <a:t> 88.Lebensjahr</a:t>
            </a:r>
            <a:r>
              <a:rPr lang="cs-CZ" dirty="0">
                <a:sym typeface="Wingdings" panose="05000000000000000000" pitchFamily="2" charset="2"/>
              </a:rPr>
              <a:t> (A1 – C1)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Kurse in </a:t>
            </a:r>
            <a:r>
              <a:rPr lang="cs-CZ" dirty="0" err="1">
                <a:sym typeface="Wingdings" panose="05000000000000000000" pitchFamily="2" charset="2"/>
              </a:rPr>
              <a:t>Firmen</a:t>
            </a: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dirty="0" err="1"/>
              <a:t>Vorbereitung</a:t>
            </a:r>
            <a:r>
              <a:rPr lang="cs-CZ" dirty="0"/>
              <a:t> </a:t>
            </a:r>
            <a:r>
              <a:rPr lang="cs-CZ" dirty="0" err="1"/>
              <a:t>auf</a:t>
            </a:r>
            <a:r>
              <a:rPr lang="cs-CZ" dirty="0"/>
              <a:t> </a:t>
            </a:r>
            <a:r>
              <a:rPr lang="cs-CZ" dirty="0" err="1"/>
              <a:t>Zertifikate</a:t>
            </a:r>
            <a:r>
              <a:rPr lang="cs-CZ" dirty="0"/>
              <a:t> ÖSD </a:t>
            </a:r>
            <a:r>
              <a:rPr lang="cs-CZ" dirty="0" err="1"/>
              <a:t>Österreichisches</a:t>
            </a:r>
            <a:r>
              <a:rPr lang="cs-CZ" dirty="0"/>
              <a:t> </a:t>
            </a:r>
            <a:r>
              <a:rPr lang="cs-CZ" dirty="0" err="1"/>
              <a:t>Sprachdiplom</a:t>
            </a:r>
            <a:r>
              <a:rPr lang="cs-CZ" dirty="0"/>
              <a:t> </a:t>
            </a:r>
            <a:r>
              <a:rPr lang="cs-CZ" dirty="0" err="1"/>
              <a:t>Deutsch</a:t>
            </a:r>
            <a:r>
              <a:rPr lang="cs-CZ" dirty="0"/>
              <a:t> – </a:t>
            </a:r>
            <a:r>
              <a:rPr lang="cs-CZ" dirty="0" err="1"/>
              <a:t>alle</a:t>
            </a:r>
            <a:r>
              <a:rPr lang="cs-CZ" dirty="0"/>
              <a:t> </a:t>
            </a:r>
            <a:r>
              <a:rPr lang="cs-CZ" dirty="0" err="1"/>
              <a:t>Niveaus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Kulturelle</a:t>
            </a:r>
            <a:r>
              <a:rPr lang="cs-CZ" dirty="0"/>
              <a:t> </a:t>
            </a:r>
            <a:r>
              <a:rPr lang="cs-CZ" dirty="0" err="1" smtClean="0"/>
              <a:t>Veranstaltungen</a:t>
            </a:r>
            <a:r>
              <a:rPr lang="cs-CZ" dirty="0" smtClean="0"/>
              <a:t>: </a:t>
            </a:r>
            <a:r>
              <a:rPr lang="cs-CZ" dirty="0" err="1"/>
              <a:t>Theater</a:t>
            </a:r>
            <a:r>
              <a:rPr lang="cs-CZ" dirty="0"/>
              <a:t>, Filme, </a:t>
            </a:r>
            <a:r>
              <a:rPr lang="cs-CZ" dirty="0" smtClean="0"/>
              <a:t>Projekte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00B050"/>
                </a:solidFill>
              </a:rPr>
              <a:t>Goethe Institut (Prag</a:t>
            </a:r>
            <a:r>
              <a:rPr lang="cs-CZ" sz="2800" dirty="0" smtClean="0">
                <a:solidFill>
                  <a:srgbClr val="00B050"/>
                </a:solidFill>
              </a:rPr>
              <a:t>)</a:t>
            </a:r>
            <a:endParaRPr lang="cs-CZ" sz="2800" dirty="0">
              <a:solidFill>
                <a:srgbClr val="00B05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Kurse - </a:t>
            </a:r>
            <a:r>
              <a:rPr lang="cs-CZ" dirty="0" err="1" smtClean="0"/>
              <a:t>verschiedene</a:t>
            </a:r>
            <a:r>
              <a:rPr lang="cs-CZ" dirty="0" smtClean="0"/>
              <a:t> </a:t>
            </a:r>
            <a:r>
              <a:rPr lang="cs-CZ" dirty="0" err="1"/>
              <a:t>Typen</a:t>
            </a:r>
            <a:r>
              <a:rPr lang="cs-CZ" dirty="0"/>
              <a:t>, </a:t>
            </a:r>
            <a:r>
              <a:rPr lang="cs-CZ" dirty="0" err="1"/>
              <a:t>Niveaus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o</a:t>
            </a:r>
            <a:r>
              <a:rPr lang="cs-CZ" dirty="0" smtClean="0"/>
              <a:t>n-line, </a:t>
            </a:r>
            <a:r>
              <a:rPr lang="cs-CZ" dirty="0" err="1"/>
              <a:t>i</a:t>
            </a:r>
            <a:r>
              <a:rPr lang="cs-CZ" dirty="0" err="1" smtClean="0"/>
              <a:t>ntensive</a:t>
            </a:r>
            <a:r>
              <a:rPr lang="cs-CZ" dirty="0"/>
              <a:t>, </a:t>
            </a:r>
            <a:r>
              <a:rPr lang="cs-CZ" dirty="0" err="1"/>
              <a:t>s</a:t>
            </a:r>
            <a:r>
              <a:rPr lang="cs-CZ" dirty="0" err="1" smtClean="0"/>
              <a:t>uperintensive</a:t>
            </a:r>
            <a:r>
              <a:rPr lang="cs-CZ" dirty="0"/>
              <a:t>, </a:t>
            </a:r>
            <a:r>
              <a:rPr lang="cs-CZ" dirty="0" err="1" smtClean="0"/>
              <a:t>individuelle</a:t>
            </a:r>
            <a:r>
              <a:rPr lang="cs-CZ" dirty="0" smtClean="0"/>
              <a:t>, </a:t>
            </a:r>
            <a:r>
              <a:rPr lang="cs-CZ" dirty="0" err="1" smtClean="0"/>
              <a:t>spezielle,für</a:t>
            </a:r>
            <a:r>
              <a:rPr lang="cs-CZ" dirty="0" smtClean="0"/>
              <a:t> </a:t>
            </a:r>
            <a:r>
              <a:rPr lang="cs-CZ" dirty="0" err="1"/>
              <a:t>Firmen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Vorbereitung</a:t>
            </a:r>
            <a:r>
              <a:rPr lang="cs-CZ" dirty="0"/>
              <a:t> </a:t>
            </a:r>
            <a:r>
              <a:rPr lang="cs-CZ" dirty="0" err="1"/>
              <a:t>auf</a:t>
            </a:r>
            <a:r>
              <a:rPr lang="cs-CZ" dirty="0"/>
              <a:t> Goethe-</a:t>
            </a:r>
            <a:r>
              <a:rPr lang="cs-CZ" dirty="0" err="1"/>
              <a:t>Zertifikate</a:t>
            </a:r>
            <a:r>
              <a:rPr lang="cs-CZ" dirty="0"/>
              <a:t>, </a:t>
            </a:r>
            <a:r>
              <a:rPr lang="cs-CZ" dirty="0" err="1"/>
              <a:t>alle</a:t>
            </a:r>
            <a:r>
              <a:rPr lang="cs-CZ" dirty="0"/>
              <a:t> </a:t>
            </a:r>
            <a:r>
              <a:rPr lang="cs-CZ" dirty="0" err="1"/>
              <a:t>Niveaus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a</a:t>
            </a:r>
            <a:r>
              <a:rPr lang="cs-CZ" dirty="0" err="1" smtClean="0"/>
              <a:t>ndere</a:t>
            </a:r>
            <a:r>
              <a:rPr lang="cs-CZ" dirty="0" smtClean="0"/>
              <a:t> </a:t>
            </a:r>
            <a:r>
              <a:rPr lang="cs-CZ" dirty="0" err="1"/>
              <a:t>kulturelle</a:t>
            </a:r>
            <a:r>
              <a:rPr lang="cs-CZ" dirty="0"/>
              <a:t> </a:t>
            </a:r>
            <a:r>
              <a:rPr lang="cs-CZ" dirty="0" err="1" smtClean="0"/>
              <a:t>Veranstaltungen</a:t>
            </a:r>
            <a:r>
              <a:rPr lang="cs-CZ" dirty="0" smtClean="0"/>
              <a:t>: </a:t>
            </a:r>
            <a:r>
              <a:rPr lang="cs-CZ" dirty="0"/>
              <a:t>Filme, </a:t>
            </a:r>
            <a:r>
              <a:rPr lang="cs-CZ" dirty="0" err="1"/>
              <a:t>Wettbewerbe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702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Projekte </a:t>
            </a:r>
            <a:r>
              <a:rPr lang="cs-CZ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</a:t>
            </a:r>
            <a:r>
              <a:rPr lang="cs-CZ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Programme</a:t>
            </a:r>
            <a:r>
              <a:rPr lang="cs-CZ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zur</a:t>
            </a:r>
            <a:r>
              <a:rPr lang="cs-CZ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Förderung</a:t>
            </a:r>
            <a:r>
              <a:rPr lang="cs-CZ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Deutschlernens</a:t>
            </a:r>
            <a:r>
              <a:rPr lang="cs-CZ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Deutscholympiade</a:t>
            </a:r>
            <a:endParaRPr lang="cs-CZ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564904"/>
            <a:ext cx="8229600" cy="4381947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d</a:t>
            </a:r>
            <a:r>
              <a:rPr lang="de-DE" dirty="0" smtClean="0"/>
              <a:t>er </a:t>
            </a:r>
            <a:r>
              <a:rPr lang="de-DE" dirty="0"/>
              <a:t>Wettbewerb in deutscher Sprache </a:t>
            </a:r>
            <a:endParaRPr lang="cs-CZ" dirty="0" smtClean="0"/>
          </a:p>
          <a:p>
            <a:r>
              <a:rPr lang="de-DE" dirty="0" smtClean="0"/>
              <a:t>15.000 </a:t>
            </a:r>
            <a:r>
              <a:rPr lang="de-DE" dirty="0"/>
              <a:t>Schülerinnen und Schüler </a:t>
            </a:r>
            <a:r>
              <a:rPr lang="cs-CZ" dirty="0" err="1" smtClean="0"/>
              <a:t>jedes</a:t>
            </a:r>
            <a:r>
              <a:rPr lang="cs-CZ" dirty="0" smtClean="0"/>
              <a:t> </a:t>
            </a:r>
            <a:r>
              <a:rPr lang="cs-CZ" dirty="0" err="1" smtClean="0"/>
              <a:t>Jahr</a:t>
            </a:r>
            <a:r>
              <a:rPr lang="cs-CZ" dirty="0" smtClean="0"/>
              <a:t> (</a:t>
            </a:r>
            <a:r>
              <a:rPr lang="cs-CZ" dirty="0" err="1" smtClean="0"/>
              <a:t>Grundschule</a:t>
            </a:r>
            <a:r>
              <a:rPr lang="cs-CZ" dirty="0" smtClean="0"/>
              <a:t>, Gymnasium, </a:t>
            </a:r>
            <a:r>
              <a:rPr lang="cs-CZ" dirty="0" err="1" smtClean="0"/>
              <a:t>Berufsschule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de-DE" sz="3500" b="1" u="sng" dirty="0" smtClean="0">
                <a:solidFill>
                  <a:srgbClr val="00B050"/>
                </a:solidFill>
              </a:rPr>
              <a:t>Ziel </a:t>
            </a:r>
            <a:endParaRPr lang="cs-CZ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 smtClean="0"/>
              <a:t>Interesse </a:t>
            </a:r>
            <a:r>
              <a:rPr lang="de-DE" dirty="0"/>
              <a:t>der </a:t>
            </a:r>
            <a:r>
              <a:rPr lang="de-DE" dirty="0" smtClean="0"/>
              <a:t>Schüler</a:t>
            </a:r>
            <a:r>
              <a:rPr lang="cs-CZ" dirty="0" smtClean="0"/>
              <a:t>I</a:t>
            </a:r>
            <a:r>
              <a:rPr lang="de-DE" dirty="0" err="1" smtClean="0"/>
              <a:t>nnen</a:t>
            </a:r>
            <a:r>
              <a:rPr lang="de-DE" dirty="0" smtClean="0"/>
              <a:t> an </a:t>
            </a:r>
            <a:r>
              <a:rPr lang="de-DE" dirty="0"/>
              <a:t>der deutschen Sprache </a:t>
            </a:r>
            <a:r>
              <a:rPr lang="de-DE" dirty="0" smtClean="0"/>
              <a:t>fördern</a:t>
            </a:r>
            <a:endParaRPr lang="cs-CZ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 smtClean="0"/>
              <a:t>Möglichkeit Deutschkenntnisse untereinander vergleichen</a:t>
            </a:r>
            <a:endParaRPr lang="cs-CZ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 smtClean="0"/>
              <a:t>Motivation </a:t>
            </a:r>
            <a:r>
              <a:rPr lang="de-DE" dirty="0"/>
              <a:t>für das weitere </a:t>
            </a:r>
            <a:r>
              <a:rPr lang="de-DE" dirty="0" smtClean="0"/>
              <a:t>Lernen gewinnen</a:t>
            </a:r>
            <a:endParaRPr lang="cs-CZ" dirty="0" smtClean="0"/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z</a:t>
            </a:r>
            <a:r>
              <a:rPr lang="cs-CZ" dirty="0" err="1" smtClean="0"/>
              <a:t>wei</a:t>
            </a:r>
            <a:r>
              <a:rPr lang="cs-CZ" dirty="0" smtClean="0"/>
              <a:t> </a:t>
            </a:r>
            <a:r>
              <a:rPr lang="cs-CZ" dirty="0" err="1" smtClean="0"/>
              <a:t>besten</a:t>
            </a:r>
            <a:r>
              <a:rPr lang="cs-CZ" dirty="0" smtClean="0"/>
              <a:t> in der </a:t>
            </a:r>
            <a:r>
              <a:rPr lang="cs-CZ" dirty="0" err="1" smtClean="0"/>
              <a:t>National</a:t>
            </a:r>
            <a:r>
              <a:rPr lang="cs-CZ" dirty="0" smtClean="0"/>
              <a:t> Runde – </a:t>
            </a:r>
            <a:r>
              <a:rPr lang="cs-CZ" dirty="0" err="1" smtClean="0"/>
              <a:t>Internationale</a:t>
            </a:r>
            <a:r>
              <a:rPr lang="cs-CZ" dirty="0" smtClean="0"/>
              <a:t> Runde in Frankfurt </a:t>
            </a:r>
            <a:r>
              <a:rPr lang="cs-CZ" dirty="0" err="1" smtClean="0"/>
              <a:t>am</a:t>
            </a:r>
            <a:r>
              <a:rPr lang="cs-CZ" dirty="0" smtClean="0"/>
              <a:t> </a:t>
            </a:r>
            <a:r>
              <a:rPr lang="cs-CZ" dirty="0" err="1" smtClean="0"/>
              <a:t>Main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Von MŠMT (Národní institut dětí a mládeže), Goethe Institut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ZfA</a:t>
            </a:r>
            <a:r>
              <a:rPr lang="cs-CZ" dirty="0" smtClean="0"/>
              <a:t> (</a:t>
            </a:r>
            <a:r>
              <a:rPr lang="cs-CZ" dirty="0" err="1" smtClean="0"/>
              <a:t>Zentrum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Fremdsprachenausbildung</a:t>
            </a:r>
            <a:r>
              <a:rPr lang="cs-CZ" dirty="0" smtClean="0"/>
              <a:t>)  </a:t>
            </a:r>
            <a:r>
              <a:rPr lang="cs-CZ" dirty="0" err="1" smtClean="0"/>
              <a:t>veranstaltet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u="sng" dirty="0" err="1" smtClean="0">
                <a:solidFill>
                  <a:srgbClr val="00B050"/>
                </a:solidFill>
              </a:rPr>
              <a:t>Weitere</a:t>
            </a:r>
            <a:r>
              <a:rPr lang="cs-CZ" b="1" u="sng" dirty="0" smtClean="0">
                <a:solidFill>
                  <a:srgbClr val="00B050"/>
                </a:solidFill>
              </a:rPr>
              <a:t> </a:t>
            </a:r>
            <a:r>
              <a:rPr lang="cs-CZ" b="1" u="sng" dirty="0" err="1" smtClean="0">
                <a:solidFill>
                  <a:srgbClr val="00B050"/>
                </a:solidFill>
              </a:rPr>
              <a:t>Wettbewerbe</a:t>
            </a:r>
            <a:r>
              <a:rPr lang="cs-CZ" b="1" u="sng" dirty="0" smtClean="0">
                <a:solidFill>
                  <a:srgbClr val="00B050"/>
                </a:solidFill>
              </a:rPr>
              <a:t> </a:t>
            </a:r>
            <a:r>
              <a:rPr lang="cs-CZ" dirty="0" smtClean="0"/>
              <a:t>– </a:t>
            </a:r>
            <a:r>
              <a:rPr lang="cs-CZ" b="1" dirty="0" err="1" smtClean="0"/>
              <a:t>Deutsch</a:t>
            </a:r>
            <a:r>
              <a:rPr lang="cs-CZ" b="1" dirty="0" smtClean="0"/>
              <a:t> </a:t>
            </a:r>
            <a:r>
              <a:rPr lang="cs-CZ" b="1" dirty="0" err="1" smtClean="0"/>
              <a:t>für</a:t>
            </a:r>
            <a:r>
              <a:rPr lang="cs-CZ" b="1" dirty="0" smtClean="0"/>
              <a:t> </a:t>
            </a:r>
            <a:r>
              <a:rPr lang="cs-CZ" b="1" dirty="0" err="1" smtClean="0"/>
              <a:t>helle</a:t>
            </a:r>
            <a:r>
              <a:rPr lang="cs-CZ" b="1" dirty="0" smtClean="0"/>
              <a:t> </a:t>
            </a:r>
            <a:r>
              <a:rPr lang="cs-CZ" b="1" dirty="0" err="1" smtClean="0"/>
              <a:t>Köpfe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44248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CLIL  - </a:t>
            </a:r>
            <a:r>
              <a:rPr lang="cs-CZ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Integriertes</a:t>
            </a:r>
            <a:r>
              <a:rPr lang="cs-CZ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Fremdsprachen</a:t>
            </a:r>
            <a:r>
              <a:rPr lang="cs-CZ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cs-CZ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</a:t>
            </a:r>
            <a:r>
              <a:rPr lang="cs-CZ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Sachfachlernen</a:t>
            </a:r>
            <a:endParaRPr lang="cs-CZ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=</a:t>
            </a:r>
            <a:r>
              <a:rPr lang="cs-CZ" dirty="0" err="1" smtClean="0"/>
              <a:t>bilingualer</a:t>
            </a:r>
            <a:r>
              <a:rPr lang="cs-CZ" dirty="0" smtClean="0"/>
              <a:t> </a:t>
            </a:r>
            <a:r>
              <a:rPr lang="cs-CZ" dirty="0" err="1" smtClean="0"/>
              <a:t>Sachfachunterricht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err="1"/>
              <a:t>v</a:t>
            </a:r>
            <a:r>
              <a:rPr lang="cs-CZ" dirty="0" err="1" smtClean="0"/>
              <a:t>erschiedene</a:t>
            </a:r>
            <a:r>
              <a:rPr lang="cs-CZ" dirty="0" smtClean="0"/>
              <a:t> </a:t>
            </a:r>
            <a:r>
              <a:rPr lang="cs-CZ" dirty="0" err="1" smtClean="0"/>
              <a:t>Fächer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r>
              <a:rPr lang="cs-CZ" dirty="0" smtClean="0"/>
              <a:t> in der </a:t>
            </a:r>
            <a:r>
              <a:rPr lang="cs-CZ" dirty="0" err="1"/>
              <a:t>d</a:t>
            </a:r>
            <a:r>
              <a:rPr lang="cs-CZ" dirty="0" err="1" smtClean="0"/>
              <a:t>eutschen</a:t>
            </a:r>
            <a:r>
              <a:rPr lang="cs-CZ" dirty="0" smtClean="0"/>
              <a:t> </a:t>
            </a:r>
            <a:r>
              <a:rPr lang="cs-CZ" dirty="0" err="1" smtClean="0"/>
              <a:t>Sprache</a:t>
            </a:r>
            <a:r>
              <a:rPr lang="cs-CZ" dirty="0" smtClean="0"/>
              <a:t> </a:t>
            </a:r>
            <a:r>
              <a:rPr lang="cs-CZ" dirty="0" err="1" smtClean="0"/>
              <a:t>unterrichtet</a:t>
            </a:r>
            <a:endParaRPr lang="cs-CZ" dirty="0" smtClean="0"/>
          </a:p>
          <a:p>
            <a:r>
              <a:rPr lang="cs-CZ" dirty="0" err="1" smtClean="0"/>
              <a:t>Geschichte</a:t>
            </a:r>
            <a:r>
              <a:rPr lang="cs-CZ" dirty="0" smtClean="0"/>
              <a:t>, </a:t>
            </a:r>
            <a:r>
              <a:rPr lang="cs-CZ" dirty="0" err="1" smtClean="0"/>
              <a:t>Geographie</a:t>
            </a:r>
            <a:r>
              <a:rPr lang="cs-CZ" dirty="0" smtClean="0"/>
              <a:t>, </a:t>
            </a:r>
            <a:r>
              <a:rPr lang="cs-CZ" dirty="0" err="1" smtClean="0"/>
              <a:t>Sozialkunde</a:t>
            </a:r>
            <a:endParaRPr lang="cs-CZ" dirty="0" smtClean="0"/>
          </a:p>
          <a:p>
            <a:r>
              <a:rPr lang="cs-CZ" dirty="0" err="1" smtClean="0"/>
              <a:t>geeignet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Grundschulen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Mittelschulen</a:t>
            </a:r>
            <a:r>
              <a:rPr lang="cs-CZ" dirty="0" smtClean="0"/>
              <a:t> (</a:t>
            </a:r>
            <a:r>
              <a:rPr lang="cs-CZ" dirty="0" err="1" smtClean="0"/>
              <a:t>Gymnasien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Deutsches</a:t>
            </a:r>
            <a:r>
              <a:rPr lang="cs-CZ" dirty="0" smtClean="0"/>
              <a:t> Gymnasium in </a:t>
            </a:r>
            <a:r>
              <a:rPr lang="cs-CZ" dirty="0" err="1" smtClean="0"/>
              <a:t>Brünn</a:t>
            </a:r>
            <a:r>
              <a:rPr lang="cs-CZ" dirty="0" smtClean="0"/>
              <a:t> – </a:t>
            </a:r>
            <a:r>
              <a:rPr lang="cs-CZ" dirty="0" err="1" smtClean="0"/>
              <a:t>bilingualer</a:t>
            </a:r>
            <a:r>
              <a:rPr lang="cs-CZ" dirty="0" smtClean="0"/>
              <a:t> </a:t>
            </a:r>
            <a:r>
              <a:rPr lang="cs-CZ" dirty="0" err="1" smtClean="0"/>
              <a:t>Unterricht</a:t>
            </a:r>
            <a:r>
              <a:rPr lang="cs-CZ" dirty="0" smtClean="0"/>
              <a:t> </a:t>
            </a:r>
            <a:r>
              <a:rPr lang="cs-CZ" dirty="0" err="1" smtClean="0"/>
              <a:t>Geschichte</a:t>
            </a:r>
            <a:r>
              <a:rPr lang="cs-CZ" dirty="0" smtClean="0"/>
              <a:t>, </a:t>
            </a:r>
            <a:r>
              <a:rPr lang="cs-CZ" dirty="0" err="1" smtClean="0"/>
              <a:t>Geographie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Sozialkunde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445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SGUN</a:t>
            </a:r>
            <a:endParaRPr lang="cs-CZ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Spolek germanistů a učitelů němčiny (</a:t>
            </a:r>
            <a:r>
              <a:rPr lang="cs-CZ" b="1" dirty="0" err="1" smtClean="0"/>
              <a:t>Verband</a:t>
            </a:r>
            <a:r>
              <a:rPr lang="cs-CZ" b="1" dirty="0" smtClean="0"/>
              <a:t> der </a:t>
            </a:r>
            <a:r>
              <a:rPr lang="cs-CZ" b="1" dirty="0" err="1" smtClean="0"/>
              <a:t>Germanisten</a:t>
            </a:r>
            <a:r>
              <a:rPr lang="cs-CZ" b="1" dirty="0" smtClean="0"/>
              <a:t> </a:t>
            </a:r>
            <a:r>
              <a:rPr lang="cs-CZ" b="1" dirty="0" err="1" smtClean="0"/>
              <a:t>und</a:t>
            </a:r>
            <a:r>
              <a:rPr lang="cs-CZ" b="1" dirty="0" smtClean="0"/>
              <a:t> </a:t>
            </a:r>
            <a:r>
              <a:rPr lang="cs-CZ" b="1" dirty="0" err="1" smtClean="0"/>
              <a:t>Deutschlehrer</a:t>
            </a:r>
            <a:r>
              <a:rPr lang="cs-CZ" b="1" dirty="0" smtClean="0"/>
              <a:t>)</a:t>
            </a:r>
          </a:p>
          <a:p>
            <a:pPr marL="0" indent="0">
              <a:buNone/>
            </a:pPr>
            <a:endParaRPr lang="cs-CZ" u="sng" dirty="0" smtClean="0"/>
          </a:p>
          <a:p>
            <a:pPr marL="0" indent="0">
              <a:buNone/>
            </a:pPr>
            <a:r>
              <a:rPr lang="cs-CZ" sz="3800" b="1" u="sng" dirty="0" err="1" smtClean="0">
                <a:solidFill>
                  <a:srgbClr val="00B050"/>
                </a:solidFill>
              </a:rPr>
              <a:t>Ziele</a:t>
            </a:r>
            <a:r>
              <a:rPr lang="cs-CZ" sz="3800" b="1" u="sng" dirty="0" smtClean="0">
                <a:solidFill>
                  <a:srgbClr val="00B050"/>
                </a:solidFill>
              </a:rPr>
              <a:t>:</a:t>
            </a:r>
          </a:p>
          <a:p>
            <a:r>
              <a:rPr lang="cs-CZ" dirty="0" err="1" smtClean="0"/>
              <a:t>Stellung</a:t>
            </a:r>
            <a:r>
              <a:rPr lang="cs-CZ" dirty="0" smtClean="0"/>
              <a:t> der </a:t>
            </a:r>
            <a:r>
              <a:rPr lang="cs-CZ" dirty="0" err="1" smtClean="0"/>
              <a:t>deutschen</a:t>
            </a:r>
            <a:r>
              <a:rPr lang="cs-CZ" dirty="0" smtClean="0"/>
              <a:t> </a:t>
            </a:r>
            <a:r>
              <a:rPr lang="cs-CZ" dirty="0" err="1" smtClean="0"/>
              <a:t>Sprache</a:t>
            </a:r>
            <a:r>
              <a:rPr lang="cs-CZ" dirty="0" smtClean="0"/>
              <a:t> </a:t>
            </a:r>
            <a:r>
              <a:rPr lang="cs-CZ" dirty="0" err="1" smtClean="0"/>
              <a:t>verbessern</a:t>
            </a:r>
            <a:endParaRPr lang="cs-CZ" dirty="0" smtClean="0"/>
          </a:p>
          <a:p>
            <a:r>
              <a:rPr lang="cs-CZ" dirty="0" err="1" smtClean="0"/>
              <a:t>Qualität</a:t>
            </a:r>
            <a:r>
              <a:rPr lang="cs-CZ" dirty="0" smtClean="0"/>
              <a:t> des </a:t>
            </a:r>
            <a:r>
              <a:rPr lang="cs-CZ" dirty="0" err="1" smtClean="0"/>
              <a:t>Deutschunterrichts</a:t>
            </a:r>
            <a:r>
              <a:rPr lang="cs-CZ" dirty="0" smtClean="0"/>
              <a:t> </a:t>
            </a:r>
            <a:r>
              <a:rPr lang="cs-CZ" dirty="0" err="1" smtClean="0"/>
              <a:t>erhöhen</a:t>
            </a:r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Zusammenarbeit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deutschen</a:t>
            </a:r>
            <a:r>
              <a:rPr lang="cs-CZ" dirty="0" smtClean="0"/>
              <a:t> </a:t>
            </a:r>
            <a:r>
              <a:rPr lang="cs-CZ" dirty="0" err="1" smtClean="0"/>
              <a:t>Schulen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3800" b="1" u="sng" dirty="0" err="1" smtClean="0">
                <a:solidFill>
                  <a:srgbClr val="00B050"/>
                </a:solidFill>
              </a:rPr>
              <a:t>Hauptätigkeiten</a:t>
            </a:r>
            <a:r>
              <a:rPr lang="cs-CZ" sz="3800" b="1" u="sng" dirty="0" smtClean="0">
                <a:solidFill>
                  <a:srgbClr val="00B050"/>
                </a:solidFill>
              </a:rPr>
              <a:t>:</a:t>
            </a:r>
          </a:p>
          <a:p>
            <a:pPr marL="0" indent="0">
              <a:buNone/>
            </a:pPr>
            <a:r>
              <a:rPr lang="cs-CZ" dirty="0" err="1" smtClean="0"/>
              <a:t>Bildung</a:t>
            </a:r>
            <a:endParaRPr lang="cs-CZ" dirty="0"/>
          </a:p>
          <a:p>
            <a:pPr marL="0" indent="0">
              <a:buNone/>
            </a:pPr>
            <a:r>
              <a:rPr lang="cs-CZ" dirty="0" err="1" smtClean="0"/>
              <a:t>Propagation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Herausgabe</a:t>
            </a:r>
            <a:r>
              <a:rPr lang="cs-CZ" dirty="0" smtClean="0"/>
              <a:t> von </a:t>
            </a:r>
            <a:r>
              <a:rPr lang="cs-CZ" dirty="0" err="1" smtClean="0"/>
              <a:t>Materialien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Kontrolle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365104"/>
            <a:ext cx="2943225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678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4525963"/>
          </a:xfrm>
        </p:spPr>
        <p:txBody>
          <a:bodyPr>
            <a:noAutofit/>
          </a:bodyPr>
          <a:lstStyle/>
          <a:p>
            <a:pPr marL="514350" indent="-514350">
              <a:buAutoNum type="alphaUcParenR"/>
            </a:pPr>
            <a:r>
              <a:rPr lang="cs-CZ" sz="36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Deutsch</a:t>
            </a:r>
            <a:r>
              <a:rPr lang="cs-CZ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</a:t>
            </a:r>
            <a:r>
              <a:rPr lang="cs-CZ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tschechischen</a:t>
            </a:r>
            <a:r>
              <a:rPr lang="cs-CZ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Bildungssystem</a:t>
            </a:r>
            <a:endParaRPr lang="cs-CZ" sz="36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arenR"/>
            </a:pPr>
            <a:endParaRPr lang="cs-CZ" sz="3600" dirty="0" smtClean="0"/>
          </a:p>
          <a:p>
            <a:pPr marL="514350" indent="-514350">
              <a:buAutoNum type="alphaUcParenR"/>
            </a:pPr>
            <a:r>
              <a:rPr lang="cs-CZ" sz="3600" b="1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Andere</a:t>
            </a:r>
            <a:r>
              <a:rPr lang="cs-CZ" sz="36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Möglichkeiten</a:t>
            </a:r>
            <a:r>
              <a:rPr lang="cs-CZ" sz="36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cs-CZ" sz="3600" b="1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Institutionen</a:t>
            </a:r>
            <a:r>
              <a:rPr lang="cs-CZ" sz="36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cs-CZ" sz="3600" b="1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für</a:t>
            </a:r>
            <a:r>
              <a:rPr lang="cs-CZ" sz="36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Deutschlernen</a:t>
            </a:r>
            <a:endParaRPr lang="cs-CZ" sz="36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arenR"/>
            </a:pPr>
            <a:endParaRPr lang="cs-CZ" sz="3600" dirty="0" smtClean="0"/>
          </a:p>
          <a:p>
            <a:pPr marL="514350" indent="-514350">
              <a:buAutoNum type="alphaUcParenR"/>
            </a:pPr>
            <a:r>
              <a:rPr lang="cs-CZ" sz="3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Projekte </a:t>
            </a:r>
            <a:r>
              <a:rPr lang="cs-CZ" sz="36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</a:t>
            </a:r>
            <a:r>
              <a:rPr lang="cs-CZ" sz="3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Programme</a:t>
            </a:r>
            <a:r>
              <a:rPr lang="cs-CZ" sz="36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zur</a:t>
            </a:r>
            <a:r>
              <a:rPr lang="cs-CZ" sz="3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Förderung</a:t>
            </a:r>
            <a:r>
              <a:rPr lang="cs-CZ" sz="3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Deutschlernens</a:t>
            </a:r>
            <a:endParaRPr lang="cs-CZ" sz="3600" b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6675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Stiftungen</a:t>
            </a:r>
            <a:endParaRPr lang="cs-CZ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3600" b="1" dirty="0" smtClean="0"/>
              <a:t>= </a:t>
            </a:r>
            <a:r>
              <a:rPr lang="cs-CZ" sz="3600" b="1" dirty="0" err="1" smtClean="0"/>
              <a:t>bilaterale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Bildungs</a:t>
            </a:r>
            <a:r>
              <a:rPr lang="cs-CZ" sz="3600" b="1" dirty="0" smtClean="0"/>
              <a:t>- </a:t>
            </a:r>
            <a:r>
              <a:rPr lang="cs-CZ" sz="3600" b="1" dirty="0" err="1" smtClean="0"/>
              <a:t>und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Kultureinrichtungen</a:t>
            </a:r>
            <a:endParaRPr lang="cs-CZ" sz="3600" b="1" dirty="0" smtClean="0"/>
          </a:p>
          <a:p>
            <a:r>
              <a:rPr lang="cs-CZ" dirty="0" err="1"/>
              <a:t>i</a:t>
            </a:r>
            <a:r>
              <a:rPr lang="cs-CZ" dirty="0" err="1" smtClean="0"/>
              <a:t>m</a:t>
            </a:r>
            <a:r>
              <a:rPr lang="cs-CZ" dirty="0" smtClean="0"/>
              <a:t> </a:t>
            </a:r>
            <a:r>
              <a:rPr lang="cs-CZ" dirty="0" err="1" smtClean="0"/>
              <a:t>Rahmen</a:t>
            </a:r>
            <a:r>
              <a:rPr lang="cs-CZ" dirty="0" smtClean="0"/>
              <a:t> der </a:t>
            </a:r>
            <a:r>
              <a:rPr lang="cs-CZ" dirty="0" err="1" smtClean="0"/>
              <a:t>Zusammenarbeit</a:t>
            </a:r>
            <a:r>
              <a:rPr lang="cs-CZ" dirty="0" smtClean="0"/>
              <a:t> </a:t>
            </a:r>
            <a:r>
              <a:rPr lang="cs-CZ" dirty="0" err="1" smtClean="0"/>
              <a:t>zwischen</a:t>
            </a:r>
            <a:r>
              <a:rPr lang="cs-CZ" dirty="0" smtClean="0"/>
              <a:t> </a:t>
            </a:r>
            <a:r>
              <a:rPr lang="cs-CZ" dirty="0" err="1" smtClean="0"/>
              <a:t>Deutschland</a:t>
            </a:r>
            <a:r>
              <a:rPr lang="cs-CZ" dirty="0" smtClean="0"/>
              <a:t> oder </a:t>
            </a:r>
            <a:r>
              <a:rPr lang="cs-CZ" dirty="0" err="1" smtClean="0"/>
              <a:t>Österreich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Tschechien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sz="3600" b="1" u="sng" dirty="0" err="1" smtClean="0">
                <a:solidFill>
                  <a:srgbClr val="00B050"/>
                </a:solidFill>
              </a:rPr>
              <a:t>Tätigkeiten</a:t>
            </a:r>
            <a:r>
              <a:rPr lang="cs-CZ" sz="3600" b="1" u="sng" dirty="0" smtClean="0">
                <a:solidFill>
                  <a:srgbClr val="00B050"/>
                </a:solidFill>
              </a:rPr>
              <a:t>:</a:t>
            </a:r>
            <a:endParaRPr lang="cs-CZ" b="1" u="sng" dirty="0" smtClean="0">
              <a:solidFill>
                <a:srgbClr val="00B050"/>
              </a:solidFill>
            </a:endParaRPr>
          </a:p>
          <a:p>
            <a:r>
              <a:rPr lang="cs-CZ" dirty="0" smtClean="0"/>
              <a:t>Projekte</a:t>
            </a:r>
          </a:p>
          <a:p>
            <a:r>
              <a:rPr lang="cs-CZ" dirty="0" err="1" smtClean="0"/>
              <a:t>Ausstellungen</a:t>
            </a:r>
            <a:endParaRPr lang="cs-CZ" dirty="0" smtClean="0"/>
          </a:p>
          <a:p>
            <a:r>
              <a:rPr lang="cs-CZ" dirty="0" err="1" smtClean="0"/>
              <a:t>Filmvorführungen</a:t>
            </a:r>
            <a:endParaRPr lang="cs-CZ" dirty="0" smtClean="0"/>
          </a:p>
          <a:p>
            <a:r>
              <a:rPr lang="cs-CZ" dirty="0" err="1" smtClean="0"/>
              <a:t>Symposien</a:t>
            </a:r>
            <a:r>
              <a:rPr lang="cs-CZ" dirty="0" smtClean="0"/>
              <a:t>,…</a:t>
            </a:r>
          </a:p>
          <a:p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err="1" smtClean="0"/>
              <a:t>Deutsch-tschechisches</a:t>
            </a:r>
            <a:r>
              <a:rPr lang="cs-CZ" dirty="0" smtClean="0"/>
              <a:t> </a:t>
            </a:r>
            <a:r>
              <a:rPr lang="cs-CZ" dirty="0" err="1" smtClean="0"/>
              <a:t>Jugendforum</a:t>
            </a: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err="1" smtClean="0"/>
              <a:t>Prager</a:t>
            </a:r>
            <a:r>
              <a:rPr lang="cs-CZ" dirty="0" smtClean="0"/>
              <a:t> </a:t>
            </a:r>
            <a:r>
              <a:rPr lang="cs-CZ" dirty="0" err="1" smtClean="0"/>
              <a:t>Theaterfestival</a:t>
            </a:r>
            <a:r>
              <a:rPr lang="cs-CZ" dirty="0" smtClean="0"/>
              <a:t> der </a:t>
            </a:r>
            <a:r>
              <a:rPr lang="cs-CZ" dirty="0" err="1" smtClean="0"/>
              <a:t>deutschen</a:t>
            </a:r>
            <a:r>
              <a:rPr lang="cs-CZ" dirty="0" smtClean="0"/>
              <a:t> </a:t>
            </a:r>
            <a:r>
              <a:rPr lang="cs-CZ" dirty="0" err="1" smtClean="0"/>
              <a:t>Sprache</a:t>
            </a: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err="1" smtClean="0"/>
              <a:t>Brücke</a:t>
            </a:r>
            <a:r>
              <a:rPr lang="cs-CZ" dirty="0" smtClean="0"/>
              <a:t> – Most </a:t>
            </a:r>
            <a:r>
              <a:rPr lang="cs-CZ" dirty="0" err="1" smtClean="0"/>
              <a:t>Stiftung</a:t>
            </a: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Heinrich </a:t>
            </a:r>
            <a:r>
              <a:rPr lang="cs-CZ" dirty="0" err="1" smtClean="0"/>
              <a:t>Böll</a:t>
            </a:r>
            <a:r>
              <a:rPr lang="cs-CZ" dirty="0" smtClean="0"/>
              <a:t> </a:t>
            </a:r>
            <a:r>
              <a:rPr lang="cs-CZ" dirty="0" err="1" smtClean="0"/>
              <a:t>Stiftung</a:t>
            </a: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Konrad </a:t>
            </a:r>
            <a:r>
              <a:rPr lang="cs-CZ" dirty="0" err="1" smtClean="0"/>
              <a:t>Adenauer</a:t>
            </a:r>
            <a:r>
              <a:rPr lang="cs-CZ" dirty="0" smtClean="0"/>
              <a:t> </a:t>
            </a:r>
            <a:r>
              <a:rPr lang="cs-CZ" dirty="0" err="1" smtClean="0"/>
              <a:t>Stiftung</a:t>
            </a:r>
            <a:r>
              <a:rPr lang="cs-CZ" dirty="0" smtClean="0"/>
              <a:t>,…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499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Stipendien</a:t>
            </a:r>
            <a:r>
              <a:rPr lang="cs-CZ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cs-CZ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f</a:t>
            </a:r>
            <a:r>
              <a:rPr lang="de-DE" dirty="0" err="1" smtClean="0"/>
              <a:t>ür</a:t>
            </a:r>
            <a:r>
              <a:rPr lang="de-DE" dirty="0" smtClean="0"/>
              <a:t> </a:t>
            </a:r>
            <a:r>
              <a:rPr lang="de-DE" dirty="0"/>
              <a:t>Sprach- und Studienaufenthalte </a:t>
            </a:r>
            <a:r>
              <a:rPr lang="de-DE" dirty="0" smtClean="0"/>
              <a:t>i</a:t>
            </a:r>
            <a:r>
              <a:rPr lang="cs-CZ" dirty="0" smtClean="0"/>
              <a:t>n</a:t>
            </a:r>
            <a:r>
              <a:rPr lang="de-DE" dirty="0" smtClean="0"/>
              <a:t> </a:t>
            </a:r>
            <a:r>
              <a:rPr lang="de-DE" dirty="0"/>
              <a:t>deutschsprachigen </a:t>
            </a:r>
            <a:r>
              <a:rPr lang="cs-CZ" dirty="0" err="1" smtClean="0"/>
              <a:t>Ländern</a:t>
            </a:r>
            <a:endParaRPr lang="cs-CZ" dirty="0" smtClean="0"/>
          </a:p>
          <a:p>
            <a:r>
              <a:rPr lang="de-DE" dirty="0" smtClean="0"/>
              <a:t>finanziell</a:t>
            </a:r>
            <a:r>
              <a:rPr lang="cs-CZ" dirty="0" smtClean="0"/>
              <a:t>e</a:t>
            </a:r>
            <a:r>
              <a:rPr lang="de-DE" dirty="0" smtClean="0"/>
              <a:t> </a:t>
            </a:r>
            <a:r>
              <a:rPr lang="de-DE" dirty="0"/>
              <a:t>und </a:t>
            </a:r>
            <a:r>
              <a:rPr lang="de-DE" dirty="0" smtClean="0"/>
              <a:t>logistisch</a:t>
            </a:r>
            <a:r>
              <a:rPr lang="cs-CZ" dirty="0" smtClean="0"/>
              <a:t>e</a:t>
            </a:r>
            <a:r>
              <a:rPr lang="de-DE" dirty="0" smtClean="0"/>
              <a:t> </a:t>
            </a:r>
            <a:r>
              <a:rPr lang="cs-CZ" dirty="0" smtClean="0"/>
              <a:t>U</a:t>
            </a:r>
            <a:r>
              <a:rPr lang="de-DE" dirty="0" err="1" smtClean="0"/>
              <a:t>nterstütz</a:t>
            </a:r>
            <a:r>
              <a:rPr lang="cs-CZ" dirty="0" err="1" smtClean="0"/>
              <a:t>ung</a:t>
            </a:r>
            <a:r>
              <a:rPr lang="de-DE" dirty="0" smtClean="0"/>
              <a:t> deutsch-tschechische</a:t>
            </a:r>
            <a:r>
              <a:rPr lang="cs-CZ" dirty="0" smtClean="0"/>
              <a:t>r</a:t>
            </a:r>
            <a:r>
              <a:rPr lang="de-DE" dirty="0" smtClean="0"/>
              <a:t> Projekte</a:t>
            </a:r>
            <a:endParaRPr lang="cs-CZ" dirty="0" smtClean="0"/>
          </a:p>
          <a:p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err="1" smtClean="0"/>
              <a:t>Deutscher</a:t>
            </a:r>
            <a:r>
              <a:rPr lang="cs-CZ" dirty="0" smtClean="0"/>
              <a:t> </a:t>
            </a:r>
            <a:r>
              <a:rPr lang="cs-CZ" dirty="0" err="1" smtClean="0"/>
              <a:t>Akademischer</a:t>
            </a:r>
            <a:r>
              <a:rPr lang="cs-CZ" dirty="0" smtClean="0"/>
              <a:t> </a:t>
            </a:r>
            <a:r>
              <a:rPr lang="cs-CZ" dirty="0" err="1" smtClean="0"/>
              <a:t>Auslandsdienst</a:t>
            </a:r>
            <a:r>
              <a:rPr lang="cs-CZ" dirty="0" smtClean="0"/>
              <a:t> DAAD</a:t>
            </a:r>
            <a:r>
              <a:rPr lang="cs-CZ" b="1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Deutschland</a:t>
            </a:r>
            <a:r>
              <a:rPr lang="cs-CZ" dirty="0" smtClean="0"/>
              <a:t>)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err="1" smtClean="0"/>
              <a:t>Österreichische</a:t>
            </a:r>
            <a:r>
              <a:rPr lang="cs-CZ" dirty="0" smtClean="0"/>
              <a:t> Agentur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internationale</a:t>
            </a:r>
            <a:r>
              <a:rPr lang="cs-CZ" dirty="0" smtClean="0"/>
              <a:t> </a:t>
            </a:r>
            <a:r>
              <a:rPr lang="cs-CZ" dirty="0" err="1" smtClean="0"/>
              <a:t>Mobilität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Kooperation</a:t>
            </a:r>
            <a:r>
              <a:rPr lang="cs-CZ" dirty="0" smtClean="0"/>
              <a:t> in </a:t>
            </a:r>
            <a:r>
              <a:rPr lang="cs-CZ" dirty="0" err="1" smtClean="0"/>
              <a:t>Bildung</a:t>
            </a:r>
            <a:r>
              <a:rPr lang="cs-CZ" dirty="0" smtClean="0"/>
              <a:t>, </a:t>
            </a:r>
            <a:r>
              <a:rPr lang="cs-CZ" dirty="0" err="1" smtClean="0"/>
              <a:t>Wissenschaft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Forschung</a:t>
            </a:r>
            <a:r>
              <a:rPr lang="cs-CZ" dirty="0" smtClean="0"/>
              <a:t> (</a:t>
            </a:r>
            <a:r>
              <a:rPr lang="cs-CZ" dirty="0" err="1" smtClean="0"/>
              <a:t>Österreich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…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andere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592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Commenius</a:t>
            </a:r>
            <a:r>
              <a:rPr lang="cs-CZ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Label, e-</a:t>
            </a:r>
            <a:r>
              <a:rPr lang="cs-CZ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Twinning</a:t>
            </a:r>
            <a:r>
              <a:rPr lang="cs-CZ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3600" b="1" u="sng" dirty="0" err="1" smtClean="0">
                <a:solidFill>
                  <a:srgbClr val="00B050"/>
                </a:solidFill>
              </a:rPr>
              <a:t>Comenius</a:t>
            </a:r>
            <a:r>
              <a:rPr lang="cs-CZ" dirty="0" smtClean="0"/>
              <a:t> – </a:t>
            </a:r>
            <a:r>
              <a:rPr lang="cs-CZ" dirty="0" err="1" smtClean="0"/>
              <a:t>Kindergärten</a:t>
            </a:r>
            <a:r>
              <a:rPr lang="cs-CZ" dirty="0" smtClean="0"/>
              <a:t>, </a:t>
            </a:r>
            <a:r>
              <a:rPr lang="cs-CZ" dirty="0" err="1" smtClean="0"/>
              <a:t>Grundschulen</a:t>
            </a:r>
            <a:r>
              <a:rPr lang="cs-CZ" dirty="0" smtClean="0"/>
              <a:t>, </a:t>
            </a:r>
            <a:r>
              <a:rPr lang="cs-CZ" dirty="0" err="1" smtClean="0"/>
              <a:t>Mittelschulen</a:t>
            </a:r>
            <a:endParaRPr lang="cs-CZ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err="1" smtClean="0"/>
              <a:t>Schüler</a:t>
            </a:r>
            <a:r>
              <a:rPr lang="cs-CZ" dirty="0" smtClean="0"/>
              <a:t>, </a:t>
            </a:r>
            <a:r>
              <a:rPr lang="cs-CZ" dirty="0" err="1" smtClean="0"/>
              <a:t>Lehrer</a:t>
            </a:r>
            <a:endParaRPr lang="cs-CZ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err="1" smtClean="0"/>
              <a:t>Verständigung</a:t>
            </a:r>
            <a:r>
              <a:rPr lang="cs-CZ" dirty="0" smtClean="0"/>
              <a:t> </a:t>
            </a:r>
            <a:r>
              <a:rPr lang="cs-CZ" dirty="0" err="1" smtClean="0"/>
              <a:t>zwischen</a:t>
            </a:r>
            <a:r>
              <a:rPr lang="cs-CZ" dirty="0" smtClean="0"/>
              <a:t> </a:t>
            </a:r>
            <a:r>
              <a:rPr lang="cs-CZ" dirty="0" err="1" smtClean="0"/>
              <a:t>Kulturen</a:t>
            </a:r>
            <a:endParaRPr lang="cs-CZ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err="1" smtClean="0"/>
              <a:t>Austauschprogramme</a:t>
            </a:r>
            <a:r>
              <a:rPr lang="cs-CZ" dirty="0" smtClean="0"/>
              <a:t>, Kurse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Schulungen</a:t>
            </a:r>
            <a:r>
              <a:rPr lang="cs-CZ" dirty="0" smtClean="0"/>
              <a:t>, </a:t>
            </a:r>
            <a:r>
              <a:rPr lang="cs-CZ" dirty="0" err="1" smtClean="0"/>
              <a:t>Zusammenarbeit</a:t>
            </a:r>
            <a:r>
              <a:rPr lang="cs-CZ" dirty="0" smtClean="0"/>
              <a:t> der </a:t>
            </a:r>
            <a:r>
              <a:rPr lang="cs-CZ" dirty="0" err="1" smtClean="0"/>
              <a:t>Schulen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sz="3600" b="1" u="sng" dirty="0" smtClean="0">
                <a:solidFill>
                  <a:srgbClr val="00B050"/>
                </a:solidFill>
              </a:rPr>
              <a:t>Label </a:t>
            </a:r>
            <a:r>
              <a:rPr lang="cs-CZ" dirty="0" smtClean="0"/>
              <a:t>– </a:t>
            </a:r>
            <a:r>
              <a:rPr lang="cs-CZ" dirty="0" err="1" smtClean="0"/>
              <a:t>europäischer</a:t>
            </a:r>
            <a:r>
              <a:rPr lang="cs-CZ" dirty="0" smtClean="0"/>
              <a:t> </a:t>
            </a:r>
            <a:r>
              <a:rPr lang="cs-CZ" dirty="0" err="1" smtClean="0"/>
              <a:t>Sprachpreis</a:t>
            </a:r>
            <a:r>
              <a:rPr lang="cs-CZ" dirty="0" smtClean="0"/>
              <a:t>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err="1" smtClean="0"/>
              <a:t>neue</a:t>
            </a:r>
            <a:r>
              <a:rPr lang="cs-CZ" dirty="0" smtClean="0"/>
              <a:t> </a:t>
            </a:r>
            <a:r>
              <a:rPr lang="cs-CZ" dirty="0" err="1" smtClean="0"/>
              <a:t>Aktivitäten</a:t>
            </a:r>
            <a:r>
              <a:rPr lang="cs-CZ" dirty="0" smtClean="0"/>
              <a:t>, Projekte </a:t>
            </a:r>
            <a:r>
              <a:rPr lang="cs-CZ" dirty="0" err="1" smtClean="0"/>
              <a:t>im</a:t>
            </a:r>
            <a:r>
              <a:rPr lang="cs-CZ" dirty="0" smtClean="0"/>
              <a:t> </a:t>
            </a:r>
            <a:r>
              <a:rPr lang="cs-CZ" dirty="0" err="1" smtClean="0"/>
              <a:t>Rahmen</a:t>
            </a:r>
            <a:r>
              <a:rPr lang="cs-CZ" dirty="0" smtClean="0"/>
              <a:t> der </a:t>
            </a:r>
            <a:r>
              <a:rPr lang="cs-CZ" dirty="0" err="1" smtClean="0"/>
              <a:t>Fremdsprachen</a:t>
            </a:r>
            <a:r>
              <a:rPr lang="cs-CZ" dirty="0" smtClean="0"/>
              <a:t> </a:t>
            </a:r>
            <a:r>
              <a:rPr lang="cs-CZ" dirty="0" err="1" smtClean="0"/>
              <a:t>unterstützen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sz="3400" b="1" u="sng" dirty="0">
                <a:solidFill>
                  <a:srgbClr val="00B050"/>
                </a:solidFill>
              </a:rPr>
              <a:t>e</a:t>
            </a:r>
            <a:r>
              <a:rPr lang="cs-CZ" sz="3400" b="1" u="sng" dirty="0" smtClean="0">
                <a:solidFill>
                  <a:srgbClr val="00B050"/>
                </a:solidFill>
              </a:rPr>
              <a:t>-</a:t>
            </a:r>
            <a:r>
              <a:rPr lang="cs-CZ" sz="3400" b="1" u="sng" dirty="0" err="1" smtClean="0">
                <a:solidFill>
                  <a:srgbClr val="00B050"/>
                </a:solidFill>
              </a:rPr>
              <a:t>Twinning</a:t>
            </a:r>
            <a:r>
              <a:rPr lang="cs-CZ" sz="3400" b="1" u="sng" dirty="0" smtClean="0">
                <a:solidFill>
                  <a:srgbClr val="00B050"/>
                </a:solidFill>
              </a:rPr>
              <a:t> </a:t>
            </a:r>
            <a:endParaRPr lang="cs-CZ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err="1" smtClean="0"/>
              <a:t>Zusammenarbeit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einer</a:t>
            </a:r>
            <a:r>
              <a:rPr lang="cs-CZ" dirty="0" smtClean="0"/>
              <a:t> </a:t>
            </a:r>
            <a:r>
              <a:rPr lang="cs-CZ" dirty="0" err="1" smtClean="0"/>
              <a:t>Partnerschule</a:t>
            </a:r>
            <a:r>
              <a:rPr lang="cs-CZ" dirty="0" smtClean="0"/>
              <a:t>, </a:t>
            </a:r>
            <a:r>
              <a:rPr lang="cs-CZ" dirty="0" err="1" smtClean="0"/>
              <a:t>die</a:t>
            </a:r>
            <a:r>
              <a:rPr lang="cs-CZ" dirty="0" smtClean="0"/>
              <a:t> man nach </a:t>
            </a:r>
            <a:r>
              <a:rPr lang="cs-CZ" dirty="0" err="1" smtClean="0"/>
              <a:t>bestimmten</a:t>
            </a:r>
            <a:r>
              <a:rPr lang="cs-CZ" dirty="0" smtClean="0"/>
              <a:t> </a:t>
            </a:r>
            <a:r>
              <a:rPr lang="cs-CZ" dirty="0" err="1" smtClean="0"/>
              <a:t>Kriterien</a:t>
            </a:r>
            <a:r>
              <a:rPr lang="cs-CZ" dirty="0" smtClean="0"/>
              <a:t> </a:t>
            </a:r>
            <a:r>
              <a:rPr lang="cs-CZ" dirty="0" err="1" smtClean="0"/>
              <a:t>aussucht</a:t>
            </a:r>
            <a:endParaRPr lang="cs-CZ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err="1" smtClean="0"/>
              <a:t>Kommunikation</a:t>
            </a:r>
            <a:endParaRPr lang="cs-CZ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err="1" smtClean="0"/>
              <a:t>Arbeit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Projekten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 smtClean="0"/>
              <a:t>Internationale</a:t>
            </a:r>
            <a:r>
              <a:rPr lang="cs-CZ" dirty="0" smtClean="0"/>
              <a:t> </a:t>
            </a:r>
            <a:r>
              <a:rPr lang="cs-CZ" dirty="0" err="1" smtClean="0"/>
              <a:t>Veranstaltungen</a:t>
            </a:r>
            <a:r>
              <a:rPr lang="cs-CZ" dirty="0" smtClean="0"/>
              <a:t> (</a:t>
            </a:r>
            <a:r>
              <a:rPr lang="cs-CZ" dirty="0" err="1" smtClean="0"/>
              <a:t>Seminare</a:t>
            </a:r>
            <a:r>
              <a:rPr lang="cs-CZ" dirty="0" smtClean="0"/>
              <a:t>,….)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964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Aktuelle</a:t>
            </a:r>
            <a:r>
              <a:rPr lang="cs-CZ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Tendenzen</a:t>
            </a:r>
            <a:endParaRPr lang="cs-CZ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 smtClean="0"/>
              <a:t>Englisch</a:t>
            </a:r>
            <a:r>
              <a:rPr lang="cs-CZ" dirty="0" smtClean="0"/>
              <a:t> </a:t>
            </a:r>
            <a:r>
              <a:rPr lang="cs-CZ" dirty="0" err="1" smtClean="0"/>
              <a:t>als</a:t>
            </a:r>
            <a:r>
              <a:rPr lang="cs-CZ" dirty="0" smtClean="0"/>
              <a:t> „</a:t>
            </a:r>
            <a:r>
              <a:rPr lang="cs-CZ" dirty="0" err="1" smtClean="0"/>
              <a:t>Weltsprache</a:t>
            </a:r>
            <a:r>
              <a:rPr lang="cs-CZ" dirty="0" smtClean="0"/>
              <a:t>“ </a:t>
            </a:r>
            <a:r>
              <a:rPr lang="cs-CZ" dirty="0" err="1" smtClean="0"/>
              <a:t>überall</a:t>
            </a:r>
            <a:r>
              <a:rPr lang="cs-CZ" dirty="0" smtClean="0"/>
              <a:t> </a:t>
            </a:r>
            <a:r>
              <a:rPr lang="cs-CZ" dirty="0" err="1" smtClean="0"/>
              <a:t>starkt</a:t>
            </a:r>
            <a:r>
              <a:rPr lang="cs-CZ" dirty="0" smtClean="0"/>
              <a:t> </a:t>
            </a:r>
            <a:r>
              <a:rPr lang="cs-CZ" dirty="0" err="1" smtClean="0"/>
              <a:t>überwiegt</a:t>
            </a:r>
            <a:r>
              <a:rPr lang="cs-CZ" dirty="0" smtClean="0"/>
              <a:t> (</a:t>
            </a:r>
            <a:r>
              <a:rPr lang="cs-CZ" dirty="0" err="1" smtClean="0"/>
              <a:t>für</a:t>
            </a:r>
            <a:r>
              <a:rPr lang="cs-CZ" dirty="0" smtClean="0"/>
              <a:t> 2014 – 45.000 </a:t>
            </a:r>
            <a:r>
              <a:rPr lang="cs-CZ" dirty="0" err="1" smtClean="0"/>
              <a:t>SchülerInnen</a:t>
            </a:r>
            <a:r>
              <a:rPr lang="cs-CZ" dirty="0" smtClean="0"/>
              <a:t> </a:t>
            </a:r>
            <a:r>
              <a:rPr lang="cs-CZ" dirty="0" err="1" smtClean="0"/>
              <a:t>Abitur</a:t>
            </a:r>
            <a:r>
              <a:rPr lang="cs-CZ" dirty="0" smtClean="0"/>
              <a:t> in </a:t>
            </a:r>
            <a:r>
              <a:rPr lang="cs-CZ" dirty="0" err="1" smtClean="0"/>
              <a:t>Englisch</a:t>
            </a:r>
            <a:r>
              <a:rPr lang="cs-CZ" dirty="0" smtClean="0"/>
              <a:t>)</a:t>
            </a:r>
          </a:p>
          <a:p>
            <a:r>
              <a:rPr lang="cs-CZ" dirty="0" err="1"/>
              <a:t>b</a:t>
            </a:r>
            <a:r>
              <a:rPr lang="cs-CZ" dirty="0" err="1" smtClean="0"/>
              <a:t>ei</a:t>
            </a:r>
            <a:r>
              <a:rPr lang="cs-CZ" dirty="0" smtClean="0"/>
              <a:t> </a:t>
            </a:r>
            <a:r>
              <a:rPr lang="cs-CZ" dirty="0" err="1" smtClean="0"/>
              <a:t>Bewerbungen</a:t>
            </a:r>
            <a:r>
              <a:rPr lang="cs-CZ" dirty="0" smtClean="0"/>
              <a:t> </a:t>
            </a:r>
            <a:r>
              <a:rPr lang="cs-CZ" dirty="0" err="1" smtClean="0"/>
              <a:t>Englisch</a:t>
            </a:r>
            <a:r>
              <a:rPr lang="cs-CZ" dirty="0" smtClean="0"/>
              <a:t> </a:t>
            </a:r>
            <a:r>
              <a:rPr lang="cs-CZ" dirty="0" err="1" smtClean="0"/>
              <a:t>nötig</a:t>
            </a:r>
            <a:r>
              <a:rPr lang="cs-CZ" dirty="0" smtClean="0"/>
              <a:t>, </a:t>
            </a:r>
            <a:r>
              <a:rPr lang="cs-CZ" dirty="0" err="1" smtClean="0"/>
              <a:t>Deutsch</a:t>
            </a:r>
            <a:r>
              <a:rPr lang="cs-CZ" dirty="0" smtClean="0"/>
              <a:t> </a:t>
            </a:r>
            <a:r>
              <a:rPr lang="cs-CZ" dirty="0" err="1" smtClean="0"/>
              <a:t>Vorteil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err="1"/>
              <a:t>heute</a:t>
            </a:r>
            <a:r>
              <a:rPr lang="cs-CZ" dirty="0"/>
              <a:t> </a:t>
            </a:r>
            <a:r>
              <a:rPr lang="cs-CZ" dirty="0" err="1"/>
              <a:t>Mehrsprachigkeit</a:t>
            </a:r>
            <a:r>
              <a:rPr lang="cs-CZ" dirty="0"/>
              <a:t> </a:t>
            </a:r>
            <a:r>
              <a:rPr lang="cs-CZ" dirty="0" err="1"/>
              <a:t>unterstüzt</a:t>
            </a:r>
            <a:r>
              <a:rPr lang="cs-CZ" dirty="0"/>
              <a:t> </a:t>
            </a:r>
            <a:r>
              <a:rPr lang="cs-CZ" dirty="0" smtClean="0"/>
              <a:t>(von MŠMT)– </a:t>
            </a:r>
            <a:r>
              <a:rPr lang="cs-CZ" dirty="0"/>
              <a:t>von der 7.Klasse der </a:t>
            </a:r>
            <a:r>
              <a:rPr lang="cs-CZ" dirty="0" err="1"/>
              <a:t>Grundschule</a:t>
            </a:r>
            <a:r>
              <a:rPr lang="cs-CZ" dirty="0"/>
              <a:t> </a:t>
            </a:r>
            <a:r>
              <a:rPr lang="cs-CZ" dirty="0" err="1"/>
              <a:t>zweite</a:t>
            </a:r>
            <a:r>
              <a:rPr lang="cs-CZ" dirty="0"/>
              <a:t> </a:t>
            </a:r>
            <a:r>
              <a:rPr lang="cs-CZ" dirty="0" err="1"/>
              <a:t>Sprache</a:t>
            </a:r>
            <a:r>
              <a:rPr lang="cs-CZ" dirty="0"/>
              <a:t> </a:t>
            </a:r>
            <a:r>
              <a:rPr lang="cs-CZ" dirty="0" err="1" smtClean="0"/>
              <a:t>pflichtig</a:t>
            </a:r>
            <a:endParaRPr lang="cs-CZ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Von Goethe-Institut </a:t>
            </a:r>
            <a:r>
              <a:rPr lang="cs-CZ" dirty="0" err="1" smtClean="0"/>
              <a:t>unterstüzt</a:t>
            </a:r>
            <a:r>
              <a:rPr lang="cs-CZ" dirty="0" smtClean="0"/>
              <a:t>– </a:t>
            </a:r>
            <a:r>
              <a:rPr lang="cs-CZ" dirty="0" err="1" smtClean="0"/>
              <a:t>verschiedene</a:t>
            </a:r>
            <a:r>
              <a:rPr lang="cs-CZ" dirty="0" smtClean="0"/>
              <a:t> Kurse, </a:t>
            </a:r>
            <a:r>
              <a:rPr lang="cs-CZ" dirty="0" err="1" smtClean="0"/>
              <a:t>Programme</a:t>
            </a:r>
            <a:r>
              <a:rPr lang="cs-CZ" dirty="0" smtClean="0"/>
              <a:t>, </a:t>
            </a:r>
            <a:r>
              <a:rPr lang="cs-CZ" dirty="0" err="1" smtClean="0"/>
              <a:t>Präsentationen</a:t>
            </a:r>
            <a:r>
              <a:rPr lang="cs-CZ" dirty="0" smtClean="0"/>
              <a:t>,…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Deutschlernen</a:t>
            </a:r>
            <a:r>
              <a:rPr lang="cs-CZ" dirty="0" smtClean="0"/>
              <a:t> </a:t>
            </a:r>
            <a:r>
              <a:rPr lang="cs-CZ" dirty="0" err="1" smtClean="0"/>
              <a:t>unterstützen</a:t>
            </a:r>
            <a:r>
              <a:rPr lang="cs-CZ" dirty="0" smtClean="0"/>
              <a:t> (12 </a:t>
            </a:r>
            <a:r>
              <a:rPr lang="cs-CZ" dirty="0" err="1" smtClean="0"/>
              <a:t>Gründe</a:t>
            </a:r>
            <a:r>
              <a:rPr lang="cs-CZ" dirty="0" smtClean="0"/>
              <a:t> </a:t>
            </a:r>
            <a:r>
              <a:rPr lang="cs-CZ" dirty="0" err="1" smtClean="0"/>
              <a:t>zum</a:t>
            </a:r>
            <a:r>
              <a:rPr lang="cs-CZ" dirty="0" smtClean="0"/>
              <a:t> </a:t>
            </a:r>
            <a:r>
              <a:rPr lang="cs-CZ" dirty="0" err="1" smtClean="0"/>
              <a:t>Deutschlernen</a:t>
            </a:r>
            <a:r>
              <a:rPr lang="cs-CZ" dirty="0" smtClean="0"/>
              <a:t>,…)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679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Quellen</a:t>
            </a:r>
            <a:r>
              <a:rPr lang="cs-CZ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cs-CZ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u="sng" dirty="0">
                <a:hlinkClick r:id="rId2"/>
              </a:rPr>
              <a:t>http://www.goethe.de/ins/cz/pra/lhr/dls/sfd/kig/csindex.htm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u="sng" dirty="0">
                <a:hlinkClick r:id="rId3"/>
              </a:rPr>
              <a:t>http://aplikace.msmt.cz/PDF/JT010NPvyukyCJnaNet.pdf</a:t>
            </a:r>
            <a:endParaRPr lang="cs-CZ" dirty="0"/>
          </a:p>
          <a:p>
            <a:pPr marL="0" indent="0">
              <a:buNone/>
            </a:pPr>
            <a:r>
              <a:rPr lang="cs-CZ" u="sng" dirty="0">
                <a:hlinkClick r:id="rId4"/>
              </a:rPr>
              <a:t>http://www.etwinning.cz/mezinarodni-akce/</a:t>
            </a:r>
            <a:endParaRPr lang="cs-CZ" dirty="0"/>
          </a:p>
          <a:p>
            <a:pPr marL="0" indent="0">
              <a:buNone/>
            </a:pPr>
            <a:r>
              <a:rPr lang="cs-CZ" u="sng" dirty="0">
                <a:hlinkClick r:id="rId5"/>
              </a:rPr>
              <a:t>http://www.naep.cz/label</a:t>
            </a:r>
            <a:endParaRPr lang="cs-CZ" dirty="0"/>
          </a:p>
          <a:p>
            <a:pPr marL="0" indent="0">
              <a:buNone/>
            </a:pPr>
            <a:r>
              <a:rPr lang="cs-CZ" u="sng" dirty="0">
                <a:hlinkClick r:id="rId6"/>
              </a:rPr>
              <a:t>http://www.naep.cz/comenius</a:t>
            </a:r>
            <a:endParaRPr lang="cs-CZ" dirty="0"/>
          </a:p>
          <a:p>
            <a:pPr marL="0" indent="0">
              <a:buNone/>
            </a:pPr>
            <a:r>
              <a:rPr lang="cs-CZ" u="sng" dirty="0">
                <a:hlinkClick r:id="rId7"/>
              </a:rPr>
              <a:t>http://www.goethe.de/ges/spa/dos/ifs/de2747558.htm</a:t>
            </a:r>
            <a:endParaRPr lang="cs-CZ" dirty="0"/>
          </a:p>
          <a:p>
            <a:pPr marL="0" indent="0">
              <a:buNone/>
            </a:pPr>
            <a:r>
              <a:rPr lang="cs-CZ" u="sng" dirty="0">
                <a:hlinkClick r:id="rId8"/>
              </a:rPr>
              <a:t>http://www.vysokeskoly.cz/katalog-vs/obory?paginator-page=15</a:t>
            </a:r>
            <a:endParaRPr lang="cs-CZ" dirty="0"/>
          </a:p>
          <a:p>
            <a:pPr marL="0" indent="0">
              <a:buNone/>
            </a:pPr>
            <a:r>
              <a:rPr lang="cs-CZ" u="sng" dirty="0">
                <a:hlinkClick r:id="rId9"/>
              </a:rPr>
              <a:t>http://www.gtmskola.cz/</a:t>
            </a:r>
            <a:endParaRPr lang="cs-CZ" dirty="0"/>
          </a:p>
          <a:p>
            <a:pPr marL="0" indent="0">
              <a:buNone/>
            </a:pPr>
            <a:r>
              <a:rPr lang="cs-CZ" u="sng" dirty="0">
                <a:hlinkClick r:id="rId10"/>
              </a:rPr>
              <a:t>http://www.dsp-praha.org/</a:t>
            </a:r>
            <a:endParaRPr lang="cs-CZ" dirty="0"/>
          </a:p>
          <a:p>
            <a:pPr marL="0" indent="0">
              <a:buNone/>
            </a:pPr>
            <a:r>
              <a:rPr lang="cs-CZ" u="sng" dirty="0">
                <a:hlinkClick r:id="rId11"/>
              </a:rPr>
              <a:t>http://</a:t>
            </a:r>
            <a:r>
              <a:rPr lang="cs-CZ" u="sng" dirty="0" smtClean="0">
                <a:hlinkClick r:id="rId11"/>
              </a:rPr>
              <a:t>www.statnimaturita-nemcina.cz/</a:t>
            </a:r>
            <a:endParaRPr lang="cs-CZ" dirty="0" smtClean="0"/>
          </a:p>
          <a:p>
            <a:pPr marL="0" indent="0">
              <a:buNone/>
            </a:pPr>
            <a:r>
              <a:rPr lang="cs-CZ" u="sng" dirty="0" smtClean="0">
                <a:hlinkClick r:id="rId12"/>
              </a:rPr>
              <a:t>http://www.mup.cz/cz/zahranicni-spoluprace/studijni-pobyty-erasmus.html</a:t>
            </a:r>
            <a:endParaRPr lang="cs-CZ" dirty="0" smtClean="0"/>
          </a:p>
          <a:p>
            <a:pPr marL="0" indent="0">
              <a:buNone/>
            </a:pPr>
            <a:r>
              <a:rPr lang="cs-CZ" u="sng" dirty="0" smtClean="0">
                <a:hlinkClick r:id="rId13"/>
              </a:rPr>
              <a:t>http</a:t>
            </a:r>
            <a:r>
              <a:rPr lang="cs-CZ" u="sng" dirty="0">
                <a:hlinkClick r:id="rId13"/>
              </a:rPr>
              <a:t>://www.zsbabak.cz/cizi-jazyky/jazyk-nemecky</a:t>
            </a:r>
            <a:r>
              <a:rPr lang="cs-CZ" u="sng" dirty="0" smtClean="0">
                <a:hlinkClick r:id="rId13"/>
              </a:rPr>
              <a:t>/</a:t>
            </a:r>
            <a:endParaRPr lang="cs-CZ" u="sng" dirty="0" smtClean="0"/>
          </a:p>
          <a:p>
            <a:pPr marL="0" indent="0">
              <a:buNone/>
            </a:pPr>
            <a:r>
              <a:rPr lang="cs-CZ" dirty="0">
                <a:hlinkClick r:id="rId14"/>
              </a:rPr>
              <a:t>http://</a:t>
            </a:r>
            <a:r>
              <a:rPr lang="cs-CZ" dirty="0" smtClean="0">
                <a:hlinkClick r:id="rId14"/>
              </a:rPr>
              <a:t>www.goethe.de/ins/cz/pra/lhr/wer/csindex.htm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472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Deutsch</a:t>
            </a:r>
            <a:r>
              <a:rPr lang="cs-CZ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</a:t>
            </a:r>
            <a:r>
              <a:rPr lang="cs-CZ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tschechischen</a:t>
            </a:r>
            <a:r>
              <a:rPr lang="cs-CZ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Bildungssystem</a:t>
            </a:r>
            <a:endParaRPr lang="cs-CZ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 smtClean="0"/>
              <a:t>Kindergärten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err="1" smtClean="0"/>
              <a:t>Grundschulen</a:t>
            </a:r>
            <a:endParaRPr lang="cs-CZ" dirty="0" smtClean="0"/>
          </a:p>
          <a:p>
            <a:r>
              <a:rPr lang="cs-CZ" dirty="0" err="1" smtClean="0"/>
              <a:t>Grundschulen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erweitertem</a:t>
            </a:r>
            <a:r>
              <a:rPr lang="cs-CZ" dirty="0" smtClean="0"/>
              <a:t> </a:t>
            </a:r>
            <a:r>
              <a:rPr lang="cs-CZ" dirty="0" err="1" smtClean="0"/>
              <a:t>Deutschchunterricht</a:t>
            </a:r>
            <a:endParaRPr lang="cs-CZ" dirty="0" smtClean="0"/>
          </a:p>
          <a:p>
            <a:r>
              <a:rPr lang="cs-CZ" dirty="0" err="1" smtClean="0"/>
              <a:t>Deutsche</a:t>
            </a:r>
            <a:r>
              <a:rPr lang="cs-CZ" dirty="0" smtClean="0"/>
              <a:t> </a:t>
            </a:r>
            <a:r>
              <a:rPr lang="cs-CZ" dirty="0" err="1" smtClean="0"/>
              <a:t>Grundschulen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err="1" smtClean="0"/>
              <a:t>Gymnasien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Gymnasien</a:t>
            </a:r>
            <a:r>
              <a:rPr lang="cs-CZ" dirty="0"/>
              <a:t> </a:t>
            </a:r>
            <a:r>
              <a:rPr lang="cs-CZ" dirty="0" err="1"/>
              <a:t>mit</a:t>
            </a:r>
            <a:r>
              <a:rPr lang="cs-CZ" dirty="0"/>
              <a:t> </a:t>
            </a:r>
            <a:r>
              <a:rPr lang="cs-CZ" dirty="0" err="1" smtClean="0"/>
              <a:t>erweitertem</a:t>
            </a:r>
            <a:r>
              <a:rPr lang="cs-CZ" dirty="0" smtClean="0"/>
              <a:t> </a:t>
            </a:r>
            <a:r>
              <a:rPr lang="cs-CZ" dirty="0" err="1" smtClean="0"/>
              <a:t>Deutschunterricht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Deutsche</a:t>
            </a:r>
            <a:r>
              <a:rPr lang="cs-CZ" dirty="0" smtClean="0"/>
              <a:t> </a:t>
            </a:r>
            <a:r>
              <a:rPr lang="cs-CZ" dirty="0" err="1" smtClean="0"/>
              <a:t>Gymnasien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 smtClean="0"/>
              <a:t>Universitäten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</a:t>
            </a:r>
            <a:r>
              <a:rPr lang="cs-CZ" dirty="0" err="1" smtClean="0"/>
              <a:t>Bakkalaureatsstudium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     </a:t>
            </a:r>
            <a:r>
              <a:rPr lang="cs-CZ" dirty="0" err="1" smtClean="0"/>
              <a:t>Magisterstudium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</a:t>
            </a:r>
            <a:r>
              <a:rPr lang="cs-CZ" dirty="0" err="1" smtClean="0"/>
              <a:t>Doktorstudium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645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1858"/>
            <a:ext cx="8229600" cy="1143000"/>
          </a:xfrm>
        </p:spPr>
        <p:txBody>
          <a:bodyPr/>
          <a:lstStyle/>
          <a:p>
            <a:r>
              <a:rPr lang="cs-CZ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Kindergärten</a:t>
            </a:r>
            <a:endParaRPr lang="cs-CZ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dirty="0" smtClean="0"/>
              <a:t>Von </a:t>
            </a:r>
            <a:r>
              <a:rPr lang="cs-CZ" b="1" u="sng" dirty="0" smtClean="0">
                <a:solidFill>
                  <a:srgbClr val="00B050"/>
                </a:solidFill>
              </a:rPr>
              <a:t>Goethe-Institut</a:t>
            </a:r>
            <a:r>
              <a:rPr lang="cs-CZ" dirty="0" smtClean="0"/>
              <a:t> </a:t>
            </a:r>
            <a:r>
              <a:rPr lang="cs-CZ" dirty="0" err="1" smtClean="0"/>
              <a:t>unterstüzt</a:t>
            </a:r>
            <a:r>
              <a:rPr lang="cs-CZ" dirty="0" smtClean="0"/>
              <a:t> : </a:t>
            </a:r>
            <a:r>
              <a:rPr lang="cs-CZ" dirty="0" err="1" smtClean="0"/>
              <a:t>Fortbildung</a:t>
            </a:r>
            <a:r>
              <a:rPr lang="cs-CZ" dirty="0" smtClean="0"/>
              <a:t> der </a:t>
            </a:r>
            <a:r>
              <a:rPr lang="cs-CZ" dirty="0" err="1" smtClean="0"/>
              <a:t>Lehrkräfte</a:t>
            </a:r>
            <a:r>
              <a:rPr lang="cs-CZ" dirty="0" smtClean="0"/>
              <a:t>, </a:t>
            </a:r>
            <a:r>
              <a:rPr lang="cs-CZ" dirty="0" err="1" smtClean="0"/>
              <a:t>Angebot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Materialien</a:t>
            </a:r>
            <a:r>
              <a:rPr lang="cs-CZ" dirty="0" smtClean="0"/>
              <a:t>, </a:t>
            </a:r>
          </a:p>
          <a:p>
            <a:pPr marL="0" indent="0">
              <a:buNone/>
            </a:pPr>
            <a:r>
              <a:rPr lang="de-DE" dirty="0" smtClean="0"/>
              <a:t>Bildung </a:t>
            </a:r>
            <a:r>
              <a:rPr lang="de-DE" dirty="0"/>
              <a:t>eines Netzwerkes von Kindergärten, an denen Deutsch unterrichtet wird</a:t>
            </a:r>
            <a:endParaRPr lang="cs-CZ" dirty="0" smtClean="0"/>
          </a:p>
          <a:p>
            <a:r>
              <a:rPr lang="cs-CZ" dirty="0" smtClean="0"/>
              <a:t>Prag, České Budějovice, Jablonec nad Nisou, Liberec, Jemnice, Písek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4400" b="1" u="sng" dirty="0" err="1" smtClean="0">
                <a:solidFill>
                  <a:srgbClr val="00B050"/>
                </a:solidFill>
              </a:rPr>
              <a:t>Formen</a:t>
            </a:r>
            <a:r>
              <a:rPr lang="cs-CZ" sz="4400" b="1" u="sng" dirty="0" smtClean="0">
                <a:solidFill>
                  <a:srgbClr val="00B050"/>
                </a:solidFill>
              </a:rPr>
              <a:t> des „</a:t>
            </a:r>
            <a:r>
              <a:rPr lang="cs-CZ" sz="4400" b="1" u="sng" dirty="0" err="1" smtClean="0">
                <a:solidFill>
                  <a:srgbClr val="00B050"/>
                </a:solidFill>
              </a:rPr>
              <a:t>Deutschunterrichts</a:t>
            </a:r>
            <a:r>
              <a:rPr lang="cs-CZ" sz="4400" b="1" u="sng" dirty="0" smtClean="0">
                <a:solidFill>
                  <a:srgbClr val="00B050"/>
                </a:solidFill>
              </a:rPr>
              <a:t>“ in </a:t>
            </a:r>
            <a:r>
              <a:rPr lang="cs-CZ" sz="4400" b="1" u="sng" dirty="0" err="1" smtClean="0">
                <a:solidFill>
                  <a:srgbClr val="00B050"/>
                </a:solidFill>
              </a:rPr>
              <a:t>Kindergärten</a:t>
            </a:r>
            <a:r>
              <a:rPr lang="cs-CZ" sz="4400" b="1" u="sng" dirty="0" smtClean="0">
                <a:solidFill>
                  <a:srgbClr val="00B050"/>
                </a:solidFill>
              </a:rPr>
              <a:t>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err="1" smtClean="0"/>
              <a:t>Zusammenarbeit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verschiedenen</a:t>
            </a:r>
            <a:r>
              <a:rPr lang="cs-CZ" dirty="0" smtClean="0"/>
              <a:t> </a:t>
            </a:r>
            <a:r>
              <a:rPr lang="cs-CZ" dirty="0" err="1" smtClean="0"/>
              <a:t>Projekten</a:t>
            </a:r>
            <a:r>
              <a:rPr lang="cs-CZ" dirty="0" smtClean="0"/>
              <a:t> (EU)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err="1" smtClean="0"/>
              <a:t>Nachmittagsaktivitäten</a:t>
            </a:r>
            <a:endParaRPr lang="cs-CZ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 err="1" smtClean="0"/>
              <a:t>Immersionsmethode</a:t>
            </a:r>
            <a:r>
              <a:rPr lang="cs-CZ" dirty="0" smtClean="0"/>
              <a:t> – </a:t>
            </a:r>
            <a:r>
              <a:rPr lang="cs-CZ" dirty="0" err="1" smtClean="0"/>
              <a:t>Vormittagsblöcke</a:t>
            </a:r>
            <a:r>
              <a:rPr lang="cs-CZ" dirty="0" smtClean="0"/>
              <a:t> in der </a:t>
            </a:r>
            <a:r>
              <a:rPr lang="cs-CZ" dirty="0" err="1" smtClean="0"/>
              <a:t>deutschen</a:t>
            </a:r>
            <a:r>
              <a:rPr lang="cs-CZ" dirty="0" smtClean="0"/>
              <a:t> </a:t>
            </a:r>
            <a:r>
              <a:rPr lang="cs-CZ" dirty="0" err="1" smtClean="0"/>
              <a:t>Sprache</a:t>
            </a:r>
            <a:endParaRPr lang="cs-CZ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 err="1"/>
              <a:t>b</a:t>
            </a:r>
            <a:r>
              <a:rPr lang="cs-CZ" dirty="0" err="1" smtClean="0"/>
              <a:t>ilinguale</a:t>
            </a:r>
            <a:r>
              <a:rPr lang="cs-CZ" dirty="0" smtClean="0"/>
              <a:t> </a:t>
            </a:r>
            <a:r>
              <a:rPr lang="cs-CZ" dirty="0" err="1" smtClean="0"/>
              <a:t>Kindergärten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4400" b="1" u="sng" dirty="0" err="1" smtClean="0">
                <a:solidFill>
                  <a:srgbClr val="00B050"/>
                </a:solidFill>
              </a:rPr>
              <a:t>Ziel</a:t>
            </a:r>
            <a:r>
              <a:rPr lang="cs-CZ" sz="4400" b="1" u="sng" dirty="0" smtClean="0">
                <a:solidFill>
                  <a:srgbClr val="00B050"/>
                </a:solidFill>
              </a:rPr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err="1"/>
              <a:t>s</a:t>
            </a:r>
            <a:r>
              <a:rPr lang="cs-CZ" dirty="0" err="1" smtClean="0"/>
              <a:t>pielerisch</a:t>
            </a:r>
            <a:r>
              <a:rPr lang="cs-CZ" dirty="0" smtClean="0"/>
              <a:t> </a:t>
            </a:r>
            <a:r>
              <a:rPr lang="cs-CZ" dirty="0" err="1" smtClean="0"/>
              <a:t>ersten</a:t>
            </a:r>
            <a:r>
              <a:rPr lang="cs-CZ" dirty="0" smtClean="0"/>
              <a:t> Kontakte </a:t>
            </a:r>
            <a:r>
              <a:rPr lang="cs-CZ" dirty="0" err="1" smtClean="0"/>
              <a:t>mit</a:t>
            </a:r>
            <a:r>
              <a:rPr lang="cs-CZ" dirty="0" smtClean="0"/>
              <a:t> der </a:t>
            </a:r>
            <a:r>
              <a:rPr lang="cs-CZ" dirty="0" err="1" smtClean="0"/>
              <a:t>deutschen</a:t>
            </a:r>
            <a:r>
              <a:rPr lang="cs-CZ" dirty="0" smtClean="0"/>
              <a:t> </a:t>
            </a:r>
            <a:r>
              <a:rPr lang="cs-CZ" dirty="0" err="1" smtClean="0"/>
              <a:t>Sprache</a:t>
            </a:r>
            <a:r>
              <a:rPr lang="cs-CZ" dirty="0" smtClean="0"/>
              <a:t> </a:t>
            </a:r>
            <a:r>
              <a:rPr lang="cs-CZ" dirty="0" err="1" smtClean="0"/>
              <a:t>vermitteln</a:t>
            </a: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err="1"/>
              <a:t>v</a:t>
            </a:r>
            <a:r>
              <a:rPr lang="cs-CZ" dirty="0" err="1" smtClean="0"/>
              <a:t>orurteilsfreie</a:t>
            </a:r>
            <a:r>
              <a:rPr lang="cs-CZ" dirty="0" smtClean="0"/>
              <a:t> </a:t>
            </a:r>
            <a:r>
              <a:rPr lang="cs-CZ" dirty="0" err="1" smtClean="0"/>
              <a:t>Beziehung</a:t>
            </a:r>
            <a:r>
              <a:rPr lang="cs-CZ" dirty="0" smtClean="0"/>
              <a:t> </a:t>
            </a:r>
            <a:r>
              <a:rPr lang="cs-CZ" dirty="0" err="1" smtClean="0"/>
              <a:t>zur</a:t>
            </a:r>
            <a:r>
              <a:rPr lang="cs-CZ" dirty="0" smtClean="0"/>
              <a:t> </a:t>
            </a:r>
            <a:r>
              <a:rPr lang="cs-CZ" dirty="0" err="1" smtClean="0"/>
              <a:t>Sprache</a:t>
            </a:r>
            <a:r>
              <a:rPr lang="cs-CZ" dirty="0" smtClean="0"/>
              <a:t> </a:t>
            </a:r>
            <a:r>
              <a:rPr lang="cs-CZ" dirty="0" err="1" smtClean="0"/>
              <a:t>gewinnen</a:t>
            </a: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err="1" smtClean="0"/>
              <a:t>Lernen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Freude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Schulgeld</a:t>
            </a:r>
            <a:r>
              <a:rPr lang="cs-CZ" dirty="0" smtClean="0"/>
              <a:t> (</a:t>
            </a:r>
            <a:r>
              <a:rPr lang="cs-CZ" dirty="0" err="1" smtClean="0"/>
              <a:t>Kindergärten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intensiver</a:t>
            </a:r>
            <a:r>
              <a:rPr lang="cs-CZ" dirty="0" smtClean="0"/>
              <a:t> „</a:t>
            </a:r>
            <a:r>
              <a:rPr lang="cs-CZ" dirty="0" err="1" smtClean="0"/>
              <a:t>Deutschunterricht</a:t>
            </a:r>
            <a:r>
              <a:rPr lang="cs-CZ" dirty="0" smtClean="0"/>
              <a:t>“)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>
                <a:solidFill>
                  <a:srgbClr val="00B050"/>
                </a:solidFill>
              </a:rPr>
              <a:t> !!!!!!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Kinder</a:t>
            </a:r>
            <a:r>
              <a:rPr lang="cs-CZ" dirty="0" smtClean="0"/>
              <a:t> </a:t>
            </a:r>
            <a:r>
              <a:rPr lang="cs-CZ" dirty="0" err="1" smtClean="0"/>
              <a:t>vom</a:t>
            </a:r>
            <a:r>
              <a:rPr lang="cs-CZ" dirty="0" smtClean="0"/>
              <a:t> </a:t>
            </a:r>
            <a:r>
              <a:rPr lang="cs-CZ" dirty="0" err="1" smtClean="0"/>
              <a:t>ersten</a:t>
            </a:r>
            <a:r>
              <a:rPr lang="cs-CZ" dirty="0" smtClean="0"/>
              <a:t> </a:t>
            </a:r>
            <a:r>
              <a:rPr lang="cs-CZ" dirty="0" err="1" smtClean="0"/>
              <a:t>Lebensjahr</a:t>
            </a:r>
            <a:r>
              <a:rPr lang="cs-CZ" dirty="0" smtClean="0"/>
              <a:t> (bis 6 </a:t>
            </a:r>
            <a:r>
              <a:rPr lang="cs-CZ" dirty="0" err="1" smtClean="0"/>
              <a:t>Jahre</a:t>
            </a:r>
            <a:r>
              <a:rPr lang="cs-CZ" dirty="0" smtClean="0"/>
              <a:t>) – </a:t>
            </a:r>
            <a:r>
              <a:rPr lang="cs-CZ" b="1" u="sng" dirty="0" err="1" smtClean="0">
                <a:solidFill>
                  <a:srgbClr val="00B050"/>
                </a:solidFill>
              </a:rPr>
              <a:t>Deutsche</a:t>
            </a:r>
            <a:r>
              <a:rPr lang="cs-CZ" b="1" u="sng" dirty="0" smtClean="0">
                <a:solidFill>
                  <a:srgbClr val="00B050"/>
                </a:solidFill>
              </a:rPr>
              <a:t> </a:t>
            </a:r>
            <a:r>
              <a:rPr lang="cs-CZ" b="1" u="sng" dirty="0" err="1" smtClean="0">
                <a:solidFill>
                  <a:srgbClr val="00B050"/>
                </a:solidFill>
              </a:rPr>
              <a:t>Spielgruppe</a:t>
            </a:r>
            <a:r>
              <a:rPr lang="cs-CZ" b="1" u="sng" dirty="0" smtClean="0">
                <a:solidFill>
                  <a:srgbClr val="00B050"/>
                </a:solidFill>
              </a:rPr>
              <a:t> </a:t>
            </a:r>
            <a:r>
              <a:rPr lang="cs-CZ" dirty="0" smtClean="0"/>
              <a:t>– </a:t>
            </a:r>
            <a:r>
              <a:rPr lang="cs-CZ" dirty="0" err="1" smtClean="0"/>
              <a:t>alle</a:t>
            </a:r>
            <a:r>
              <a:rPr lang="cs-CZ" dirty="0" smtClean="0"/>
              <a:t> </a:t>
            </a:r>
            <a:r>
              <a:rPr lang="cs-CZ" dirty="0" err="1" smtClean="0"/>
              <a:t>Aktivitäten</a:t>
            </a:r>
            <a:r>
              <a:rPr lang="cs-CZ" dirty="0" smtClean="0"/>
              <a:t> in der </a:t>
            </a:r>
            <a:r>
              <a:rPr lang="cs-CZ" dirty="0" err="1" smtClean="0"/>
              <a:t>Deutschen</a:t>
            </a:r>
            <a:r>
              <a:rPr lang="cs-CZ" dirty="0" smtClean="0"/>
              <a:t> </a:t>
            </a:r>
            <a:r>
              <a:rPr lang="cs-CZ" dirty="0" err="1" smtClean="0"/>
              <a:t>Sprache</a:t>
            </a:r>
            <a:r>
              <a:rPr lang="cs-CZ" dirty="0" smtClean="0"/>
              <a:t> (60 </a:t>
            </a:r>
            <a:r>
              <a:rPr lang="cs-CZ" dirty="0" err="1" smtClean="0"/>
              <a:t>Minuten</a:t>
            </a:r>
            <a:r>
              <a:rPr lang="cs-CZ" dirty="0" smtClean="0"/>
              <a:t> (90 Kč), </a:t>
            </a:r>
            <a:r>
              <a:rPr lang="cs-CZ" dirty="0" err="1" smtClean="0"/>
              <a:t>Spielen</a:t>
            </a:r>
            <a:r>
              <a:rPr lang="cs-CZ" dirty="0" smtClean="0"/>
              <a:t>, </a:t>
            </a:r>
            <a:r>
              <a:rPr lang="cs-CZ" dirty="0" err="1" smtClean="0"/>
              <a:t>Singen</a:t>
            </a:r>
            <a:r>
              <a:rPr lang="cs-CZ" dirty="0" smtClean="0"/>
              <a:t>, </a:t>
            </a:r>
            <a:r>
              <a:rPr lang="cs-CZ" dirty="0" err="1" smtClean="0"/>
              <a:t>Basteln</a:t>
            </a:r>
            <a:r>
              <a:rPr lang="cs-CZ" dirty="0" smtClean="0"/>
              <a:t>,…) (Prag)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073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Grundschulen</a:t>
            </a:r>
            <a:endParaRPr lang="cs-CZ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5740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!!!!! </a:t>
            </a:r>
            <a:r>
              <a:rPr lang="cs-CZ" dirty="0" err="1" smtClean="0"/>
              <a:t>Erste</a:t>
            </a:r>
            <a:r>
              <a:rPr lang="cs-CZ" dirty="0" smtClean="0"/>
              <a:t> (</a:t>
            </a:r>
            <a:r>
              <a:rPr lang="cs-CZ" dirty="0" err="1" smtClean="0"/>
              <a:t>preferierte</a:t>
            </a:r>
            <a:r>
              <a:rPr lang="cs-CZ" dirty="0" smtClean="0"/>
              <a:t>) </a:t>
            </a:r>
            <a:r>
              <a:rPr lang="cs-CZ" dirty="0" err="1" smtClean="0"/>
              <a:t>Sprache</a:t>
            </a:r>
            <a:r>
              <a:rPr lang="cs-CZ" dirty="0" smtClean="0"/>
              <a:t> </a:t>
            </a:r>
            <a:r>
              <a:rPr lang="cs-CZ" u="sng" dirty="0" err="1" smtClean="0">
                <a:solidFill>
                  <a:srgbClr val="00B050"/>
                </a:solidFill>
              </a:rPr>
              <a:t>Englisch</a:t>
            </a:r>
            <a:endParaRPr lang="cs-CZ" u="sng" dirty="0" smtClean="0">
              <a:solidFill>
                <a:srgbClr val="00B050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err="1" smtClean="0"/>
              <a:t>pflichtig</a:t>
            </a:r>
            <a:r>
              <a:rPr lang="cs-CZ" dirty="0" smtClean="0"/>
              <a:t> </a:t>
            </a:r>
            <a:r>
              <a:rPr lang="cs-CZ" dirty="0" err="1" smtClean="0"/>
              <a:t>vom</a:t>
            </a:r>
            <a:r>
              <a:rPr lang="cs-CZ" dirty="0" smtClean="0"/>
              <a:t> 3. </a:t>
            </a:r>
            <a:r>
              <a:rPr lang="cs-CZ" dirty="0" err="1" smtClean="0"/>
              <a:t>Schuljahr</a:t>
            </a:r>
            <a:r>
              <a:rPr lang="cs-CZ" dirty="0" smtClean="0"/>
              <a:t> (</a:t>
            </a:r>
            <a:r>
              <a:rPr lang="cs-CZ" dirty="0" err="1" smtClean="0"/>
              <a:t>möglich</a:t>
            </a:r>
            <a:r>
              <a:rPr lang="cs-CZ" dirty="0" smtClean="0"/>
              <a:t> </a:t>
            </a:r>
            <a:r>
              <a:rPr lang="cs-CZ" dirty="0" err="1" smtClean="0"/>
              <a:t>auch</a:t>
            </a:r>
            <a:r>
              <a:rPr lang="cs-CZ" dirty="0" smtClean="0"/>
              <a:t> in der 1.und 2. </a:t>
            </a:r>
            <a:r>
              <a:rPr lang="cs-CZ" dirty="0" err="1" smtClean="0"/>
              <a:t>Klasse</a:t>
            </a:r>
            <a:r>
              <a:rPr lang="cs-CZ" dirty="0" smtClean="0"/>
              <a:t>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3 </a:t>
            </a:r>
            <a:r>
              <a:rPr lang="cs-CZ" dirty="0" err="1" smtClean="0"/>
              <a:t>Stunden</a:t>
            </a:r>
            <a:r>
              <a:rPr lang="cs-CZ" dirty="0" smtClean="0"/>
              <a:t>/</a:t>
            </a:r>
            <a:r>
              <a:rPr lang="cs-CZ" dirty="0" err="1" smtClean="0"/>
              <a:t>Woche</a:t>
            </a:r>
            <a:endParaRPr lang="cs-CZ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err="1" smtClean="0"/>
              <a:t>Niveau</a:t>
            </a:r>
            <a:r>
              <a:rPr lang="cs-CZ" dirty="0" smtClean="0"/>
              <a:t> </a:t>
            </a:r>
            <a:r>
              <a:rPr lang="cs-CZ" dirty="0"/>
              <a:t>n</a:t>
            </a:r>
            <a:r>
              <a:rPr lang="cs-CZ" dirty="0" smtClean="0"/>
              <a:t>ach der 5.Klasse A1, nach der 9.Klasse A2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err="1"/>
              <a:t>Mehrsprachigkeit</a:t>
            </a:r>
            <a:r>
              <a:rPr lang="cs-CZ" dirty="0"/>
              <a:t> nach dem </a:t>
            </a:r>
            <a:r>
              <a:rPr lang="cs-CZ" dirty="0" err="1"/>
              <a:t>Vorbild</a:t>
            </a:r>
            <a:r>
              <a:rPr lang="cs-CZ" dirty="0"/>
              <a:t> </a:t>
            </a:r>
            <a:r>
              <a:rPr lang="cs-CZ" dirty="0" err="1"/>
              <a:t>anderer</a:t>
            </a:r>
            <a:r>
              <a:rPr lang="cs-CZ" dirty="0"/>
              <a:t> EU </a:t>
            </a:r>
            <a:r>
              <a:rPr lang="cs-CZ" dirty="0" err="1"/>
              <a:t>Länder</a:t>
            </a:r>
            <a:r>
              <a:rPr lang="cs-CZ" dirty="0"/>
              <a:t> </a:t>
            </a:r>
            <a:r>
              <a:rPr lang="cs-CZ" dirty="0" err="1"/>
              <a:t>unterstüzt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err="1">
                <a:solidFill>
                  <a:srgbClr val="FF0000"/>
                </a:solidFill>
              </a:rPr>
              <a:t>s</a:t>
            </a:r>
            <a:r>
              <a:rPr lang="cs-CZ" b="1" dirty="0" err="1" smtClean="0">
                <a:solidFill>
                  <a:srgbClr val="FF0000"/>
                </a:solidFill>
              </a:rPr>
              <a:t>eit</a:t>
            </a:r>
            <a:r>
              <a:rPr lang="cs-CZ" b="1" dirty="0" smtClean="0">
                <a:solidFill>
                  <a:srgbClr val="FF0000"/>
                </a:solidFill>
              </a:rPr>
              <a:t> 2013/14 </a:t>
            </a:r>
            <a:r>
              <a:rPr lang="cs-CZ" b="1" dirty="0" err="1">
                <a:solidFill>
                  <a:srgbClr val="FF0000"/>
                </a:solidFill>
              </a:rPr>
              <a:t>v</a:t>
            </a:r>
            <a:r>
              <a:rPr lang="cs-CZ" b="1" dirty="0" err="1" smtClean="0">
                <a:solidFill>
                  <a:srgbClr val="FF0000"/>
                </a:solidFill>
              </a:rPr>
              <a:t>om</a:t>
            </a:r>
            <a:r>
              <a:rPr lang="cs-CZ" b="1" dirty="0" smtClean="0">
                <a:solidFill>
                  <a:srgbClr val="FF0000"/>
                </a:solidFill>
              </a:rPr>
              <a:t> 7.Schuljahr (</a:t>
            </a:r>
            <a:r>
              <a:rPr lang="cs-CZ" b="1" dirty="0" err="1" smtClean="0">
                <a:solidFill>
                  <a:srgbClr val="FF0000"/>
                </a:solidFill>
              </a:rPr>
              <a:t>spätestens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vom</a:t>
            </a:r>
            <a:r>
              <a:rPr lang="cs-CZ" b="1" dirty="0" smtClean="0">
                <a:solidFill>
                  <a:srgbClr val="FF0000"/>
                </a:solidFill>
              </a:rPr>
              <a:t> 8.) – </a:t>
            </a:r>
            <a:r>
              <a:rPr lang="cs-CZ" b="1" dirty="0" err="1" smtClean="0">
                <a:solidFill>
                  <a:srgbClr val="FF0000"/>
                </a:solidFill>
              </a:rPr>
              <a:t>zweite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Fremdsprache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pflichtig</a:t>
            </a:r>
            <a:endParaRPr lang="cs-CZ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err="1" smtClean="0">
                <a:solidFill>
                  <a:srgbClr val="FF0000"/>
                </a:solidFill>
              </a:rPr>
              <a:t>Wahlsprache</a:t>
            </a:r>
            <a:r>
              <a:rPr lang="cs-CZ" b="1" dirty="0" smtClean="0">
                <a:solidFill>
                  <a:srgbClr val="FF0000"/>
                </a:solidFill>
              </a:rPr>
              <a:t>, </a:t>
            </a:r>
            <a:r>
              <a:rPr lang="cs-CZ" b="1" dirty="0" err="1" smtClean="0">
                <a:solidFill>
                  <a:srgbClr val="FF0000"/>
                </a:solidFill>
              </a:rPr>
              <a:t>Deutsch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am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häufigsten</a:t>
            </a:r>
            <a:r>
              <a:rPr lang="cs-CZ" b="1" dirty="0" smtClean="0">
                <a:solidFill>
                  <a:srgbClr val="FF0000"/>
                </a:solidFill>
              </a:rPr>
              <a:t>!!!!</a:t>
            </a:r>
          </a:p>
          <a:p>
            <a:pPr marL="0" indent="0">
              <a:buNone/>
            </a:pPr>
            <a:r>
              <a:rPr lang="cs-CZ" dirty="0" smtClean="0"/>
              <a:t>2 </a:t>
            </a:r>
            <a:r>
              <a:rPr lang="cs-CZ" dirty="0" err="1" smtClean="0"/>
              <a:t>Stunden</a:t>
            </a:r>
            <a:r>
              <a:rPr lang="cs-CZ" dirty="0"/>
              <a:t>/</a:t>
            </a:r>
            <a:r>
              <a:rPr lang="cs-CZ" dirty="0" err="1" smtClean="0"/>
              <a:t>Woche</a:t>
            </a:r>
            <a:r>
              <a:rPr lang="cs-CZ" dirty="0" smtClean="0"/>
              <a:t>, </a:t>
            </a:r>
            <a:r>
              <a:rPr lang="cs-CZ" dirty="0" err="1" smtClean="0"/>
              <a:t>eventuell</a:t>
            </a:r>
            <a:r>
              <a:rPr lang="cs-CZ" dirty="0" smtClean="0"/>
              <a:t> </a:t>
            </a:r>
            <a:r>
              <a:rPr lang="cs-CZ" dirty="0" err="1" smtClean="0"/>
              <a:t>andere</a:t>
            </a:r>
            <a:r>
              <a:rPr lang="cs-CZ" dirty="0" smtClean="0"/>
              <a:t> </a:t>
            </a:r>
            <a:r>
              <a:rPr lang="cs-CZ" dirty="0" err="1" smtClean="0"/>
              <a:t>Aktivitäten</a:t>
            </a:r>
            <a:r>
              <a:rPr lang="cs-CZ" dirty="0" smtClean="0"/>
              <a:t> in der </a:t>
            </a:r>
            <a:r>
              <a:rPr lang="cs-CZ" dirty="0" err="1" smtClean="0"/>
              <a:t>deutschen</a:t>
            </a:r>
            <a:r>
              <a:rPr lang="cs-CZ" dirty="0" smtClean="0"/>
              <a:t> </a:t>
            </a:r>
            <a:r>
              <a:rPr lang="cs-CZ" dirty="0" err="1" smtClean="0"/>
              <a:t>Sprache</a:t>
            </a:r>
            <a:r>
              <a:rPr lang="cs-CZ" dirty="0" smtClean="0"/>
              <a:t>, </a:t>
            </a:r>
            <a:r>
              <a:rPr lang="cs-CZ" dirty="0" err="1" smtClean="0"/>
              <a:t>fakultativ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err="1" smtClean="0"/>
              <a:t>Niveau</a:t>
            </a:r>
            <a:r>
              <a:rPr lang="cs-CZ" dirty="0" smtClean="0"/>
              <a:t> (nach der 9.Klasse) – A1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Standarden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Grundschulbildung</a:t>
            </a:r>
            <a:r>
              <a:rPr lang="cs-CZ" dirty="0" smtClean="0"/>
              <a:t> – </a:t>
            </a:r>
            <a:r>
              <a:rPr lang="cs-CZ" dirty="0" err="1" smtClean="0"/>
              <a:t>Deutsche</a:t>
            </a:r>
            <a:r>
              <a:rPr lang="cs-CZ" dirty="0" smtClean="0"/>
              <a:t> </a:t>
            </a:r>
            <a:r>
              <a:rPr lang="cs-CZ" dirty="0" err="1" smtClean="0"/>
              <a:t>Sprache</a:t>
            </a:r>
            <a:r>
              <a:rPr lang="cs-CZ" dirty="0" smtClean="0"/>
              <a:t> (</a:t>
            </a:r>
            <a:r>
              <a:rPr lang="cs-CZ" dirty="0" err="1" smtClean="0"/>
              <a:t>als</a:t>
            </a:r>
            <a:r>
              <a:rPr lang="cs-CZ" dirty="0" smtClean="0"/>
              <a:t> </a:t>
            </a:r>
            <a:r>
              <a:rPr lang="cs-CZ" dirty="0" err="1" smtClean="0"/>
              <a:t>erste</a:t>
            </a:r>
            <a:r>
              <a:rPr lang="cs-CZ" dirty="0" smtClean="0"/>
              <a:t> oder </a:t>
            </a:r>
            <a:r>
              <a:rPr lang="cs-CZ" dirty="0" err="1" smtClean="0"/>
              <a:t>zweite</a:t>
            </a:r>
            <a:r>
              <a:rPr lang="cs-CZ" dirty="0" smtClean="0"/>
              <a:t> </a:t>
            </a:r>
            <a:r>
              <a:rPr lang="cs-CZ" dirty="0" err="1" smtClean="0"/>
              <a:t>Sprache</a:t>
            </a:r>
            <a:r>
              <a:rPr lang="cs-CZ" dirty="0" smtClean="0"/>
              <a:t>; </a:t>
            </a:r>
            <a:r>
              <a:rPr lang="cs-CZ" dirty="0" err="1" smtClean="0"/>
              <a:t>genau</a:t>
            </a:r>
            <a:r>
              <a:rPr lang="cs-CZ" dirty="0" smtClean="0"/>
              <a:t> </a:t>
            </a:r>
            <a:r>
              <a:rPr lang="cs-CZ" dirty="0" err="1" smtClean="0"/>
              <a:t>definiert</a:t>
            </a:r>
            <a:r>
              <a:rPr lang="cs-CZ" dirty="0" smtClean="0"/>
              <a:t> </a:t>
            </a:r>
            <a:r>
              <a:rPr lang="cs-CZ" dirty="0" err="1" smtClean="0"/>
              <a:t>zu</a:t>
            </a:r>
            <a:r>
              <a:rPr lang="cs-CZ" dirty="0" smtClean="0"/>
              <a:t> </a:t>
            </a:r>
            <a:r>
              <a:rPr lang="cs-CZ" dirty="0" err="1" smtClean="0"/>
              <a:t>welchem</a:t>
            </a:r>
            <a:r>
              <a:rPr lang="cs-CZ" dirty="0" smtClean="0"/>
              <a:t> </a:t>
            </a:r>
            <a:r>
              <a:rPr lang="cs-CZ" dirty="0" err="1" smtClean="0"/>
              <a:t>Niveau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Schüler</a:t>
            </a:r>
            <a:r>
              <a:rPr lang="cs-CZ" dirty="0" smtClean="0"/>
              <a:t> </a:t>
            </a:r>
            <a:r>
              <a:rPr lang="cs-CZ" dirty="0" err="1" smtClean="0"/>
              <a:t>kommen</a:t>
            </a:r>
            <a:r>
              <a:rPr lang="cs-CZ" dirty="0" smtClean="0"/>
              <a:t> </a:t>
            </a:r>
            <a:r>
              <a:rPr lang="cs-CZ" dirty="0" err="1" smtClean="0"/>
              <a:t>sollen</a:t>
            </a:r>
            <a:r>
              <a:rPr lang="cs-CZ" dirty="0" smtClean="0"/>
              <a:t>  -</a:t>
            </a:r>
            <a:r>
              <a:rPr lang="cs-CZ" dirty="0" err="1" smtClean="0"/>
              <a:t>Hören</a:t>
            </a:r>
            <a:r>
              <a:rPr lang="cs-CZ" dirty="0" smtClean="0"/>
              <a:t>, </a:t>
            </a:r>
            <a:r>
              <a:rPr lang="cs-CZ" dirty="0" err="1" smtClean="0"/>
              <a:t>Lesen</a:t>
            </a:r>
            <a:r>
              <a:rPr lang="cs-CZ" dirty="0" smtClean="0"/>
              <a:t>, </a:t>
            </a:r>
            <a:r>
              <a:rPr lang="cs-CZ" dirty="0" err="1" smtClean="0"/>
              <a:t>Sprechen</a:t>
            </a:r>
            <a:r>
              <a:rPr lang="cs-CZ" dirty="0" smtClean="0"/>
              <a:t>, </a:t>
            </a:r>
            <a:r>
              <a:rPr lang="cs-CZ" dirty="0" err="1" smtClean="0"/>
              <a:t>Schreiben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1892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Grundschulen</a:t>
            </a:r>
            <a:r>
              <a:rPr lang="cs-CZ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</a:t>
            </a:r>
            <a:r>
              <a:rPr lang="cs-CZ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erweitertem</a:t>
            </a:r>
            <a:r>
              <a:rPr lang="cs-CZ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Deutschunterricht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610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dirty="0" err="1"/>
              <a:t>v</a:t>
            </a:r>
            <a:r>
              <a:rPr lang="cs-CZ" sz="1600" dirty="0" err="1" smtClean="0"/>
              <a:t>iele</a:t>
            </a:r>
            <a:r>
              <a:rPr lang="cs-CZ" sz="1600" dirty="0" smtClean="0"/>
              <a:t> in der </a:t>
            </a:r>
            <a:r>
              <a:rPr lang="cs-CZ" sz="1600" dirty="0" err="1" smtClean="0"/>
              <a:t>Tschechischen</a:t>
            </a:r>
            <a:r>
              <a:rPr lang="cs-CZ" sz="1600" dirty="0" smtClean="0"/>
              <a:t> Republik</a:t>
            </a:r>
          </a:p>
          <a:p>
            <a:pPr marL="0" indent="0">
              <a:buNone/>
            </a:pPr>
            <a:r>
              <a:rPr lang="cs-CZ" sz="1600" dirty="0" smtClean="0"/>
              <a:t>in </a:t>
            </a:r>
            <a:r>
              <a:rPr lang="cs-CZ" sz="1600" dirty="0" err="1" smtClean="0"/>
              <a:t>Brünn</a:t>
            </a:r>
            <a:r>
              <a:rPr lang="cs-CZ" sz="1600" dirty="0" smtClean="0"/>
              <a:t> (Jana Babáka, Antonínská)</a:t>
            </a:r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r>
              <a:rPr lang="cs-CZ" sz="1600" b="1" u="sng" dirty="0" err="1" smtClean="0">
                <a:solidFill>
                  <a:srgbClr val="00B050"/>
                </a:solidFill>
              </a:rPr>
              <a:t>Unterschiede</a:t>
            </a:r>
            <a:r>
              <a:rPr lang="cs-CZ" sz="1600" b="1" u="sng" dirty="0" smtClean="0">
                <a:solidFill>
                  <a:srgbClr val="00B050"/>
                </a:solidFill>
              </a:rPr>
              <a:t> </a:t>
            </a:r>
            <a:r>
              <a:rPr lang="cs-CZ" sz="1600" b="1" u="sng" dirty="0" err="1" smtClean="0">
                <a:solidFill>
                  <a:srgbClr val="00B050"/>
                </a:solidFill>
              </a:rPr>
              <a:t>zu</a:t>
            </a:r>
            <a:r>
              <a:rPr lang="cs-CZ" sz="1600" b="1" u="sng" dirty="0" smtClean="0">
                <a:solidFill>
                  <a:srgbClr val="00B050"/>
                </a:solidFill>
              </a:rPr>
              <a:t> </a:t>
            </a:r>
            <a:r>
              <a:rPr lang="cs-CZ" sz="1600" b="1" u="sng" dirty="0" err="1" smtClean="0">
                <a:solidFill>
                  <a:srgbClr val="00B050"/>
                </a:solidFill>
              </a:rPr>
              <a:t>klassichen</a:t>
            </a:r>
            <a:r>
              <a:rPr lang="cs-CZ" sz="1600" b="1" u="sng" dirty="0" smtClean="0">
                <a:solidFill>
                  <a:srgbClr val="00B050"/>
                </a:solidFill>
              </a:rPr>
              <a:t> </a:t>
            </a:r>
            <a:r>
              <a:rPr lang="cs-CZ" sz="1600" b="1" u="sng" dirty="0" err="1" smtClean="0">
                <a:solidFill>
                  <a:srgbClr val="00B050"/>
                </a:solidFill>
              </a:rPr>
              <a:t>Grundschulen</a:t>
            </a:r>
            <a:r>
              <a:rPr lang="cs-CZ" sz="1600" b="1" u="sng" dirty="0" smtClean="0">
                <a:solidFill>
                  <a:srgbClr val="00B050"/>
                </a:solidFill>
              </a:rPr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 err="1" smtClean="0"/>
              <a:t>Sprachen</a:t>
            </a:r>
            <a:r>
              <a:rPr lang="cs-CZ" sz="1600" dirty="0" smtClean="0"/>
              <a:t> </a:t>
            </a:r>
            <a:r>
              <a:rPr lang="cs-CZ" sz="1600" dirty="0" err="1" smtClean="0"/>
              <a:t>früher</a:t>
            </a:r>
            <a:r>
              <a:rPr lang="cs-CZ" sz="1600" dirty="0" smtClean="0"/>
              <a:t> </a:t>
            </a:r>
            <a:r>
              <a:rPr lang="cs-CZ" sz="1600" dirty="0" err="1" smtClean="0"/>
              <a:t>im</a:t>
            </a:r>
            <a:r>
              <a:rPr lang="cs-CZ" sz="1600" dirty="0" smtClean="0"/>
              <a:t> </a:t>
            </a:r>
            <a:r>
              <a:rPr lang="cs-CZ" sz="1600" dirty="0" err="1" smtClean="0"/>
              <a:t>Unterricht</a:t>
            </a:r>
            <a:endParaRPr lang="cs-CZ" sz="1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 err="1"/>
              <a:t>m</a:t>
            </a:r>
            <a:r>
              <a:rPr lang="cs-CZ" sz="1600" dirty="0" err="1" smtClean="0"/>
              <a:t>ehrere</a:t>
            </a:r>
            <a:r>
              <a:rPr lang="cs-CZ" sz="1600" dirty="0" smtClean="0"/>
              <a:t> </a:t>
            </a:r>
            <a:r>
              <a:rPr lang="cs-CZ" sz="1600" dirty="0" err="1" smtClean="0"/>
              <a:t>Unterrichtsstunden</a:t>
            </a:r>
            <a:r>
              <a:rPr lang="cs-CZ" sz="1600" dirty="0" smtClean="0"/>
              <a:t> pro </a:t>
            </a:r>
            <a:r>
              <a:rPr lang="cs-CZ" sz="1600" dirty="0" err="1" smtClean="0"/>
              <a:t>Woche</a:t>
            </a:r>
            <a:endParaRPr lang="cs-CZ" sz="1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 err="1" smtClean="0"/>
              <a:t>Gruppen</a:t>
            </a:r>
            <a:r>
              <a:rPr lang="cs-CZ" sz="1600" dirty="0" smtClean="0"/>
              <a:t> nach </a:t>
            </a:r>
            <a:r>
              <a:rPr lang="cs-CZ" sz="1600" dirty="0" err="1" smtClean="0"/>
              <a:t>Kenntnissen</a:t>
            </a:r>
            <a:r>
              <a:rPr lang="cs-CZ" sz="1600" dirty="0" smtClean="0"/>
              <a:t> der </a:t>
            </a:r>
            <a:r>
              <a:rPr lang="cs-CZ" sz="1600" dirty="0" err="1" smtClean="0"/>
              <a:t>Schüler</a:t>
            </a:r>
            <a:endParaRPr lang="cs-CZ" sz="1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 err="1" smtClean="0"/>
              <a:t>Konversation</a:t>
            </a:r>
            <a:endParaRPr lang="cs-CZ" sz="1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 smtClean="0"/>
              <a:t>Projekte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 err="1" smtClean="0"/>
              <a:t>Zusammenarbeit</a:t>
            </a:r>
            <a:r>
              <a:rPr lang="cs-CZ" sz="1600" dirty="0" smtClean="0"/>
              <a:t> </a:t>
            </a:r>
            <a:r>
              <a:rPr lang="cs-CZ" sz="1600" dirty="0" err="1" smtClean="0"/>
              <a:t>mit</a:t>
            </a:r>
            <a:r>
              <a:rPr lang="cs-CZ" sz="1600" dirty="0" smtClean="0"/>
              <a:t> </a:t>
            </a:r>
            <a:r>
              <a:rPr lang="cs-CZ" sz="1600" dirty="0" err="1" smtClean="0"/>
              <a:t>deutschen</a:t>
            </a:r>
            <a:r>
              <a:rPr lang="cs-CZ" sz="1600" dirty="0" smtClean="0"/>
              <a:t> </a:t>
            </a:r>
            <a:r>
              <a:rPr lang="cs-CZ" sz="1600" dirty="0" err="1" smtClean="0"/>
              <a:t>Schulen</a:t>
            </a:r>
            <a:endParaRPr lang="cs-CZ" sz="1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 err="1" smtClean="0"/>
              <a:t>Austauschprogramme</a:t>
            </a:r>
            <a:endParaRPr lang="cs-CZ" sz="1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 err="1" smtClean="0"/>
              <a:t>Exkursionen</a:t>
            </a:r>
            <a:r>
              <a:rPr lang="cs-CZ" sz="1600" dirty="0" smtClean="0"/>
              <a:t> </a:t>
            </a:r>
            <a:r>
              <a:rPr lang="cs-CZ" sz="1600" dirty="0" err="1" smtClean="0"/>
              <a:t>und</a:t>
            </a:r>
            <a:r>
              <a:rPr lang="cs-CZ" sz="1600" dirty="0" smtClean="0"/>
              <a:t> </a:t>
            </a:r>
            <a:r>
              <a:rPr lang="cs-CZ" sz="1600" dirty="0" err="1" smtClean="0"/>
              <a:t>Ausflüge</a:t>
            </a:r>
            <a:r>
              <a:rPr lang="cs-CZ" sz="1600" dirty="0" smtClean="0"/>
              <a:t> in </a:t>
            </a:r>
            <a:r>
              <a:rPr lang="cs-CZ" sz="1600" dirty="0" err="1" smtClean="0"/>
              <a:t>die</a:t>
            </a:r>
            <a:r>
              <a:rPr lang="cs-CZ" sz="1600" dirty="0" smtClean="0"/>
              <a:t> </a:t>
            </a:r>
            <a:r>
              <a:rPr lang="cs-CZ" sz="1600" dirty="0" err="1" smtClean="0"/>
              <a:t>deutschsprachige</a:t>
            </a:r>
            <a:r>
              <a:rPr lang="cs-CZ" sz="1600" dirty="0" smtClean="0"/>
              <a:t> </a:t>
            </a:r>
            <a:r>
              <a:rPr lang="cs-CZ" sz="1600" dirty="0" err="1" smtClean="0"/>
              <a:t>Länder</a:t>
            </a:r>
            <a:endParaRPr lang="cs-CZ" sz="1600" dirty="0" smtClean="0"/>
          </a:p>
          <a:p>
            <a:pPr>
              <a:buFont typeface="Wingdings" panose="05000000000000000000" pitchFamily="2" charset="2"/>
              <a:buChar char="§"/>
            </a:pPr>
            <a:endParaRPr lang="cs-CZ" sz="1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 err="1" smtClean="0"/>
              <a:t>Theater</a:t>
            </a:r>
            <a:endParaRPr lang="cs-CZ" sz="1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1600" dirty="0" err="1" smtClean="0"/>
              <a:t>Muttersprachler</a:t>
            </a:r>
            <a:endParaRPr lang="cs-CZ" sz="1600" dirty="0" smtClean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 err="1" smtClean="0"/>
              <a:t>Englischunterricht</a:t>
            </a:r>
            <a:r>
              <a:rPr lang="cs-CZ" sz="1600" dirty="0" smtClean="0"/>
              <a:t> </a:t>
            </a:r>
            <a:r>
              <a:rPr lang="cs-CZ" sz="1600" dirty="0" err="1" smtClean="0"/>
              <a:t>und</a:t>
            </a:r>
            <a:r>
              <a:rPr lang="cs-CZ" sz="1600" dirty="0" smtClean="0"/>
              <a:t> </a:t>
            </a:r>
            <a:r>
              <a:rPr lang="cs-CZ" sz="1600" dirty="0" err="1" smtClean="0"/>
              <a:t>Grundschulen</a:t>
            </a:r>
            <a:r>
              <a:rPr lang="cs-CZ" sz="1600" dirty="0" smtClean="0"/>
              <a:t> </a:t>
            </a:r>
            <a:r>
              <a:rPr lang="cs-CZ" sz="1600" dirty="0" err="1" smtClean="0"/>
              <a:t>mit</a:t>
            </a:r>
            <a:r>
              <a:rPr lang="cs-CZ" sz="1600" dirty="0" smtClean="0"/>
              <a:t> </a:t>
            </a:r>
            <a:r>
              <a:rPr lang="cs-CZ" sz="1600" dirty="0" err="1" smtClean="0"/>
              <a:t>erweitertem</a:t>
            </a:r>
            <a:r>
              <a:rPr lang="cs-CZ" sz="1600" dirty="0" smtClean="0"/>
              <a:t> </a:t>
            </a:r>
            <a:r>
              <a:rPr lang="cs-CZ" sz="1600" dirty="0" err="1" smtClean="0"/>
              <a:t>Englischunterricht</a:t>
            </a:r>
            <a:r>
              <a:rPr lang="cs-CZ" sz="1600" dirty="0" smtClean="0"/>
              <a:t> </a:t>
            </a:r>
            <a:r>
              <a:rPr lang="cs-CZ" sz="1600" dirty="0" err="1" smtClean="0"/>
              <a:t>stark</a:t>
            </a:r>
            <a:r>
              <a:rPr lang="cs-CZ" sz="1600" dirty="0" smtClean="0"/>
              <a:t> </a:t>
            </a:r>
            <a:r>
              <a:rPr lang="cs-CZ" sz="1600" dirty="0" err="1" smtClean="0"/>
              <a:t>überwiegen</a:t>
            </a:r>
            <a:r>
              <a:rPr lang="cs-CZ" sz="1600" dirty="0" smtClean="0"/>
              <a:t>!!!!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64107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Grundschule</a:t>
            </a:r>
            <a:r>
              <a:rPr lang="cs-CZ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Jana Babáka in </a:t>
            </a:r>
            <a:r>
              <a:rPr lang="cs-CZ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Brünn</a:t>
            </a:r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err="1"/>
              <a:t>e</a:t>
            </a:r>
            <a:r>
              <a:rPr lang="cs-CZ" dirty="0" err="1" smtClean="0"/>
              <a:t>rweiterter</a:t>
            </a:r>
            <a:r>
              <a:rPr lang="cs-CZ" dirty="0" smtClean="0"/>
              <a:t> </a:t>
            </a:r>
            <a:r>
              <a:rPr lang="cs-CZ" dirty="0" err="1" smtClean="0"/>
              <a:t>Deutschunterricht</a:t>
            </a:r>
            <a:r>
              <a:rPr lang="cs-CZ" dirty="0" smtClean="0"/>
              <a:t>  (</a:t>
            </a:r>
            <a:r>
              <a:rPr lang="cs-CZ" dirty="0" err="1" smtClean="0"/>
              <a:t>zweite</a:t>
            </a:r>
            <a:r>
              <a:rPr lang="cs-CZ" dirty="0" smtClean="0"/>
              <a:t> </a:t>
            </a:r>
            <a:r>
              <a:rPr lang="cs-CZ" dirty="0" err="1" smtClean="0"/>
              <a:t>Sprache</a:t>
            </a:r>
            <a:r>
              <a:rPr lang="cs-CZ" dirty="0" smtClean="0"/>
              <a:t> nach </a:t>
            </a:r>
            <a:r>
              <a:rPr lang="cs-CZ" dirty="0" err="1" smtClean="0"/>
              <a:t>Englisch</a:t>
            </a:r>
            <a:r>
              <a:rPr lang="cs-CZ" dirty="0" smtClean="0"/>
              <a:t>)</a:t>
            </a:r>
          </a:p>
          <a:p>
            <a:r>
              <a:rPr lang="cs-CZ" dirty="0"/>
              <a:t>v</a:t>
            </a:r>
            <a:r>
              <a:rPr lang="cs-CZ" dirty="0" smtClean="0"/>
              <a:t>on der 6.Klasse</a:t>
            </a:r>
          </a:p>
          <a:p>
            <a:r>
              <a:rPr lang="cs-CZ" dirty="0" err="1" smtClean="0"/>
              <a:t>Deutsch</a:t>
            </a:r>
            <a:r>
              <a:rPr lang="cs-CZ" dirty="0" smtClean="0"/>
              <a:t> in </a:t>
            </a:r>
            <a:r>
              <a:rPr lang="cs-CZ" dirty="0" err="1" smtClean="0"/>
              <a:t>zwei</a:t>
            </a:r>
            <a:r>
              <a:rPr lang="cs-CZ" dirty="0" smtClean="0"/>
              <a:t> </a:t>
            </a:r>
            <a:r>
              <a:rPr lang="cs-CZ" dirty="0" err="1" smtClean="0"/>
              <a:t>Gruppen</a:t>
            </a:r>
            <a:r>
              <a:rPr lang="cs-CZ" dirty="0" smtClean="0"/>
              <a:t> </a:t>
            </a:r>
            <a:r>
              <a:rPr lang="cs-CZ" dirty="0" err="1" smtClean="0"/>
              <a:t>unterrichtet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                      1)  „</a:t>
            </a:r>
            <a:r>
              <a:rPr lang="cs-CZ" dirty="0" err="1" smtClean="0"/>
              <a:t>normale</a:t>
            </a:r>
            <a:r>
              <a:rPr lang="cs-CZ" dirty="0" smtClean="0"/>
              <a:t>“ </a:t>
            </a:r>
            <a:r>
              <a:rPr lang="cs-CZ" dirty="0" err="1" smtClean="0"/>
              <a:t>Gruppe</a:t>
            </a:r>
            <a:r>
              <a:rPr lang="cs-CZ" dirty="0" smtClean="0"/>
              <a:t> (2 </a:t>
            </a:r>
            <a:r>
              <a:rPr lang="cs-CZ" dirty="0" err="1" smtClean="0"/>
              <a:t>Stunden</a:t>
            </a:r>
            <a:r>
              <a:rPr lang="cs-CZ" dirty="0" smtClean="0"/>
              <a:t> pro </a:t>
            </a:r>
            <a:r>
              <a:rPr lang="cs-CZ" dirty="0" err="1" smtClean="0"/>
              <a:t>Woche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2) </a:t>
            </a:r>
            <a:r>
              <a:rPr lang="cs-CZ" dirty="0" err="1" smtClean="0"/>
              <a:t>Gruppe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erweitertem</a:t>
            </a:r>
            <a:r>
              <a:rPr lang="cs-CZ" dirty="0" smtClean="0"/>
              <a:t> </a:t>
            </a:r>
            <a:r>
              <a:rPr lang="cs-CZ" dirty="0" err="1" smtClean="0"/>
              <a:t>Unterricht</a:t>
            </a:r>
            <a:r>
              <a:rPr lang="cs-CZ" dirty="0" smtClean="0"/>
              <a:t> (in der 6. </a:t>
            </a:r>
            <a:r>
              <a:rPr lang="cs-CZ" dirty="0" err="1" smtClean="0"/>
              <a:t>Klasse</a:t>
            </a:r>
            <a:r>
              <a:rPr lang="cs-CZ" dirty="0" smtClean="0"/>
              <a:t> 4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</a:t>
            </a:r>
            <a:r>
              <a:rPr lang="cs-CZ" dirty="0" err="1" smtClean="0"/>
              <a:t>Stunden</a:t>
            </a:r>
            <a:r>
              <a:rPr lang="cs-CZ" dirty="0"/>
              <a:t>; 7.-9</a:t>
            </a:r>
            <a:r>
              <a:rPr lang="cs-CZ" dirty="0" smtClean="0"/>
              <a:t>. </a:t>
            </a:r>
            <a:r>
              <a:rPr lang="cs-CZ" dirty="0" err="1" smtClean="0"/>
              <a:t>Klasse</a:t>
            </a:r>
            <a:r>
              <a:rPr lang="cs-CZ" dirty="0" smtClean="0"/>
              <a:t> </a:t>
            </a:r>
            <a:r>
              <a:rPr lang="cs-CZ" dirty="0"/>
              <a:t>5 </a:t>
            </a:r>
            <a:r>
              <a:rPr lang="cs-CZ" dirty="0" err="1"/>
              <a:t>Stunden</a:t>
            </a:r>
            <a:r>
              <a:rPr lang="cs-CZ" dirty="0"/>
              <a:t> pro </a:t>
            </a:r>
            <a:r>
              <a:rPr lang="cs-CZ" dirty="0" err="1"/>
              <a:t>Woche</a:t>
            </a:r>
            <a:r>
              <a:rPr lang="cs-CZ" dirty="0"/>
              <a:t>)</a:t>
            </a:r>
            <a:endParaRPr lang="cs-CZ" dirty="0" smtClean="0"/>
          </a:p>
          <a:p>
            <a:r>
              <a:rPr lang="cs-CZ" dirty="0" err="1" smtClean="0"/>
              <a:t>Deutsch</a:t>
            </a:r>
            <a:r>
              <a:rPr lang="cs-CZ" dirty="0" smtClean="0"/>
              <a:t> nach </a:t>
            </a:r>
            <a:r>
              <a:rPr lang="cs-CZ" dirty="0" err="1" smtClean="0"/>
              <a:t>Englisch</a:t>
            </a:r>
            <a:r>
              <a:rPr lang="cs-CZ" dirty="0" smtClean="0"/>
              <a:t>, </a:t>
            </a:r>
            <a:r>
              <a:rPr lang="cs-CZ" dirty="0" err="1" smtClean="0"/>
              <a:t>Brücke</a:t>
            </a:r>
            <a:r>
              <a:rPr lang="cs-CZ" dirty="0" smtClean="0"/>
              <a:t> </a:t>
            </a:r>
            <a:r>
              <a:rPr lang="cs-CZ" dirty="0" err="1" smtClean="0"/>
              <a:t>zwischen</a:t>
            </a:r>
            <a:r>
              <a:rPr lang="cs-CZ" dirty="0" smtClean="0"/>
              <a:t> </a:t>
            </a:r>
            <a:r>
              <a:rPr lang="cs-CZ" dirty="0" err="1" smtClean="0"/>
              <a:t>Deutsch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Englisch</a:t>
            </a:r>
            <a:endParaRPr lang="cs-CZ" dirty="0" smtClean="0"/>
          </a:p>
          <a:p>
            <a:r>
              <a:rPr lang="cs-CZ" dirty="0" err="1" smtClean="0"/>
              <a:t>Lehrbuch</a:t>
            </a:r>
            <a:r>
              <a:rPr lang="cs-CZ" dirty="0" smtClean="0"/>
              <a:t> – </a:t>
            </a:r>
            <a:r>
              <a:rPr lang="cs-CZ" dirty="0" err="1" smtClean="0"/>
              <a:t>Deutsch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Max</a:t>
            </a:r>
          </a:p>
          <a:p>
            <a:r>
              <a:rPr lang="cs-CZ" dirty="0" err="1" smtClean="0"/>
              <a:t>Aktivierungselemente</a:t>
            </a:r>
            <a:r>
              <a:rPr lang="cs-CZ" dirty="0" smtClean="0"/>
              <a:t> </a:t>
            </a:r>
            <a:r>
              <a:rPr lang="cs-CZ" dirty="0" err="1" smtClean="0"/>
              <a:t>im</a:t>
            </a:r>
            <a:r>
              <a:rPr lang="cs-CZ" dirty="0" smtClean="0"/>
              <a:t> </a:t>
            </a:r>
            <a:r>
              <a:rPr lang="cs-CZ" dirty="0" err="1" smtClean="0"/>
              <a:t>Unterricht</a:t>
            </a:r>
            <a:r>
              <a:rPr lang="cs-CZ" dirty="0" smtClean="0"/>
              <a:t> – </a:t>
            </a:r>
            <a:r>
              <a:rPr lang="cs-CZ" dirty="0" err="1" smtClean="0"/>
              <a:t>Lieder</a:t>
            </a:r>
            <a:r>
              <a:rPr lang="cs-CZ" dirty="0" smtClean="0"/>
              <a:t>, </a:t>
            </a:r>
            <a:r>
              <a:rPr lang="cs-CZ" dirty="0" err="1" smtClean="0"/>
              <a:t>Gedichte</a:t>
            </a:r>
            <a:r>
              <a:rPr lang="cs-CZ" dirty="0" smtClean="0"/>
              <a:t>, </a:t>
            </a:r>
            <a:r>
              <a:rPr lang="cs-CZ" dirty="0" err="1" smtClean="0"/>
              <a:t>Rollenspiele</a:t>
            </a:r>
            <a:r>
              <a:rPr lang="cs-CZ" dirty="0" smtClean="0"/>
              <a:t>, </a:t>
            </a:r>
            <a:r>
              <a:rPr lang="cs-CZ" dirty="0" err="1" smtClean="0"/>
              <a:t>Theater</a:t>
            </a:r>
            <a:endParaRPr lang="cs-CZ" dirty="0" smtClean="0"/>
          </a:p>
          <a:p>
            <a:r>
              <a:rPr lang="cs-CZ" dirty="0" err="1" smtClean="0"/>
              <a:t>Arbeit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deutschen</a:t>
            </a:r>
            <a:r>
              <a:rPr lang="cs-CZ" dirty="0" smtClean="0"/>
              <a:t> </a:t>
            </a:r>
            <a:r>
              <a:rPr lang="cs-CZ" dirty="0" err="1" smtClean="0"/>
              <a:t>Zeitschriften</a:t>
            </a:r>
            <a:r>
              <a:rPr lang="cs-CZ" dirty="0" smtClean="0"/>
              <a:t>, </a:t>
            </a:r>
            <a:r>
              <a:rPr lang="cs-CZ" dirty="0" err="1" smtClean="0"/>
              <a:t>Kreuzwortsrätsel</a:t>
            </a:r>
            <a:r>
              <a:rPr lang="cs-CZ" dirty="0" smtClean="0"/>
              <a:t>, </a:t>
            </a:r>
            <a:r>
              <a:rPr lang="cs-CZ" dirty="0" err="1" smtClean="0"/>
              <a:t>Quiz</a:t>
            </a:r>
            <a:endParaRPr lang="cs-CZ" dirty="0" smtClean="0"/>
          </a:p>
          <a:p>
            <a:r>
              <a:rPr lang="cs-CZ" dirty="0" err="1" smtClean="0"/>
              <a:t>Sprachaufenthalte</a:t>
            </a:r>
            <a:r>
              <a:rPr lang="cs-CZ" dirty="0" smtClean="0"/>
              <a:t> (in </a:t>
            </a:r>
            <a:r>
              <a:rPr lang="cs-CZ" dirty="0" err="1" smtClean="0"/>
              <a:t>Tschechien</a:t>
            </a:r>
            <a:r>
              <a:rPr lang="cs-CZ" dirty="0" smtClean="0"/>
              <a:t>, </a:t>
            </a:r>
            <a:r>
              <a:rPr lang="cs-CZ" dirty="0" err="1" smtClean="0"/>
              <a:t>verschiedene</a:t>
            </a:r>
            <a:r>
              <a:rPr lang="cs-CZ" dirty="0" smtClean="0"/>
              <a:t> </a:t>
            </a:r>
            <a:r>
              <a:rPr lang="cs-CZ" dirty="0" err="1" smtClean="0"/>
              <a:t>Sprachprogramme</a:t>
            </a:r>
            <a:r>
              <a:rPr lang="cs-CZ" dirty="0" smtClean="0"/>
              <a:t> – </a:t>
            </a:r>
            <a:r>
              <a:rPr lang="cs-CZ" dirty="0" err="1" smtClean="0"/>
              <a:t>Olympische</a:t>
            </a:r>
            <a:r>
              <a:rPr lang="cs-CZ" dirty="0" smtClean="0"/>
              <a:t> </a:t>
            </a:r>
            <a:r>
              <a:rPr lang="cs-CZ" dirty="0" err="1" smtClean="0"/>
              <a:t>Spiele</a:t>
            </a:r>
            <a:r>
              <a:rPr lang="cs-CZ" dirty="0" smtClean="0"/>
              <a:t>, </a:t>
            </a:r>
            <a:r>
              <a:rPr lang="cs-CZ" dirty="0" err="1" smtClean="0"/>
              <a:t>eine</a:t>
            </a:r>
            <a:r>
              <a:rPr lang="cs-CZ" dirty="0" smtClean="0"/>
              <a:t> </a:t>
            </a:r>
            <a:r>
              <a:rPr lang="cs-CZ" dirty="0" err="1" smtClean="0"/>
              <a:t>Woche</a:t>
            </a:r>
            <a:r>
              <a:rPr lang="cs-CZ" dirty="0" smtClean="0"/>
              <a:t>, </a:t>
            </a:r>
            <a:r>
              <a:rPr lang="cs-CZ" dirty="0" err="1" smtClean="0"/>
              <a:t>intensiver</a:t>
            </a:r>
            <a:r>
              <a:rPr lang="cs-CZ" dirty="0" smtClean="0"/>
              <a:t> </a:t>
            </a:r>
            <a:r>
              <a:rPr lang="cs-CZ" dirty="0" err="1" smtClean="0"/>
              <a:t>spielerischer</a:t>
            </a:r>
            <a:r>
              <a:rPr lang="cs-CZ" dirty="0" smtClean="0"/>
              <a:t> </a:t>
            </a:r>
            <a:r>
              <a:rPr lang="cs-CZ" dirty="0" err="1" smtClean="0"/>
              <a:t>Sprachunterricht</a:t>
            </a:r>
            <a:r>
              <a:rPr lang="cs-CZ" dirty="0" smtClean="0"/>
              <a:t>,…)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760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Deutsche</a:t>
            </a:r>
            <a:r>
              <a:rPr lang="cs-CZ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Grundschulen</a:t>
            </a:r>
            <a:endParaRPr lang="cs-CZ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4000" u="sng" dirty="0" err="1" smtClean="0">
                <a:solidFill>
                  <a:srgbClr val="00B050"/>
                </a:solidFill>
              </a:rPr>
              <a:t>Grundschule</a:t>
            </a:r>
            <a:r>
              <a:rPr lang="cs-CZ" sz="4000" u="sng" dirty="0" smtClean="0">
                <a:solidFill>
                  <a:srgbClr val="00B050"/>
                </a:solidFill>
              </a:rPr>
              <a:t> der </a:t>
            </a:r>
            <a:r>
              <a:rPr lang="cs-CZ" sz="4000" u="sng" dirty="0" err="1" smtClean="0">
                <a:solidFill>
                  <a:srgbClr val="00B050"/>
                </a:solidFill>
              </a:rPr>
              <a:t>deutsch-tschechischen</a:t>
            </a:r>
            <a:r>
              <a:rPr lang="cs-CZ" sz="4000" u="sng" dirty="0" smtClean="0">
                <a:solidFill>
                  <a:srgbClr val="00B050"/>
                </a:solidFill>
              </a:rPr>
              <a:t> </a:t>
            </a:r>
            <a:r>
              <a:rPr lang="cs-CZ" sz="4000" u="sng" dirty="0" err="1" smtClean="0">
                <a:solidFill>
                  <a:srgbClr val="00B050"/>
                </a:solidFill>
              </a:rPr>
              <a:t>Verständigung</a:t>
            </a:r>
            <a:r>
              <a:rPr lang="cs-CZ" sz="4000" u="sng" dirty="0" smtClean="0">
                <a:solidFill>
                  <a:srgbClr val="00B050"/>
                </a:solidFill>
              </a:rPr>
              <a:t> </a:t>
            </a:r>
            <a:r>
              <a:rPr lang="cs-CZ" dirty="0" smtClean="0"/>
              <a:t>(Prag)</a:t>
            </a:r>
            <a:r>
              <a:rPr lang="cs-CZ" u="sng" dirty="0" smtClean="0">
                <a:solidFill>
                  <a:srgbClr val="00B050"/>
                </a:solidFill>
              </a:rPr>
              <a:t> </a:t>
            </a:r>
          </a:p>
          <a:p>
            <a:r>
              <a:rPr lang="cs-CZ" dirty="0" smtClean="0"/>
              <a:t>von der </a:t>
            </a:r>
            <a:r>
              <a:rPr lang="cs-CZ" dirty="0" err="1" smtClean="0"/>
              <a:t>deutschen</a:t>
            </a:r>
            <a:r>
              <a:rPr lang="cs-CZ" dirty="0" smtClean="0"/>
              <a:t> </a:t>
            </a:r>
            <a:r>
              <a:rPr lang="cs-CZ" dirty="0" err="1" smtClean="0"/>
              <a:t>Minderheit</a:t>
            </a:r>
            <a:r>
              <a:rPr lang="cs-CZ" dirty="0" smtClean="0"/>
              <a:t> in </a:t>
            </a:r>
            <a:r>
              <a:rPr lang="cs-CZ" dirty="0" err="1" smtClean="0"/>
              <a:t>Tschechien</a:t>
            </a:r>
            <a:r>
              <a:rPr lang="cs-CZ" dirty="0" smtClean="0"/>
              <a:t> </a:t>
            </a:r>
            <a:r>
              <a:rPr lang="cs-CZ" dirty="0" err="1" smtClean="0"/>
              <a:t>gegründet</a:t>
            </a:r>
            <a:endParaRPr lang="cs-CZ" dirty="0" smtClean="0"/>
          </a:p>
          <a:p>
            <a:r>
              <a:rPr lang="cs-CZ" dirty="0" smtClean="0"/>
              <a:t>(</a:t>
            </a:r>
            <a:r>
              <a:rPr lang="cs-CZ" dirty="0" err="1" smtClean="0"/>
              <a:t>auch</a:t>
            </a:r>
            <a:r>
              <a:rPr lang="cs-CZ" dirty="0" smtClean="0"/>
              <a:t> </a:t>
            </a:r>
            <a:r>
              <a:rPr lang="cs-CZ" dirty="0" err="1" smtClean="0"/>
              <a:t>Kindergarten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Thomass</a:t>
            </a:r>
            <a:r>
              <a:rPr lang="cs-CZ" dirty="0"/>
              <a:t> Mann Gymnasium)</a:t>
            </a:r>
            <a:endParaRPr lang="cs-CZ" dirty="0" smtClean="0"/>
          </a:p>
          <a:p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tschechische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deutsche</a:t>
            </a:r>
            <a:r>
              <a:rPr lang="cs-CZ" dirty="0" smtClean="0"/>
              <a:t> </a:t>
            </a:r>
            <a:r>
              <a:rPr lang="cs-CZ" dirty="0" err="1" smtClean="0"/>
              <a:t>Kinder</a:t>
            </a:r>
            <a:r>
              <a:rPr lang="cs-CZ" dirty="0" smtClean="0"/>
              <a:t> (</a:t>
            </a:r>
            <a:r>
              <a:rPr lang="cs-CZ" dirty="0" err="1" smtClean="0"/>
              <a:t>gemischte</a:t>
            </a:r>
            <a:r>
              <a:rPr lang="cs-CZ" dirty="0" smtClean="0"/>
              <a:t> </a:t>
            </a:r>
            <a:r>
              <a:rPr lang="cs-CZ" dirty="0" err="1" smtClean="0"/>
              <a:t>Klassen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Deutsch</a:t>
            </a:r>
            <a:r>
              <a:rPr lang="cs-CZ" dirty="0" smtClean="0"/>
              <a:t> </a:t>
            </a:r>
            <a:r>
              <a:rPr lang="cs-CZ" dirty="0" err="1" smtClean="0"/>
              <a:t>als</a:t>
            </a:r>
            <a:r>
              <a:rPr lang="cs-CZ" dirty="0" smtClean="0"/>
              <a:t> </a:t>
            </a:r>
            <a:r>
              <a:rPr lang="cs-CZ" dirty="0" err="1" smtClean="0"/>
              <a:t>Muttersprache</a:t>
            </a:r>
            <a:r>
              <a:rPr lang="cs-CZ" dirty="0" smtClean="0"/>
              <a:t> oder </a:t>
            </a:r>
            <a:r>
              <a:rPr lang="cs-CZ" dirty="0" err="1" smtClean="0"/>
              <a:t>Fremdsprache</a:t>
            </a:r>
            <a:r>
              <a:rPr lang="cs-CZ" dirty="0" smtClean="0"/>
              <a:t> </a:t>
            </a:r>
            <a:r>
              <a:rPr lang="cs-CZ" dirty="0" err="1" smtClean="0"/>
              <a:t>unterrichtet</a:t>
            </a:r>
            <a:endParaRPr lang="cs-CZ" dirty="0" smtClean="0"/>
          </a:p>
          <a:p>
            <a:r>
              <a:rPr lang="cs-CZ" dirty="0" err="1" smtClean="0"/>
              <a:t>Zusammenarbeit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vielen</a:t>
            </a:r>
            <a:r>
              <a:rPr lang="cs-CZ" dirty="0" smtClean="0"/>
              <a:t> </a:t>
            </a:r>
            <a:r>
              <a:rPr lang="cs-CZ" dirty="0" err="1" smtClean="0"/>
              <a:t>Schulen</a:t>
            </a:r>
            <a:r>
              <a:rPr lang="cs-CZ" dirty="0" smtClean="0"/>
              <a:t> in </a:t>
            </a:r>
            <a:r>
              <a:rPr lang="cs-CZ" dirty="0" err="1" smtClean="0"/>
              <a:t>deutschsprachigen</a:t>
            </a:r>
            <a:r>
              <a:rPr lang="cs-CZ" dirty="0" smtClean="0"/>
              <a:t> </a:t>
            </a:r>
            <a:r>
              <a:rPr lang="cs-CZ" dirty="0" err="1" smtClean="0"/>
              <a:t>Länder</a:t>
            </a:r>
            <a:r>
              <a:rPr lang="cs-CZ" dirty="0" smtClean="0"/>
              <a:t> (</a:t>
            </a:r>
            <a:r>
              <a:rPr lang="cs-CZ" dirty="0" err="1" smtClean="0"/>
              <a:t>Besuche</a:t>
            </a:r>
            <a:r>
              <a:rPr lang="cs-CZ" dirty="0" smtClean="0"/>
              <a:t>, </a:t>
            </a:r>
            <a:r>
              <a:rPr lang="cs-CZ" dirty="0" err="1" smtClean="0"/>
              <a:t>Briefe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Verständigung</a:t>
            </a:r>
            <a:r>
              <a:rPr lang="cs-CZ" dirty="0" smtClean="0"/>
              <a:t> </a:t>
            </a:r>
            <a:r>
              <a:rPr lang="cs-CZ" dirty="0" err="1" smtClean="0"/>
              <a:t>zwischen</a:t>
            </a:r>
            <a:r>
              <a:rPr lang="cs-CZ" dirty="0" smtClean="0"/>
              <a:t> </a:t>
            </a:r>
            <a:r>
              <a:rPr lang="cs-CZ" dirty="0" err="1" smtClean="0"/>
              <a:t>deutschen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tschechischen</a:t>
            </a:r>
            <a:r>
              <a:rPr lang="cs-CZ" dirty="0" smtClean="0"/>
              <a:t> Kultur </a:t>
            </a:r>
            <a:r>
              <a:rPr lang="cs-CZ" dirty="0" err="1" smtClean="0"/>
              <a:t>unterstüzt</a:t>
            </a:r>
            <a:endParaRPr lang="cs-CZ" dirty="0" smtClean="0"/>
          </a:p>
          <a:p>
            <a:r>
              <a:rPr lang="cs-CZ" dirty="0" err="1" smtClean="0"/>
              <a:t>Unterricht</a:t>
            </a:r>
            <a:r>
              <a:rPr lang="cs-CZ" dirty="0" smtClean="0"/>
              <a:t> in der </a:t>
            </a:r>
            <a:r>
              <a:rPr lang="cs-CZ" dirty="0" err="1" smtClean="0"/>
              <a:t>deutschen</a:t>
            </a:r>
            <a:r>
              <a:rPr lang="cs-CZ" dirty="0" smtClean="0"/>
              <a:t> </a:t>
            </a:r>
            <a:r>
              <a:rPr lang="cs-CZ" dirty="0" err="1" smtClean="0"/>
              <a:t>Sprache</a:t>
            </a:r>
            <a:r>
              <a:rPr lang="cs-CZ" dirty="0" smtClean="0"/>
              <a:t>; Projekte</a:t>
            </a:r>
          </a:p>
          <a:p>
            <a:r>
              <a:rPr lang="cs-CZ" dirty="0" smtClean="0"/>
              <a:t>TEUER 32.000/</a:t>
            </a:r>
            <a:r>
              <a:rPr lang="cs-CZ" dirty="0" err="1" smtClean="0"/>
              <a:t>Jahr</a:t>
            </a:r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r>
              <a:rPr lang="cs-CZ" sz="4000" u="sng" dirty="0" err="1" smtClean="0">
                <a:solidFill>
                  <a:srgbClr val="00B050"/>
                </a:solidFill>
              </a:rPr>
              <a:t>Deutsche</a:t>
            </a:r>
            <a:r>
              <a:rPr lang="cs-CZ" sz="4000" u="sng" dirty="0" smtClean="0">
                <a:solidFill>
                  <a:srgbClr val="00B050"/>
                </a:solidFill>
              </a:rPr>
              <a:t> </a:t>
            </a:r>
            <a:r>
              <a:rPr lang="cs-CZ" sz="4000" u="sng" dirty="0" err="1" smtClean="0">
                <a:solidFill>
                  <a:srgbClr val="00B050"/>
                </a:solidFill>
              </a:rPr>
              <a:t>Schule</a:t>
            </a:r>
            <a:r>
              <a:rPr lang="cs-CZ" sz="4000" u="sng" dirty="0" smtClean="0">
                <a:solidFill>
                  <a:srgbClr val="00B050"/>
                </a:solidFill>
              </a:rPr>
              <a:t> Prag </a:t>
            </a:r>
          </a:p>
          <a:p>
            <a:r>
              <a:rPr lang="cs-CZ" dirty="0" err="1" smtClean="0"/>
              <a:t>Kindergarten</a:t>
            </a:r>
            <a:r>
              <a:rPr lang="cs-CZ" dirty="0" smtClean="0"/>
              <a:t>, </a:t>
            </a:r>
            <a:r>
              <a:rPr lang="cs-CZ" dirty="0" err="1" smtClean="0"/>
              <a:t>Grundschule</a:t>
            </a:r>
            <a:r>
              <a:rPr lang="cs-CZ" dirty="0" smtClean="0"/>
              <a:t>, Gymnasium 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Toleranz</a:t>
            </a:r>
            <a:r>
              <a:rPr lang="cs-CZ" dirty="0" smtClean="0"/>
              <a:t>, </a:t>
            </a:r>
            <a:r>
              <a:rPr lang="cs-CZ" dirty="0" err="1" smtClean="0"/>
              <a:t>Offenheit</a:t>
            </a:r>
            <a:r>
              <a:rPr lang="cs-CZ" dirty="0" smtClean="0"/>
              <a:t>, Dialog </a:t>
            </a:r>
            <a:r>
              <a:rPr lang="cs-CZ" dirty="0" err="1" smtClean="0"/>
              <a:t>zwischen</a:t>
            </a:r>
            <a:r>
              <a:rPr lang="cs-CZ" dirty="0" smtClean="0"/>
              <a:t> </a:t>
            </a:r>
            <a:r>
              <a:rPr lang="cs-CZ" dirty="0" err="1" smtClean="0"/>
              <a:t>Kulturen</a:t>
            </a:r>
            <a:r>
              <a:rPr lang="cs-CZ" dirty="0" smtClean="0"/>
              <a:t> </a:t>
            </a:r>
          </a:p>
          <a:p>
            <a:r>
              <a:rPr lang="cs-CZ" dirty="0" smtClean="0"/>
              <a:t>SEHR TEUER </a:t>
            </a:r>
            <a:r>
              <a:rPr lang="cs-CZ" dirty="0" err="1" smtClean="0"/>
              <a:t>gegen</a:t>
            </a:r>
            <a:r>
              <a:rPr lang="cs-CZ" dirty="0" smtClean="0"/>
              <a:t> 130.000/</a:t>
            </a:r>
            <a:r>
              <a:rPr lang="cs-CZ" dirty="0" err="1" smtClean="0"/>
              <a:t>Jahr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0878" y="2132856"/>
            <a:ext cx="1195586" cy="97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59" y="4797152"/>
            <a:ext cx="2528791" cy="1296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839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Gymnasien</a:t>
            </a:r>
            <a:endParaRPr lang="cs-CZ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 err="1" smtClean="0"/>
              <a:t>Zwei</a:t>
            </a:r>
            <a:r>
              <a:rPr lang="cs-CZ" dirty="0" smtClean="0"/>
              <a:t> </a:t>
            </a:r>
            <a:r>
              <a:rPr lang="cs-CZ" dirty="0" err="1" smtClean="0"/>
              <a:t>Fremdsprachen</a:t>
            </a:r>
            <a:r>
              <a:rPr lang="cs-CZ" dirty="0" smtClean="0"/>
              <a:t> </a:t>
            </a:r>
            <a:r>
              <a:rPr lang="cs-CZ" dirty="0" err="1" smtClean="0"/>
              <a:t>pflichtig</a:t>
            </a:r>
            <a:r>
              <a:rPr lang="cs-CZ" dirty="0" smtClean="0"/>
              <a:t> (</a:t>
            </a:r>
            <a:r>
              <a:rPr lang="cs-CZ" dirty="0" err="1" smtClean="0"/>
              <a:t>meistens</a:t>
            </a:r>
            <a:r>
              <a:rPr lang="cs-CZ" dirty="0" smtClean="0"/>
              <a:t> </a:t>
            </a:r>
            <a:r>
              <a:rPr lang="cs-CZ" dirty="0" err="1" smtClean="0"/>
              <a:t>Englisch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eine</a:t>
            </a:r>
            <a:r>
              <a:rPr lang="cs-CZ" dirty="0" smtClean="0"/>
              <a:t> </a:t>
            </a:r>
            <a:r>
              <a:rPr lang="cs-CZ" dirty="0" err="1" smtClean="0"/>
              <a:t>Wahlsprache</a:t>
            </a:r>
            <a:r>
              <a:rPr lang="cs-CZ" dirty="0" smtClean="0"/>
              <a:t> </a:t>
            </a:r>
            <a:r>
              <a:rPr lang="cs-CZ" b="1" u="sng" dirty="0" smtClean="0">
                <a:solidFill>
                  <a:srgbClr val="00B050"/>
                </a:solidFill>
              </a:rPr>
              <a:t>D</a:t>
            </a:r>
            <a:r>
              <a:rPr lang="cs-CZ" dirty="0" smtClean="0"/>
              <a:t>, </a:t>
            </a:r>
            <a:r>
              <a:rPr lang="cs-CZ" dirty="0" err="1" smtClean="0"/>
              <a:t>Sp</a:t>
            </a:r>
            <a:r>
              <a:rPr lang="cs-CZ" dirty="0" smtClean="0"/>
              <a:t>, Fr, R)</a:t>
            </a:r>
          </a:p>
          <a:p>
            <a:pPr marL="0" indent="0">
              <a:buNone/>
            </a:pPr>
            <a:r>
              <a:rPr lang="cs-CZ" b="1" u="sng" dirty="0" err="1" smtClean="0"/>
              <a:t>Abitur</a:t>
            </a:r>
            <a:r>
              <a:rPr lang="cs-CZ" b="1" u="sng" dirty="0" smtClean="0"/>
              <a:t> in </a:t>
            </a:r>
            <a:r>
              <a:rPr lang="cs-CZ" b="1" u="sng" dirty="0" err="1" smtClean="0"/>
              <a:t>Fremdsprachen</a:t>
            </a:r>
            <a:r>
              <a:rPr lang="cs-CZ" b="1" u="sng" dirty="0" smtClean="0"/>
              <a:t>:</a:t>
            </a:r>
          </a:p>
          <a:p>
            <a:pPr marL="0" indent="0">
              <a:buNone/>
            </a:pPr>
            <a:r>
              <a:rPr lang="cs-CZ" sz="2600" dirty="0" smtClean="0"/>
              <a:t>(</a:t>
            </a:r>
            <a:r>
              <a:rPr lang="cs-CZ" sz="2600" dirty="0" err="1" smtClean="0"/>
              <a:t>eine</a:t>
            </a:r>
            <a:r>
              <a:rPr lang="cs-CZ" sz="2600" dirty="0" smtClean="0"/>
              <a:t> </a:t>
            </a:r>
            <a:r>
              <a:rPr lang="cs-CZ" sz="2600" dirty="0" err="1" smtClean="0"/>
              <a:t>Fremdsprache</a:t>
            </a:r>
            <a:r>
              <a:rPr lang="cs-CZ" sz="2600" dirty="0" smtClean="0"/>
              <a:t> oder </a:t>
            </a:r>
            <a:r>
              <a:rPr lang="cs-CZ" sz="2600" dirty="0" err="1" smtClean="0"/>
              <a:t>Mathematik</a:t>
            </a:r>
            <a:r>
              <a:rPr lang="cs-CZ" sz="2600" dirty="0" smtClean="0"/>
              <a:t> </a:t>
            </a:r>
            <a:r>
              <a:rPr lang="cs-CZ" sz="2600" dirty="0" err="1" smtClean="0"/>
              <a:t>pflichtig</a:t>
            </a:r>
            <a:r>
              <a:rPr lang="cs-CZ" sz="2600" dirty="0" smtClean="0"/>
              <a:t>)</a:t>
            </a:r>
          </a:p>
          <a:p>
            <a:pPr marL="0" indent="0">
              <a:buNone/>
            </a:pPr>
            <a:r>
              <a:rPr lang="cs-CZ" dirty="0" err="1"/>
              <a:t>e</a:t>
            </a:r>
            <a:r>
              <a:rPr lang="cs-CZ" dirty="0" err="1" smtClean="0"/>
              <a:t>rste</a:t>
            </a:r>
            <a:r>
              <a:rPr lang="cs-CZ" dirty="0" smtClean="0"/>
              <a:t> B1 (</a:t>
            </a:r>
            <a:r>
              <a:rPr lang="cs-CZ" dirty="0" err="1" smtClean="0"/>
              <a:t>meistens</a:t>
            </a:r>
            <a:r>
              <a:rPr lang="cs-CZ" dirty="0" smtClean="0"/>
              <a:t> </a:t>
            </a:r>
            <a:r>
              <a:rPr lang="cs-CZ" dirty="0" err="1" smtClean="0"/>
              <a:t>Englisch</a:t>
            </a:r>
            <a:r>
              <a:rPr lang="cs-CZ" dirty="0" smtClean="0"/>
              <a:t>)</a:t>
            </a:r>
            <a:endParaRPr lang="cs-CZ" dirty="0"/>
          </a:p>
          <a:p>
            <a:pPr marL="0" indent="0">
              <a:buNone/>
            </a:pPr>
            <a:r>
              <a:rPr lang="cs-CZ" dirty="0" err="1" smtClean="0"/>
              <a:t>zweite</a:t>
            </a:r>
            <a:r>
              <a:rPr lang="cs-CZ" dirty="0" smtClean="0"/>
              <a:t> B1 (</a:t>
            </a:r>
            <a:r>
              <a:rPr lang="cs-CZ" dirty="0" err="1" smtClean="0"/>
              <a:t>Deutsch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err="1"/>
              <a:t>ü</a:t>
            </a:r>
            <a:r>
              <a:rPr lang="cs-CZ" dirty="0" err="1" smtClean="0"/>
              <a:t>blicherweise</a:t>
            </a:r>
            <a:r>
              <a:rPr lang="cs-CZ" dirty="0" smtClean="0"/>
              <a:t> 3 </a:t>
            </a:r>
            <a:r>
              <a:rPr lang="cs-CZ" dirty="0" err="1" smtClean="0"/>
              <a:t>Stunden</a:t>
            </a:r>
            <a:r>
              <a:rPr lang="cs-CZ" dirty="0" smtClean="0"/>
              <a:t> </a:t>
            </a:r>
            <a:r>
              <a:rPr lang="cs-CZ" dirty="0" err="1" smtClean="0"/>
              <a:t>wöchentlich</a:t>
            </a: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err="1" smtClean="0"/>
              <a:t>dazu</a:t>
            </a:r>
            <a:r>
              <a:rPr lang="cs-CZ" dirty="0" smtClean="0"/>
              <a:t> </a:t>
            </a:r>
            <a:r>
              <a:rPr lang="cs-CZ" dirty="0" err="1" smtClean="0"/>
              <a:t>Konversation</a:t>
            </a:r>
            <a:r>
              <a:rPr lang="cs-CZ" dirty="0" smtClean="0"/>
              <a:t>, </a:t>
            </a:r>
            <a:r>
              <a:rPr lang="cs-CZ" dirty="0" err="1" smtClean="0"/>
              <a:t>Vorbereitung</a:t>
            </a:r>
            <a:r>
              <a:rPr lang="cs-CZ" dirty="0" smtClean="0"/>
              <a:t> </a:t>
            </a:r>
            <a:r>
              <a:rPr lang="cs-CZ" dirty="0" err="1" smtClean="0"/>
              <a:t>auf</a:t>
            </a:r>
            <a:r>
              <a:rPr lang="cs-CZ" dirty="0" smtClean="0"/>
              <a:t> </a:t>
            </a:r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Abitur</a:t>
            </a: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err="1" smtClean="0"/>
              <a:t>Schüler</a:t>
            </a:r>
            <a:r>
              <a:rPr lang="cs-CZ" dirty="0" smtClean="0"/>
              <a:t> in </a:t>
            </a:r>
            <a:r>
              <a:rPr lang="cs-CZ" dirty="0" err="1" smtClean="0"/>
              <a:t>Gruppen</a:t>
            </a:r>
            <a:r>
              <a:rPr lang="cs-CZ" dirty="0" smtClean="0"/>
              <a:t> nach </a:t>
            </a:r>
            <a:r>
              <a:rPr lang="cs-CZ" dirty="0" err="1" smtClean="0"/>
              <a:t>Kenntnissen</a:t>
            </a:r>
            <a:r>
              <a:rPr lang="cs-CZ" dirty="0" smtClean="0"/>
              <a:t> </a:t>
            </a:r>
            <a:r>
              <a:rPr lang="cs-CZ" dirty="0" err="1" smtClean="0"/>
              <a:t>geteilt</a:t>
            </a:r>
            <a:r>
              <a:rPr lang="cs-CZ" dirty="0" smtClean="0"/>
              <a:t> (</a:t>
            </a:r>
            <a:r>
              <a:rPr lang="cs-CZ" dirty="0" err="1" smtClean="0"/>
              <a:t>effektivere</a:t>
            </a:r>
            <a:r>
              <a:rPr lang="cs-CZ" dirty="0" smtClean="0"/>
              <a:t> </a:t>
            </a:r>
            <a:r>
              <a:rPr lang="cs-CZ" dirty="0" err="1" smtClean="0"/>
              <a:t>Zusammenarbeit</a:t>
            </a:r>
            <a:r>
              <a:rPr lang="cs-CZ" dirty="0" smtClean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err="1"/>
              <a:t>m</a:t>
            </a:r>
            <a:r>
              <a:rPr lang="cs-CZ" dirty="0" err="1" smtClean="0"/>
              <a:t>anchmal</a:t>
            </a:r>
            <a:r>
              <a:rPr lang="cs-CZ" dirty="0" smtClean="0"/>
              <a:t> </a:t>
            </a:r>
            <a:r>
              <a:rPr lang="cs-CZ" dirty="0" err="1" smtClean="0"/>
              <a:t>Muttersprachler</a:t>
            </a: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err="1" smtClean="0"/>
              <a:t>Austauschprogramme</a:t>
            </a:r>
            <a:r>
              <a:rPr lang="cs-CZ" dirty="0" smtClean="0"/>
              <a:t> (1 </a:t>
            </a:r>
            <a:r>
              <a:rPr lang="cs-CZ" dirty="0" err="1" smtClean="0"/>
              <a:t>Woche</a:t>
            </a:r>
            <a:r>
              <a:rPr lang="cs-CZ" dirty="0" smtClean="0"/>
              <a:t>) </a:t>
            </a:r>
            <a:r>
              <a:rPr lang="cs-CZ" dirty="0" err="1" smtClean="0"/>
              <a:t>zwischen</a:t>
            </a:r>
            <a:r>
              <a:rPr lang="cs-CZ" dirty="0" smtClean="0"/>
              <a:t> </a:t>
            </a:r>
            <a:r>
              <a:rPr lang="cs-CZ" dirty="0" err="1" smtClean="0"/>
              <a:t>deutschen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tschechischen</a:t>
            </a:r>
            <a:r>
              <a:rPr lang="cs-CZ" dirty="0" smtClean="0"/>
              <a:t> </a:t>
            </a:r>
            <a:r>
              <a:rPr lang="cs-CZ" dirty="0" err="1" smtClean="0"/>
              <a:t>Partnerschulen</a:t>
            </a:r>
            <a:r>
              <a:rPr lang="cs-CZ" dirty="0" smtClean="0"/>
              <a:t> (</a:t>
            </a:r>
            <a:r>
              <a:rPr lang="cs-CZ" dirty="0" err="1" smtClean="0"/>
              <a:t>authentischer</a:t>
            </a:r>
            <a:r>
              <a:rPr lang="cs-CZ" dirty="0" smtClean="0"/>
              <a:t> Kontakt der </a:t>
            </a:r>
            <a:r>
              <a:rPr lang="cs-CZ" dirty="0" err="1" smtClean="0"/>
              <a:t>Schüler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Realien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Sprache</a:t>
            </a:r>
            <a:r>
              <a:rPr lang="cs-CZ" dirty="0" smtClean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err="1" smtClean="0"/>
              <a:t>Exkursionen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Ausflüge</a:t>
            </a:r>
            <a:r>
              <a:rPr lang="cs-CZ" dirty="0" smtClean="0"/>
              <a:t>, Projekte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1704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1575</Words>
  <Application>Microsoft Office PowerPoint</Application>
  <PresentationFormat>Předvádění na obrazovce (4:3)</PresentationFormat>
  <Paragraphs>310</Paragraphs>
  <Slides>24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 systému Office</vt:lpstr>
      <vt:lpstr>Deutsch in Schulen und Bildung in Tschechien</vt:lpstr>
      <vt:lpstr>Prezentace aplikace PowerPoint</vt:lpstr>
      <vt:lpstr>Deutsch im tschechischen Bildungssystem</vt:lpstr>
      <vt:lpstr>Kindergärten</vt:lpstr>
      <vt:lpstr>Grundschulen</vt:lpstr>
      <vt:lpstr>Grundschulen mit erweitertem Deutschunterricht </vt:lpstr>
      <vt:lpstr>Grundschule Jana Babáka in Brünn </vt:lpstr>
      <vt:lpstr>Deutsche Grundschulen</vt:lpstr>
      <vt:lpstr>Gymnasien</vt:lpstr>
      <vt:lpstr> Deutsche Gymnasien (mit erweitertem Deutschunterricht)</vt:lpstr>
      <vt:lpstr>Abitur in Deustch</vt:lpstr>
      <vt:lpstr>Deutsch an Universitäten</vt:lpstr>
      <vt:lpstr>Prezentace aplikace PowerPoint</vt:lpstr>
      <vt:lpstr>Prezentace aplikace PowerPoint</vt:lpstr>
      <vt:lpstr>Andere Möglichkeiten (Institutionen) für Deutschunterricht  Sprachschulen </vt:lpstr>
      <vt:lpstr>Instituten</vt:lpstr>
      <vt:lpstr>Projekte und Programme zur Förderung Deutschlernens  Deutscholympiade</vt:lpstr>
      <vt:lpstr>CLIL  - Integriertes Fremdsprachen- und Sachfachlernen</vt:lpstr>
      <vt:lpstr>SGUN</vt:lpstr>
      <vt:lpstr>Stiftungen</vt:lpstr>
      <vt:lpstr>Stipendien </vt:lpstr>
      <vt:lpstr>Commenius, Label, e-Twinning </vt:lpstr>
      <vt:lpstr>Aktuelle Tendenzen</vt:lpstr>
      <vt:lpstr>Quellen: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Deutsch</dc:title>
  <dc:creator>vita</dc:creator>
  <cp:lastModifiedBy>lektor</cp:lastModifiedBy>
  <cp:revision>66</cp:revision>
  <dcterms:created xsi:type="dcterms:W3CDTF">2014-04-02T18:48:04Z</dcterms:created>
  <dcterms:modified xsi:type="dcterms:W3CDTF">2014-10-16T19:02:13Z</dcterms:modified>
</cp:coreProperties>
</file>