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37468A5-3282-4892-90D7-021F53CE5817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BA69276-BBA7-46AD-8773-65CBC9A3CDD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Řešení konfliktů  v praxi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15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mezinárodních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obecným cílem je napomoci </a:t>
            </a:r>
            <a:r>
              <a:rPr lang="cs-CZ" dirty="0" smtClean="0"/>
              <a:t>řešení </a:t>
            </a:r>
          </a:p>
          <a:p>
            <a:r>
              <a:rPr lang="cs-CZ" dirty="0" smtClean="0"/>
              <a:t>Proč ale </a:t>
            </a:r>
            <a:r>
              <a:rPr lang="cs-CZ" dirty="0"/>
              <a:t>ne taktika: „Nechme je vyřídit si to mezi sebou</a:t>
            </a:r>
            <a:r>
              <a:rPr lang="cs-CZ" dirty="0" smtClean="0"/>
              <a:t>!“ event</a:t>
            </a:r>
            <a:r>
              <a:rPr lang="cs-CZ" dirty="0"/>
              <a:t>. zasahovat vůbec?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146" name="Picture 2" descr="http://www.fotoaparat.cz/g/09/04/07/624415_49c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84984"/>
            <a:ext cx="4509120" cy="3006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542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mírové/nenásilné řešení preferováno vůči válce/násilnému řešení</a:t>
            </a:r>
          </a:p>
          <a:p>
            <a:r>
              <a:rPr lang="cs-CZ" dirty="0" smtClean="0"/>
              <a:t>Klíčové otázky: </a:t>
            </a:r>
          </a:p>
          <a:p>
            <a:pPr lvl="1"/>
            <a:r>
              <a:rPr lang="cs-CZ" dirty="0" smtClean="0"/>
              <a:t>Lze skutečně trvale řešit každý z probíhajících konfliktů?</a:t>
            </a:r>
          </a:p>
          <a:p>
            <a:pPr lvl="1"/>
            <a:r>
              <a:rPr lang="cs-CZ" dirty="0" smtClean="0"/>
              <a:t>Co je to vlastně mír? Jaké řešení považovat za „úspěšné“?</a:t>
            </a:r>
          </a:p>
          <a:p>
            <a:endParaRPr lang="cs-CZ" dirty="0"/>
          </a:p>
        </p:txBody>
      </p:sp>
      <p:pic>
        <p:nvPicPr>
          <p:cNvPr id="68610" name="Picture 2" descr="http://img.cz.prg.cmestatic.com/media/images/original/Sep2013/1560315.jpg?d41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17032"/>
            <a:ext cx="3744416" cy="2584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949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mezinárodních společenství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třeba odlišovat:</a:t>
            </a:r>
          </a:p>
          <a:p>
            <a:pPr lvl="1"/>
            <a:r>
              <a:rPr lang="cs-CZ" sz="2400" b="1" dirty="0" smtClean="0"/>
              <a:t>Řešení konfliktu </a:t>
            </a:r>
            <a:r>
              <a:rPr lang="cs-CZ" dirty="0" smtClean="0"/>
              <a:t>= </a:t>
            </a:r>
            <a:r>
              <a:rPr lang="cs-CZ" dirty="0"/>
              <a:t>snaha o </a:t>
            </a:r>
            <a:r>
              <a:rPr lang="cs-CZ" dirty="0" smtClean="0"/>
              <a:t>ukončení bojů/násilí a zároveň o odstranění příčin </a:t>
            </a:r>
            <a:r>
              <a:rPr lang="cs-CZ" dirty="0"/>
              <a:t>konfliktu (sporu o </a:t>
            </a:r>
            <a:r>
              <a:rPr lang="cs-CZ" dirty="0" smtClean="0"/>
              <a:t>statky/hodnoty)</a:t>
            </a:r>
          </a:p>
          <a:p>
            <a:pPr lvl="1"/>
            <a:endParaRPr lang="cs-CZ" dirty="0"/>
          </a:p>
          <a:p>
            <a:pPr lvl="1"/>
            <a:r>
              <a:rPr lang="cs-CZ" sz="2400" b="1" dirty="0"/>
              <a:t>Management </a:t>
            </a:r>
            <a:r>
              <a:rPr lang="cs-CZ" sz="2400" b="1" dirty="0" smtClean="0"/>
              <a:t>konfliktu </a:t>
            </a:r>
            <a:r>
              <a:rPr lang="cs-CZ" dirty="0" smtClean="0"/>
              <a:t>= </a:t>
            </a:r>
            <a:r>
              <a:rPr lang="cs-CZ" dirty="0"/>
              <a:t>(pouze) snaha o </a:t>
            </a:r>
            <a:r>
              <a:rPr lang="cs-CZ" dirty="0" smtClean="0"/>
              <a:t>ukončení bojů/násilí</a:t>
            </a:r>
            <a:r>
              <a:rPr lang="cs-CZ" dirty="0"/>
              <a:t>, </a:t>
            </a:r>
            <a:r>
              <a:rPr lang="cs-CZ" dirty="0" smtClean="0"/>
              <a:t>případně snaha </a:t>
            </a:r>
            <a:r>
              <a:rPr lang="cs-CZ" dirty="0"/>
              <a:t>o redukci jejich destruktivnosti, prevence dalšího nárůstu </a:t>
            </a:r>
            <a:r>
              <a:rPr lang="cs-CZ" dirty="0" smtClean="0"/>
              <a:t>konfliktu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smtClean="0"/>
              <a:t>řešení konfliktu - je dosažen tzv. </a:t>
            </a:r>
            <a:r>
              <a:rPr lang="cs-CZ" b="1" i="1" dirty="0" smtClean="0"/>
              <a:t>pozitivní mír</a:t>
            </a:r>
            <a:endParaRPr lang="cs-CZ" dirty="0" smtClean="0"/>
          </a:p>
          <a:p>
            <a:r>
              <a:rPr lang="cs-CZ" dirty="0" smtClean="0"/>
              <a:t>Management konfliktu – často bojující strany jen odděleny za použití vojenské síly z vnějšku – tzv. </a:t>
            </a:r>
            <a:r>
              <a:rPr lang="cs-CZ" b="1" i="1" dirty="0" smtClean="0"/>
              <a:t>negativní mír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0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 smtClean="0"/>
              <a:t>do </a:t>
            </a:r>
            <a:r>
              <a:rPr lang="cs-CZ" b="1" dirty="0"/>
              <a:t>90. let</a:t>
            </a:r>
            <a:r>
              <a:rPr lang="cs-CZ" dirty="0"/>
              <a:t>: </a:t>
            </a:r>
            <a:r>
              <a:rPr lang="cs-CZ" dirty="0" smtClean="0"/>
              <a:t>jednoznačně převládal </a:t>
            </a:r>
            <a:r>
              <a:rPr lang="cs-CZ" dirty="0"/>
              <a:t>názor, že </a:t>
            </a:r>
            <a:r>
              <a:rPr lang="cs-CZ" dirty="0" smtClean="0"/>
              <a:t>mezinárodní společenství se má do konfliktů „</a:t>
            </a:r>
            <a:r>
              <a:rPr lang="cs-CZ" dirty="0"/>
              <a:t>vměšovat</a:t>
            </a:r>
            <a:r>
              <a:rPr lang="cs-CZ" dirty="0" smtClean="0"/>
              <a:t>“ jen </a:t>
            </a:r>
            <a:r>
              <a:rPr lang="cs-CZ" dirty="0"/>
              <a:t>ve smyslu managementu </a:t>
            </a:r>
            <a:r>
              <a:rPr lang="cs-CZ" dirty="0" smtClean="0"/>
              <a:t>konfliktu</a:t>
            </a:r>
          </a:p>
          <a:p>
            <a:endParaRPr lang="cs-CZ" dirty="0"/>
          </a:p>
          <a:p>
            <a:r>
              <a:rPr lang="cs-CZ" dirty="0"/>
              <a:t>v současnosti preference </a:t>
            </a:r>
            <a:r>
              <a:rPr lang="cs-CZ" dirty="0" smtClean="0"/>
              <a:t>odstranění příčin</a:t>
            </a:r>
            <a:r>
              <a:rPr lang="cs-CZ" dirty="0"/>
              <a:t>, naopak separace je chápána jako </a:t>
            </a:r>
            <a:r>
              <a:rPr lang="cs-CZ" dirty="0" smtClean="0"/>
              <a:t>nežádoucí/nepřípustný postup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3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má řešit konflikty?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Výzkumem </a:t>
            </a:r>
            <a:r>
              <a:rPr lang="cs-CZ" dirty="0" smtClean="0"/>
              <a:t>konfliktů se zabývá řada </a:t>
            </a:r>
            <a:r>
              <a:rPr lang="cs-CZ" dirty="0"/>
              <a:t>organizací, prostředky na jejich </a:t>
            </a:r>
            <a:r>
              <a:rPr lang="cs-CZ" dirty="0" smtClean="0"/>
              <a:t>řešení má jen </a:t>
            </a:r>
            <a:r>
              <a:rPr lang="cs-CZ" dirty="0"/>
              <a:t>několik aktérů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aktéři </a:t>
            </a:r>
            <a:r>
              <a:rPr lang="cs-CZ" dirty="0"/>
              <a:t>konfliktu</a:t>
            </a:r>
          </a:p>
          <a:p>
            <a:pPr lvl="1"/>
            <a:r>
              <a:rPr lang="cs-CZ" dirty="0" smtClean="0"/>
              <a:t>Některé mezinárodní organizace </a:t>
            </a:r>
            <a:r>
              <a:rPr lang="cs-CZ" dirty="0"/>
              <a:t>(OSN, NATO, EU?)</a:t>
            </a:r>
          </a:p>
          <a:p>
            <a:pPr lvl="1"/>
            <a:r>
              <a:rPr lang="cs-CZ" dirty="0" smtClean="0"/>
              <a:t>Sousední země</a:t>
            </a:r>
            <a:r>
              <a:rPr lang="cs-CZ" dirty="0"/>
              <a:t>, </a:t>
            </a:r>
            <a:r>
              <a:rPr lang="cs-CZ" dirty="0" smtClean="0"/>
              <a:t>regionální mocnosti</a:t>
            </a:r>
            <a:endParaRPr lang="cs-CZ" dirty="0"/>
          </a:p>
          <a:p>
            <a:pPr lvl="1"/>
            <a:r>
              <a:rPr lang="cs-CZ" dirty="0"/>
              <a:t>Velmoci (USA, Rusko, Čína …)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 vs. spravedlnost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Dosažení míru naráží na řadu morálních dilemat (jak v teorii, tak v „praktické“) rovině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/>
          </a:p>
          <a:p>
            <a:r>
              <a:rPr lang="cs-CZ" b="1" dirty="0" smtClean="0"/>
              <a:t>Usmíření </a:t>
            </a:r>
            <a:r>
              <a:rPr lang="cs-CZ" dirty="0" smtClean="0"/>
              <a:t>(</a:t>
            </a:r>
            <a:r>
              <a:rPr lang="cs-CZ" i="1" dirty="0" err="1"/>
              <a:t>Reconciliation</a:t>
            </a:r>
            <a:r>
              <a:rPr lang="cs-CZ" dirty="0"/>
              <a:t>)</a:t>
            </a:r>
          </a:p>
          <a:p>
            <a:r>
              <a:rPr lang="cs-CZ" b="1" dirty="0" smtClean="0"/>
              <a:t>Válečné zločiny </a:t>
            </a:r>
            <a:r>
              <a:rPr lang="cs-CZ" dirty="0" smtClean="0"/>
              <a:t>(</a:t>
            </a:r>
            <a:r>
              <a:rPr lang="cs-CZ" i="1" dirty="0" err="1" smtClean="0"/>
              <a:t>War</a:t>
            </a:r>
            <a:r>
              <a:rPr lang="cs-CZ" i="1" dirty="0" smtClean="0"/>
              <a:t> </a:t>
            </a:r>
            <a:r>
              <a:rPr lang="cs-CZ" i="1" dirty="0" err="1"/>
              <a:t>crimes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 smtClean="0"/>
              <a:t>Individuální odpovědnost</a:t>
            </a:r>
            <a:endParaRPr lang="cs-CZ" dirty="0"/>
          </a:p>
          <a:p>
            <a:r>
              <a:rPr lang="cs-CZ" b="1" dirty="0" smtClean="0"/>
              <a:t>Řešení problému příslušníků ozbrojených </a:t>
            </a:r>
            <a:r>
              <a:rPr lang="cs-CZ" b="1" dirty="0"/>
              <a:t>složek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9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patrná jsou morální dilemata </a:t>
            </a:r>
            <a:r>
              <a:rPr lang="cs-CZ" dirty="0"/>
              <a:t>míru v těch případech, kdy konflikt </a:t>
            </a:r>
            <a:r>
              <a:rPr lang="cs-CZ" dirty="0" smtClean="0"/>
              <a:t>skončí vítězstvím jedné strany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http://www.vlastnihlavou.cz/wp-content/uploads/mozna-posledni-vzkaz-od-deti-z-gaz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5544616" cy="31188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54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</TotalTime>
  <Words>280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Došky</vt:lpstr>
      <vt:lpstr>Geopolitika</vt:lpstr>
      <vt:lpstr>Role mezinárodních společenství</vt:lpstr>
      <vt:lpstr>Prezentace aplikace PowerPoint</vt:lpstr>
      <vt:lpstr>Role mezinárodních společenství</vt:lpstr>
      <vt:lpstr>Řešení konfliktu</vt:lpstr>
      <vt:lpstr>Kdo má řešit konflikty?</vt:lpstr>
      <vt:lpstr>Mír vs. spravedlnost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ASUS</cp:lastModifiedBy>
  <cp:revision>1</cp:revision>
  <dcterms:created xsi:type="dcterms:W3CDTF">2015-01-28T15:39:10Z</dcterms:created>
  <dcterms:modified xsi:type="dcterms:W3CDTF">2015-01-28T15:40:40Z</dcterms:modified>
</cp:coreProperties>
</file>