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2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5" r:id="rId20"/>
    <p:sldId id="28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5200-B4DA-451F-BA2F-84004F86101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BF2-9AE8-44D2-95B6-DA34C06D28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5200-B4DA-451F-BA2F-84004F86101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BF2-9AE8-44D2-95B6-DA34C06D28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5200-B4DA-451F-BA2F-84004F86101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BF2-9AE8-44D2-95B6-DA34C06D28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5200-B4DA-451F-BA2F-84004F86101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BF2-9AE8-44D2-95B6-DA34C06D28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5200-B4DA-451F-BA2F-84004F86101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BF2-9AE8-44D2-95B6-DA34C06D28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5200-B4DA-451F-BA2F-84004F86101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BF2-9AE8-44D2-95B6-DA34C06D28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5200-B4DA-451F-BA2F-84004F86101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BF2-9AE8-44D2-95B6-DA34C06D28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5200-B4DA-451F-BA2F-84004F86101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BF2-9AE8-44D2-95B6-DA34C06D28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5200-B4DA-451F-BA2F-84004F86101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BF2-9AE8-44D2-95B6-DA34C06D28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5200-B4DA-451F-BA2F-84004F86101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4BF2-9AE8-44D2-95B6-DA34C06D28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5200-B4DA-451F-BA2F-84004F86101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8D4BF2-9AE8-44D2-95B6-DA34C06D28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125200-B4DA-451F-BA2F-84004F86101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8D4BF2-9AE8-44D2-95B6-DA34C06D282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Poruchy příjmu potravy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PhDr. Táňa Fikarová, Ph.D.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Průběh onemocnění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989138"/>
            <a:ext cx="82296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/>
              <a:t>Průběh potíží bývá pozvolný</a:t>
            </a:r>
            <a:r>
              <a:rPr lang="cs-CZ" sz="2400"/>
              <a:t>, zpočátku se nejeví jako porucha, i když tendence dodržovat přísnou diet a nadměrně cvičit začíná být nápadná. Zeštíhlení může být dokonce pozitivně hodnoceno, dospívající je oceňován, jakou má pevnou vůli. (Počáteční schválení snahy o štíhlost funguje jako posilující impulz.) </a:t>
            </a:r>
          </a:p>
          <a:p>
            <a:pPr>
              <a:lnSpc>
                <a:spcPct val="80000"/>
              </a:lnSpc>
            </a:pPr>
            <a:r>
              <a:rPr lang="cs-CZ" sz="2400"/>
              <a:t>Avšak postupně s dalším hubnutím začnou ostatní lidé pochybovat o přiměřenosti takového chování. V této době reaguje většina dívek trpících anorexií na jakékoliv argumenty a přesvědčování lhaním a podváděním.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>
                <a:effectLst/>
              </a:rPr>
              <a:t>Typické rysy osobnosti dívek trpících mentální anorexií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/>
              <a:t>Bývají nápadné svou </a:t>
            </a:r>
            <a:r>
              <a:rPr lang="cs-CZ" sz="2800" b="1"/>
              <a:t>bezproblémovostí, konformitou</a:t>
            </a:r>
            <a:r>
              <a:rPr lang="cs-CZ" sz="2800"/>
              <a:t>, potřebou nevybočovat z normy a plnit veškerá sociální očekávání.</a:t>
            </a:r>
          </a:p>
          <a:p>
            <a:r>
              <a:rPr lang="cs-CZ" sz="2800"/>
              <a:t>Častý bývá i větší </a:t>
            </a:r>
            <a:r>
              <a:rPr lang="cs-CZ" sz="2800" b="1"/>
              <a:t>důraz na výkon</a:t>
            </a:r>
            <a:r>
              <a:rPr lang="cs-CZ" sz="2800"/>
              <a:t>, potřeba neustálého sebepotvrzování úspěchem a pozitivním hodnocením. Bývají sportovně zaměřené. Mívají silné volní vlastnosti, jsou </a:t>
            </a:r>
            <a:r>
              <a:rPr lang="cs-CZ" sz="2800" b="1"/>
              <a:t>zodpovědné, svědomité, až perfekcionistické</a:t>
            </a:r>
            <a:r>
              <a:rPr lang="cs-CZ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>
                <a:effectLst/>
              </a:rPr>
              <a:t>Teorie vzniku mentální anorexie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b="1"/>
              <a:t>Psychoanalyticky zaměřené teorie zdůrazňují tendenci vyhýbat se sexualitě a strach z ženské role</a:t>
            </a:r>
            <a:r>
              <a:rPr lang="cs-CZ" sz="2000"/>
              <a:t>. </a:t>
            </a:r>
          </a:p>
          <a:p>
            <a:pPr>
              <a:lnSpc>
                <a:spcPct val="80000"/>
              </a:lnSpc>
            </a:pPr>
            <a:r>
              <a:rPr lang="cs-CZ" sz="2000"/>
              <a:t>Dívky s anorexií nepovažují ženskou roli za žádoucí, vyvolává v nich strach a odpor, a proto se jí snaží vyhnout. Mentální anorexie funguje jako jakási varianta </a:t>
            </a:r>
            <a:r>
              <a:rPr lang="cs-CZ" sz="2000" i="1"/>
              <a:t>adolescentního moratoria</a:t>
            </a:r>
            <a:r>
              <a:rPr lang="cs-CZ" sz="2000"/>
              <a:t>. </a:t>
            </a:r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r>
              <a:rPr lang="cs-CZ" sz="2000"/>
              <a:t>Nápadné vyhubnutí vede ke ztrátě sekundárních pohlavních znaků, postava nevypadá jako ženská, mizí menstruace. Určitý vliv mívají v těchto případech matky které jsou se svým ženským údělem nespokojeny a proto nefungují jako přijatelný model. Často zde chybí zkušenost s odpovídajícím chováním otce, který by měl představovat vzor komplementární role a napomáhat tak rozvoji ženské role své dcery.</a:t>
            </a:r>
          </a:p>
          <a:p>
            <a:pPr>
              <a:lnSpc>
                <a:spcPct val="80000"/>
              </a:lnSpc>
            </a:pPr>
            <a:endParaRPr lang="cs-CZ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/>
              <a:t>Další teorie považuje za důležitý vztah mezi matkou a dítětem. V tomto případě jde o citovou nenasycenost dcery, která je </a:t>
            </a:r>
            <a:r>
              <a:rPr lang="cs-CZ" sz="2800" b="1"/>
              <a:t>příčinou neschopnosti dospívající dívky odpoutat se z vazby na matku </a:t>
            </a:r>
            <a:r>
              <a:rPr lang="cs-CZ" sz="2800"/>
              <a:t>(resp. na rodiče vůbec). Pro tuto teorii by svědčila nejistota anorektických dívek a jejich neustálá tendence potvrzovat si svou hodnotu konformitou a plněním všech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/>
              <a:t>   požadavků. Jde o konflikt mezi potřebou nezávislosti a strachem ze ztráty opory.</a:t>
            </a:r>
          </a:p>
          <a:p>
            <a:pPr>
              <a:lnSpc>
                <a:spcPct val="90000"/>
              </a:lnSpc>
            </a:pPr>
            <a:endParaRPr lang="cs-CZ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Rodinné zázemí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/>
              <a:t>rodiny nevyjadřují emoce (zvláště negativní) a tak nedostatečně řeší konflikty</a:t>
            </a:r>
          </a:p>
          <a:p>
            <a:pPr>
              <a:lnSpc>
                <a:spcPct val="90000"/>
              </a:lnSpc>
            </a:pPr>
            <a:r>
              <a:rPr lang="cs-CZ" sz="2800"/>
              <a:t>vztahy rodičů jsou méně významné partnersky (my jsme především rodiče)</a:t>
            </a:r>
          </a:p>
          <a:p>
            <a:pPr>
              <a:lnSpc>
                <a:spcPct val="90000"/>
              </a:lnSpc>
            </a:pPr>
            <a:r>
              <a:rPr lang="cs-CZ" sz="2800"/>
              <a:t>matky mohou být hyperprotektivní, dominantní, ale málo empatické k potřebám dítěte. Matky mohou samy trpět PPP.</a:t>
            </a:r>
          </a:p>
          <a:p>
            <a:pPr>
              <a:lnSpc>
                <a:spcPct val="90000"/>
              </a:lnSpc>
            </a:pPr>
            <a:r>
              <a:rPr lang="cs-CZ" sz="2800"/>
              <a:t>Otcové jsou vzdálení, ať pro přílišnou zaměstnanost, nepřítomnost, nebo alkohol.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Terapie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posouzení, zda je nutná hospitalizace</a:t>
            </a:r>
          </a:p>
          <a:p>
            <a:r>
              <a:rPr lang="cs-CZ"/>
              <a:t>realimentace musí být pozvolná a opatrná</a:t>
            </a:r>
          </a:p>
          <a:p>
            <a:r>
              <a:rPr lang="cs-CZ"/>
              <a:t>farmakoterapie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effectLst/>
              </a:rPr>
              <a:t>Mentální bulimie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Porucha je typická </a:t>
            </a:r>
            <a:r>
              <a:rPr lang="cs-CZ" b="1"/>
              <a:t>neodolatelnou touhou po jídle</a:t>
            </a:r>
            <a:r>
              <a:rPr lang="cs-CZ"/>
              <a:t>, která má za následek opakované </a:t>
            </a:r>
            <a:r>
              <a:rPr lang="cs-CZ" b="1"/>
              <a:t>záchvaty přejídání</a:t>
            </a:r>
            <a:r>
              <a:rPr lang="cs-CZ"/>
              <a:t>. Ty bývají doprovázeny nutkavou tendencí zbavit se požité potravy násilným, nefyziologickým způsobem, např. vyvoláním zvracení nebo užitím projímadel a dalšími prostředky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ffectLst/>
              </a:rPr>
              <a:t>Základní </a:t>
            </a:r>
            <a:r>
              <a:rPr lang="cs-CZ" b="1">
                <a:effectLst/>
              </a:rPr>
              <a:t>diagnostická kritéria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400" b="1"/>
              <a:t>Opakované záchvaty přejídání, které pacient není schopen ovládat </a:t>
            </a:r>
            <a:r>
              <a:rPr lang="cs-CZ" sz="2400"/>
              <a:t>a jí i přesto, že už nepociťuje hlad, jen pro nutkání k jídlu. Obyčejně jde o snadno stravitelné a vysokokalorické potraviny.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400"/>
          </a:p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r>
              <a:rPr lang="cs-CZ" sz="2400"/>
              <a:t>2. </a:t>
            </a:r>
            <a:r>
              <a:rPr lang="cs-CZ" sz="2400" b="1"/>
              <a:t>Chorobný strach z tloušťky a nepřiměřené hodnocení vlastního těla</a:t>
            </a:r>
            <a:r>
              <a:rPr lang="cs-CZ" sz="2400"/>
              <a:t>, spojené s přeceňováním jeho hmotnosti či proporcí.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r>
              <a:rPr lang="cs-CZ" sz="2400"/>
              <a:t>3. Po záchvatech "žravosti" následuje stejně </a:t>
            </a:r>
            <a:r>
              <a:rPr lang="cs-CZ" sz="2400" b="1"/>
              <a:t>nutkavá potřeba se potravy zbavit </a:t>
            </a:r>
            <a:r>
              <a:rPr lang="cs-CZ" sz="2400"/>
              <a:t>jakýmkoli způsobem a co nejrychleji. Strach ze ztloustnutí v důsledku nadměrného množství zkonzumovaného jídla vede k provokaci zvracení, použití projímadel a následnému hladovění.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effectLst/>
              </a:rPr>
              <a:t>Příčiny a průběh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/>
              <a:t>Přesný počet nemocných není znám, protože většina z nich svoje potíže tají. </a:t>
            </a:r>
          </a:p>
          <a:p>
            <a:pPr>
              <a:lnSpc>
                <a:spcPct val="80000"/>
              </a:lnSpc>
            </a:pPr>
            <a:r>
              <a:rPr lang="cs-CZ" sz="2400"/>
              <a:t>Někdy jí předchází epizoda mentální anorexie. Pro rizikové jedince bývají typické problémy s váhou již v premorbidní fázi. </a:t>
            </a:r>
          </a:p>
          <a:p>
            <a:pPr>
              <a:lnSpc>
                <a:spcPct val="80000"/>
              </a:lnSpc>
            </a:pPr>
            <a:r>
              <a:rPr lang="cs-CZ" sz="2400"/>
              <a:t>V jejich rodinách jsou potíže s obezitou častější, vzácností nejsou ani jiné problémy, např. abuzus alkoholu.</a:t>
            </a:r>
          </a:p>
          <a:p>
            <a:pPr>
              <a:lnSpc>
                <a:spcPct val="80000"/>
              </a:lnSpc>
            </a:pPr>
            <a:r>
              <a:rPr lang="cs-CZ" sz="2400"/>
              <a:t>Průběh rozvoje potíží bývá </a:t>
            </a:r>
            <a:r>
              <a:rPr lang="cs-CZ" sz="2400" b="1"/>
              <a:t>plynulý</a:t>
            </a:r>
            <a:r>
              <a:rPr lang="cs-CZ" sz="2400"/>
              <a:t>, nemocní se postupně dostávají do stadia, kdy choroba začíná silně narušovat jejich život a vede k různým somatickým poruchám (obyčejně méně závažným než v případě mentální anorexie).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>
                <a:effectLst/>
              </a:rPr>
              <a:t>Typické rysy osobnosti dívek trpících mentální bulimií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nízké sebehodnocení, nejistota, závislost na názoru jiných lidí, která se projevuje sklonem ke konformnosti a v úsilí dosáhnout sociokulturně žádoucí normy</a:t>
            </a:r>
          </a:p>
          <a:p>
            <a:r>
              <a:rPr lang="cs-CZ"/>
              <a:t>Pro bulimické nemocné bývá typická </a:t>
            </a:r>
            <a:r>
              <a:rPr lang="cs-CZ" b="1"/>
              <a:t>impulzivita a neschopnost sebeovládání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Vodáčková</a:t>
            </a:r>
            <a:r>
              <a:rPr lang="cs-CZ" dirty="0" smtClean="0"/>
              <a:t>, D. (2012). Krizová intervence. Praha: Portál.</a:t>
            </a:r>
          </a:p>
          <a:p>
            <a:r>
              <a:rPr lang="cs-CZ" dirty="0" err="1" smtClean="0"/>
              <a:t>Woodmanová</a:t>
            </a:r>
            <a:r>
              <a:rPr lang="cs-CZ" dirty="0" smtClean="0"/>
              <a:t>, M. (2009). Těhotná panna. Brno: Nakladatelství Tomáše Janečka</a:t>
            </a:r>
          </a:p>
          <a:p>
            <a:r>
              <a:rPr lang="cs-CZ" dirty="0" smtClean="0"/>
              <a:t>P</a:t>
            </a:r>
            <a:r>
              <a:rPr lang="hu-HU" dirty="0" smtClean="0"/>
              <a:t>őthe, P.</a:t>
            </a:r>
            <a:r>
              <a:rPr lang="cs-CZ" dirty="0" smtClean="0"/>
              <a:t> (2013) Emoční </a:t>
            </a:r>
            <a:r>
              <a:rPr lang="cs-CZ" dirty="0" smtClean="0"/>
              <a:t>poruchy v dětství a dospívání, 2., doplněné a aktualizované vydání,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>
                <a:effectLst/>
              </a:rPr>
              <a:t>Typické rysy osobnosti dívek trpících mentální bulimií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/>
              <a:t>I tyto dívky kladou důraz na sebekontrolu, ale na rozdíl od anorektických dívek se tak chovat nedovedou. To v nich vyvolává pocity viny, studu a vzteku na sebe sama. Mají sklon se obviňovat, bývají zvýšeně sebekritické.</a:t>
            </a:r>
          </a:p>
          <a:p>
            <a:r>
              <a:rPr lang="cs-CZ" sz="2800"/>
              <a:t>Vadí jim, že nemají dostatečně silnou vůli. Často se cítí vlastním jednáním zhnusené a zároveň bezmocné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Tělové schéma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je součástí identity každého jedince </a:t>
            </a:r>
          </a:p>
          <a:p>
            <a:r>
              <a:rPr lang="cs-CZ"/>
              <a:t>tělové schéma není jenom mentálním obrazem, ale zahrnuje i hodnotící složku, postoj, který vychází z kognitivních schémat a emočního zpracování příslušné informace.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Pocitem nespokojenosti se svým zevnějškem trpí obecně více dívky. </a:t>
            </a:r>
            <a:r>
              <a:rPr lang="cs-CZ"/>
              <a:t>Jedním z důvodů je </a:t>
            </a:r>
            <a:r>
              <a:rPr lang="cs-CZ" b="1"/>
              <a:t>sociokulturní stereotyp </a:t>
            </a:r>
            <a:r>
              <a:rPr lang="cs-CZ"/>
              <a:t>zdůrazňující </a:t>
            </a:r>
            <a:r>
              <a:rPr lang="cs-CZ" b="1"/>
              <a:t>ženskou krásu</a:t>
            </a:r>
            <a:r>
              <a:rPr lang="cs-CZ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Jídlo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/>
              <a:t>může být zdrojem slasti</a:t>
            </a:r>
            <a:r>
              <a:rPr lang="cs-CZ" sz="2400"/>
              <a:t>,</a:t>
            </a:r>
          </a:p>
          <a:p>
            <a:pPr>
              <a:lnSpc>
                <a:spcPct val="80000"/>
              </a:lnSpc>
            </a:pPr>
            <a:r>
              <a:rPr lang="cs-CZ" sz="2400"/>
              <a:t>odměnou za splněný úkol, za úspěch,</a:t>
            </a:r>
          </a:p>
          <a:p>
            <a:pPr>
              <a:lnSpc>
                <a:spcPct val="80000"/>
              </a:lnSpc>
            </a:pPr>
            <a:r>
              <a:rPr lang="cs-CZ" sz="2400"/>
              <a:t> popř. naopak, odnětí potravy může být i trestem.</a:t>
            </a:r>
          </a:p>
          <a:p>
            <a:pPr>
              <a:lnSpc>
                <a:spcPct val="80000"/>
              </a:lnSpc>
            </a:pPr>
            <a:r>
              <a:rPr lang="cs-CZ" sz="2400"/>
              <a:t>jako náhrada za jinou, aktuálně nedosažitelnou slast, v situaci frustrace či stresu.</a:t>
            </a:r>
          </a:p>
          <a:p>
            <a:pPr>
              <a:lnSpc>
                <a:spcPct val="80000"/>
              </a:lnSpc>
            </a:pPr>
            <a:r>
              <a:rPr lang="cs-CZ" sz="2400"/>
              <a:t>slouží ke kompenzaci neuspokojení v oblasti sociálních vztahů, při nedostatku lásky či při neúspěchu. </a:t>
            </a:r>
          </a:p>
          <a:p>
            <a:pPr>
              <a:lnSpc>
                <a:spcPct val="80000"/>
              </a:lnSpc>
            </a:pPr>
            <a:r>
              <a:rPr lang="cs-CZ" sz="2400"/>
              <a:t>Ulehčuje zvládání zátěže a vyrovnává emoční rozladění jakéhokoli původu.</a:t>
            </a:r>
          </a:p>
          <a:p>
            <a:pPr>
              <a:lnSpc>
                <a:spcPct val="80000"/>
              </a:lnSpc>
            </a:pPr>
            <a:r>
              <a:rPr lang="cs-CZ" sz="2400"/>
              <a:t>není jen cílem, ale i prostředkem. </a:t>
            </a:r>
          </a:p>
          <a:p>
            <a:pPr>
              <a:lnSpc>
                <a:spcPct val="80000"/>
              </a:lnSpc>
            </a:pPr>
            <a:r>
              <a:rPr lang="cs-CZ" sz="2400"/>
              <a:t>Primárně je prostředkem k přežití, ale ovlivňuje také tělesnou hmotnost (v limitu daném genetickou dispozicí).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Mentální anorexie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/>
              <a:t>vědomé omezování příjmu potravy a následné hubnutí</a:t>
            </a:r>
          </a:p>
          <a:p>
            <a:pPr>
              <a:lnSpc>
                <a:spcPct val="90000"/>
              </a:lnSpc>
            </a:pPr>
            <a:r>
              <a:rPr lang="cs-CZ" sz="2800"/>
              <a:t>hubnutí je spojené s podstatnými tělesnými změnami, které vyplývají z dlouhodobé malnutrice</a:t>
            </a:r>
          </a:p>
          <a:p>
            <a:pPr>
              <a:lnSpc>
                <a:spcPct val="90000"/>
              </a:lnSpc>
            </a:pPr>
            <a:r>
              <a:rPr lang="cs-CZ" sz="2800"/>
              <a:t>přítomny jsou psychické změny, depresivní syndrom, zvýšená dráždivost, porucha tělového schématu</a:t>
            </a:r>
          </a:p>
          <a:p>
            <a:pPr>
              <a:lnSpc>
                <a:spcPct val="90000"/>
              </a:lnSpc>
            </a:pPr>
            <a:r>
              <a:rPr lang="cs-CZ" sz="2800"/>
              <a:t>Queteletův index hmotnosti těla BMI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BMI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BMI = hmotnost v kilogramech / výška v metrech na druhou</a:t>
            </a:r>
            <a:endParaRPr lang="cs-CZ" dirty="0"/>
          </a:p>
          <a:p>
            <a:pPr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Diagnostická kritéria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/>
              <a:t>1. O mentální anorexii lze mluvit tehdy, jestliže dojde </a:t>
            </a:r>
            <a:r>
              <a:rPr lang="cs-CZ" sz="2800" b="1"/>
              <a:t>k úbytku váhy o 15 % </a:t>
            </a:r>
            <a:r>
              <a:rPr lang="cs-CZ" sz="2800"/>
              <a:t>proti normální hmotnosti.</a:t>
            </a:r>
          </a:p>
          <a:p>
            <a:pPr>
              <a:lnSpc>
                <a:spcPct val="90000"/>
              </a:lnSpc>
            </a:pPr>
            <a:endParaRPr lang="cs-CZ" sz="2800"/>
          </a:p>
          <a:p>
            <a:pPr>
              <a:lnSpc>
                <a:spcPct val="90000"/>
              </a:lnSpc>
            </a:pPr>
            <a:r>
              <a:rPr lang="cs-CZ" sz="2800"/>
              <a:t>2. Chování takového jedince je </a:t>
            </a:r>
            <a:r>
              <a:rPr lang="cs-CZ" sz="2800" b="1"/>
              <a:t>nutkavě zaměřeno na redukci vlastní hmotnosti</a:t>
            </a:r>
            <a:r>
              <a:rPr lang="cs-CZ" sz="2800"/>
              <a:t>. Dieta bývá spojena s nadměrným cvičením, které má podpořit hubnutí event. s provokovaným zvracením, s užitím projímadel, anorektik a diuretik.</a:t>
            </a:r>
          </a:p>
          <a:p>
            <a:pPr>
              <a:lnSpc>
                <a:spcPct val="90000"/>
              </a:lnSpc>
            </a:pPr>
            <a:endParaRPr lang="cs-CZ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Diagnostická kritéria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3. </a:t>
            </a:r>
            <a:r>
              <a:rPr lang="cs-CZ" sz="2400" b="1"/>
              <a:t>Vnímání vlastního těla je narušené</a:t>
            </a:r>
            <a:r>
              <a:rPr lang="cs-CZ" sz="2400"/>
              <a:t>, tyto (většinou) dívky trpí bez ohledu na svou vyhublost pocitem, že jsou tlusté (zejména v oblasti typických ženských znaků: břicha, zadku a stehen).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/>
              <a:t>    Vztah k vlastnímu </a:t>
            </a:r>
            <a:r>
              <a:rPr lang="cs-CZ" sz="2400">
                <a:solidFill>
                  <a:schemeClr val="folHlink"/>
                </a:solidFill>
              </a:rPr>
              <a:t>tělu se změnil natolik, že mnohdy ani není chápáno jako součást vlastní osobnosti, ale jako cizí objekt, který je na obtíž</a:t>
            </a:r>
            <a:r>
              <a:rPr lang="cs-CZ" sz="2400"/>
              <a:t>. (Kocourková, 1995; Faltus, 1996; Smolík, 1996)</a:t>
            </a:r>
          </a:p>
          <a:p>
            <a:pPr>
              <a:lnSpc>
                <a:spcPct val="90000"/>
              </a:lnSpc>
            </a:pPr>
            <a:r>
              <a:rPr lang="cs-CZ" sz="2400"/>
              <a:t>rozsáhlá endokrinní porucha – amenorhea</a:t>
            </a:r>
          </a:p>
          <a:p>
            <a:pPr>
              <a:lnSpc>
                <a:spcPct val="90000"/>
              </a:lnSpc>
            </a:pPr>
            <a:r>
              <a:rPr lang="cs-CZ" sz="2400"/>
              <a:t>jestliže je začátek onemocnění před pubertou, jsou pubertální projevy opožděny nebo zastaveny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</TotalTime>
  <Words>1167</Words>
  <Application>Microsoft Office PowerPoint</Application>
  <PresentationFormat>Předvádění na obrazovce (4:3)</PresentationFormat>
  <Paragraphs>76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Tok</vt:lpstr>
      <vt:lpstr>Poruchy příjmu potravy</vt:lpstr>
      <vt:lpstr>Literatura</vt:lpstr>
      <vt:lpstr>Tělové schéma</vt:lpstr>
      <vt:lpstr>Snímek 4</vt:lpstr>
      <vt:lpstr>Jídlo</vt:lpstr>
      <vt:lpstr>Mentální anorexie</vt:lpstr>
      <vt:lpstr>BMI</vt:lpstr>
      <vt:lpstr>Diagnostická kritéria</vt:lpstr>
      <vt:lpstr>Diagnostická kritéria</vt:lpstr>
      <vt:lpstr>Průběh onemocnění</vt:lpstr>
      <vt:lpstr>Typické rysy osobnosti dívek trpících mentální anorexií</vt:lpstr>
      <vt:lpstr>Teorie vzniku mentální anorexie</vt:lpstr>
      <vt:lpstr>Snímek 13</vt:lpstr>
      <vt:lpstr>Rodinné zázemí</vt:lpstr>
      <vt:lpstr>Terapie</vt:lpstr>
      <vt:lpstr>Mentální bulimie</vt:lpstr>
      <vt:lpstr>Základní diagnostická kritéria</vt:lpstr>
      <vt:lpstr>Příčiny a průběh</vt:lpstr>
      <vt:lpstr>Typické rysy osobnosti dívek trpících mentální bulimií</vt:lpstr>
      <vt:lpstr>Typické rysy osobnosti dívek trpících mentální bulimií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příjmu potravy</dc:title>
  <dc:creator>Fikarova</dc:creator>
  <cp:lastModifiedBy>Fikarova</cp:lastModifiedBy>
  <cp:revision>4</cp:revision>
  <dcterms:created xsi:type="dcterms:W3CDTF">2015-10-09T11:11:29Z</dcterms:created>
  <dcterms:modified xsi:type="dcterms:W3CDTF">2015-10-09T11:35:32Z</dcterms:modified>
</cp:coreProperties>
</file>