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3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E38C-CD50-4DBF-9077-D45BEB0B22CC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D16C-F3DF-44E1-9FCD-145EBE91D74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E38C-CD50-4DBF-9077-D45BEB0B22CC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D16C-F3DF-44E1-9FCD-145EBE91D7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E38C-CD50-4DBF-9077-D45BEB0B22CC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D16C-F3DF-44E1-9FCD-145EBE91D7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E38C-CD50-4DBF-9077-D45BEB0B22CC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D16C-F3DF-44E1-9FCD-145EBE91D7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E38C-CD50-4DBF-9077-D45BEB0B22CC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D16C-F3DF-44E1-9FCD-145EBE91D74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E38C-CD50-4DBF-9077-D45BEB0B22CC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D16C-F3DF-44E1-9FCD-145EBE91D7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E38C-CD50-4DBF-9077-D45BEB0B22CC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D16C-F3DF-44E1-9FCD-145EBE91D7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E38C-CD50-4DBF-9077-D45BEB0B22CC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D16C-F3DF-44E1-9FCD-145EBE91D7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E38C-CD50-4DBF-9077-D45BEB0B22CC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D16C-F3DF-44E1-9FCD-145EBE91D7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E38C-CD50-4DBF-9077-D45BEB0B22CC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D16C-F3DF-44E1-9FCD-145EBE91D7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E38C-CD50-4DBF-9077-D45BEB0B22CC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C6ED16C-F3DF-44E1-9FCD-145EBE91D74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ADE38C-CD50-4DBF-9077-D45BEB0B22CC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6ED16C-F3DF-44E1-9FCD-145EBE91D748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Sebepoškozování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PhDr. Táňa Fikarová, PhD.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Lidé, kteří sáhnou k sebepoškození, se tímto způsobem zbavují nepříjemných pocitů nebo silných emocí, přičemž často je touto emocí vztek. </a:t>
            </a:r>
          </a:p>
          <a:p>
            <a:r>
              <a:rPr lang="cs-CZ"/>
              <a:t>obracení agresivních impulzů proti sobě</a:t>
            </a:r>
          </a:p>
          <a:p>
            <a:r>
              <a:rPr lang="cs-CZ"/>
              <a:t>v některých případech může být chápáno jako zasloužený trest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Fyzická bolest odvede pozornost od nepříjemných psychických stavů, zaměstná člověka praktickými starostmi (ošetření rány apod.), </a:t>
            </a:r>
          </a:p>
          <a:p>
            <a:pPr>
              <a:lnSpc>
                <a:spcPct val="90000"/>
              </a:lnSpc>
            </a:pPr>
            <a:r>
              <a:rPr lang="cs-CZ" b="1"/>
              <a:t>bolest přehluší bolest psychickou</a:t>
            </a:r>
            <a:r>
              <a:rPr lang="cs-CZ"/>
              <a:t>. </a:t>
            </a:r>
          </a:p>
          <a:p>
            <a:pPr>
              <a:lnSpc>
                <a:spcPct val="90000"/>
              </a:lnSpc>
            </a:pPr>
            <a:r>
              <a:rPr lang="cs-CZ"/>
              <a:t>při poranění dochází k uvolnění endorfinu (hormonu, který navozuje příjemné pocity a tlumí bolest), což přináší člověku okamžitou úlevu, po které prahnul.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děti mohou mít v situaci, kdy se řežou prožitek určité sebekontroly a způsobené krvácení jim přináší uklidnění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Spouštěč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spouštěčem bývá stresor působící z okolí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někteří autoři předpokládají, že tyto děti byli fyzicky trestáni a ve svém pozdějším sebezraňování opakují deformované vztahy s rodiči</a:t>
            </a:r>
          </a:p>
          <a:p>
            <a:r>
              <a:rPr lang="cs-CZ"/>
              <a:t>v dalším životě můžou inklinovat ke krutým partnerům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Závislost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Na sebepoškozování se rychle vyvíjí závislost</a:t>
            </a:r>
            <a:r>
              <a:rPr lang="cs-CZ"/>
              <a:t> srovnatelná s alkoholismem nebo závislostí na drogách. Sebepoškození se stává způsobem řešení, ke kterému člověk sahá opakovaně.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Závislost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Úleva, kterou člověk pocítí, je jen dočasná a problémy se objeví znovu, často ve vážnější formě a člověk se poraní opět, protože jednou to pomohlo. Někdy se zvyšuje intenzita, s jakou si člověk ubližuje. Často se objevují pocity studu za zjevné známky po sebepoškozování (např. jizvy). 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je to volání o pomoc a dítě, které ubližuje samo sobě, rozhodně potřebuje při odvykání dohled odborníka a pochopení rodiny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Výzkumy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800"/>
              <a:t>Výzkum provedený v městských oblastech USA (Swahn et al., 2012) na výzkumném vzorku přes 4 100 žáků základních a středních škol vykazuje prevalenci sebepoškozujícího chování bez suicida v posledním roce před sběrem dat ve výši 20,3 %</a:t>
            </a:r>
          </a:p>
          <a:p>
            <a:r>
              <a:rPr lang="cs-CZ" sz="2800"/>
              <a:t>Plener s kolegy (2009) ve své studii uvádí, že až 25,6 % německých adolescentů ze středních škol má danou zkušenost se sebepoškozováním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Genderové rozdíly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/>
              <a:t>nejčastěji se uvádí poměr 2-3:1, a to s převahou dívek (Gonzáles–Forteza et al., 2005; Laye-Gindhu a Schonert-Reichl, 2005; Portzky, De Wilde, &amp; van Heeringen, 2008; Hargus et al., 2009; Madge et al., 2011 aj.)</a:t>
            </a:r>
          </a:p>
          <a:p>
            <a:r>
              <a:rPr lang="cs-CZ" sz="2800"/>
              <a:t>Výjimku tvoří výzkumy, zahrnující do sebepoškozujícího chování i rizikové chování například konzumaci alkoholu nebo kouření tabáku. Zde pak vykazují 1-2krát vyšší četnost chlapci (Izutsu et al., 2006).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Kriegelová</a:t>
            </a:r>
            <a:r>
              <a:rPr lang="cs-CZ" dirty="0" smtClean="0"/>
              <a:t>, </a:t>
            </a:r>
            <a:r>
              <a:rPr lang="cs-CZ" dirty="0" smtClean="0"/>
              <a:t>M. </a:t>
            </a:r>
            <a:r>
              <a:rPr lang="cs-CZ" dirty="0" smtClean="0"/>
              <a:t>(2008) </a:t>
            </a:r>
            <a:r>
              <a:rPr lang="cs-CZ" i="1" dirty="0" smtClean="0"/>
              <a:t>Záměrné </a:t>
            </a:r>
            <a:r>
              <a:rPr lang="cs-CZ" i="1" dirty="0" smtClean="0"/>
              <a:t>sebepoškozování v dětství a adolescenci</a:t>
            </a:r>
            <a:r>
              <a:rPr lang="cs-CZ" dirty="0" smtClean="0"/>
              <a:t>. 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endParaRPr lang="cs-CZ" dirty="0" smtClean="0"/>
          </a:p>
          <a:p>
            <a:r>
              <a:rPr lang="cs-CZ" dirty="0" smtClean="0"/>
              <a:t>Vágnerová, M. (2004): </a:t>
            </a:r>
            <a:r>
              <a:rPr lang="cs-CZ" i="1" dirty="0" smtClean="0"/>
              <a:t>Psychopatologie pro pomáhající profese.</a:t>
            </a:r>
            <a:r>
              <a:rPr lang="cs-CZ" dirty="0" smtClean="0"/>
              <a:t> 2. </a:t>
            </a:r>
            <a:r>
              <a:rPr lang="cs-CZ" dirty="0" smtClean="0"/>
              <a:t>přepracované vydání</a:t>
            </a:r>
            <a:r>
              <a:rPr lang="cs-CZ" dirty="0" smtClean="0"/>
              <a:t>. </a:t>
            </a:r>
            <a:r>
              <a:rPr lang="cs-CZ" dirty="0" smtClean="0"/>
              <a:t>Portál</a:t>
            </a:r>
            <a:r>
              <a:rPr lang="cs-CZ" dirty="0" smtClean="0"/>
              <a:t>, Praha. </a:t>
            </a:r>
            <a:endParaRPr lang="cs-CZ" dirty="0" smtClean="0"/>
          </a:p>
          <a:p>
            <a:r>
              <a:rPr lang="cs-CZ" dirty="0" smtClean="0"/>
              <a:t>Fischer, S.; Škoda, J. (2014) </a:t>
            </a:r>
            <a:r>
              <a:rPr lang="cs-CZ" i="1" dirty="0" smtClean="0"/>
              <a:t>Sociální patologie</a:t>
            </a:r>
            <a:r>
              <a:rPr lang="cs-CZ" dirty="0" smtClean="0"/>
              <a:t>. Závažné </a:t>
            </a:r>
            <a:r>
              <a:rPr lang="cs-CZ" i="1" dirty="0" smtClean="0"/>
              <a:t>sociálně patologické</a:t>
            </a:r>
            <a:r>
              <a:rPr lang="cs-CZ" dirty="0" smtClean="0"/>
              <a:t> jevy, příčiny, prevence, možnosti řešení, </a:t>
            </a:r>
            <a:r>
              <a:rPr lang="cs-CZ" dirty="0" smtClean="0"/>
              <a:t>2. vydání. Praha: </a:t>
            </a:r>
            <a:r>
              <a:rPr lang="cs-CZ" dirty="0" err="1" smtClean="0"/>
              <a:t>Grada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Harrington (2001) uvádí, že u sebepoškozujících se jedinců bývají přítomny depresivní symptomy, které většinou nesplňují kritéria pro diagnózu depresivní poruchy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Sund a kolegové (2003) zjistili vyšší skóre depresivity u adolescentů žijících pouze s jedním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rodičem. Stejní autoři také uvádí širokou škálu studií, které dokazují vztah mezi adolescentní depresí a vystavením negativní nebo zátěžové životní události. Tou může být rozvod či ztráta jednoho z rodičů.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/>
              <a:t>Nedostatek sociální opory ve vztazích s rodiči, sdílené intimity a fyzické blízkosti u depresivních adolescentů oproti adolescentům zdravým popisuje také napříkladKrejčířová (in Svoboda et al., 2009). Field a kolegové (2001) u depresivních adolescentů¨zjistili horší vztahy s vrstevníky, menší počet přátel či nižší oblíbenost.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/>
              <a:t>Zvažovaná kritéria sebepoškozování dle DSM V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/>
              <a:t>Záměrné sebepoškození je spojeno alespoň s jedním z následujících:</a:t>
            </a:r>
          </a:p>
          <a:p>
            <a:pPr>
              <a:lnSpc>
                <a:spcPct val="90000"/>
              </a:lnSpc>
            </a:pPr>
            <a:r>
              <a:rPr lang="cs-CZ" sz="2400"/>
              <a:t>1. Interpersonální problémy nebo negativní emoce či myšlenky jako deprese, úzkost, napětí, vztek, obecný pocit utrpení, sebekritika se objevují v období těsně před aktem sebepoškození.</a:t>
            </a:r>
          </a:p>
          <a:p>
            <a:pPr>
              <a:lnSpc>
                <a:spcPct val="90000"/>
              </a:lnSpc>
            </a:pPr>
            <a:r>
              <a:rPr lang="cs-CZ" sz="2400"/>
              <a:t>2. Před samotným vykonáním sebepoškozujícího aktu prožívá jedinec silné zaujetí pro danou činnost a je pro něj velmi těžké ji odolat.</a:t>
            </a:r>
          </a:p>
          <a:p>
            <a:pPr>
              <a:lnSpc>
                <a:spcPct val="90000"/>
              </a:lnSpc>
            </a:pPr>
            <a:r>
              <a:rPr lang="cs-CZ" sz="2400"/>
              <a:t>3. Často se objevují myšlenky na sebepoškozování, i když podle nich jedinec následně nejedná.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800"/>
              <a:t>4. Chování není sociálně akceptovatelné (např. piercing, tetování, část náboženského nebo kulturního rituálu) </a:t>
            </a:r>
          </a:p>
          <a:p>
            <a:r>
              <a:rPr lang="cs-CZ" sz="2800"/>
              <a:t>5. Chování nebo jeho důsledky způsobují klinicky závažný distress nebo zasahují do interpersonální, akademické nebo jiné důležité sféry života.</a:t>
            </a:r>
          </a:p>
          <a:p>
            <a:r>
              <a:rPr lang="cs-CZ" sz="2800"/>
              <a:t>6. Chování se objevuje mimo psychotické epizody, deliria, intoxikace nebo odvykací fáze.</a:t>
            </a:r>
          </a:p>
          <a:p>
            <a:endParaRPr lang="cs-CZ" sz="2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Terapie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často zaměřená na zvládání emocí jinou formou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Prevence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b="1"/>
              <a:t>1</a:t>
            </a:r>
            <a:r>
              <a:rPr lang="cs-CZ" sz="2400"/>
              <a:t>. Preventivně působí osvěta, respektive odtabuizování tématu. S dospívajícími je třeba na toto téma diskutovat.</a:t>
            </a:r>
            <a:endParaRPr lang="cs-CZ" sz="2400" b="1"/>
          </a:p>
          <a:p>
            <a:pPr>
              <a:lnSpc>
                <a:spcPct val="90000"/>
              </a:lnSpc>
            </a:pPr>
            <a:r>
              <a:rPr lang="cs-CZ" sz="2400" b="1"/>
              <a:t>2</a:t>
            </a:r>
            <a:r>
              <a:rPr lang="cs-CZ" sz="2400"/>
              <a:t>. Je potřeba podporovat a rozvíjet otevřenou komunikaci v rodině, schopnost mluvit o svých pocitech, umět je vyjadřovat, ventilovat a vybít, pokud jsou nepříjemné a negativní (třeba sportem, křikem, rozcupováním papíru).</a:t>
            </a:r>
            <a:endParaRPr lang="cs-CZ" sz="2400" b="1"/>
          </a:p>
          <a:p>
            <a:pPr>
              <a:lnSpc>
                <a:spcPct val="90000"/>
              </a:lnSpc>
            </a:pPr>
            <a:r>
              <a:rPr lang="cs-CZ" sz="2400" b="1"/>
              <a:t>3.</a:t>
            </a:r>
            <a:r>
              <a:rPr lang="cs-CZ" sz="2400"/>
              <a:t> Je třeba naučit se přistupovat k problémům čelem a konstruktivně (nikoliv sebedestruktivně) je řešit.</a:t>
            </a:r>
            <a:endParaRPr lang="cs-CZ" sz="2400" b="1"/>
          </a:p>
          <a:p>
            <a:pPr>
              <a:lnSpc>
                <a:spcPct val="90000"/>
              </a:lnSpc>
            </a:pPr>
            <a:r>
              <a:rPr lang="cs-CZ" sz="2400" b="1"/>
              <a:t>4</a:t>
            </a:r>
            <a:r>
              <a:rPr lang="cs-CZ" sz="2400"/>
              <a:t>. Dospívající by se měli naučit bránit si svoje hranice a uvědomovat si, co ještě chtějí a co již ne.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Sebepoškozování u autismu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K sebepoškozování často dochází u dětí s mentálním nebo kombinovaným postižením, často také u autistických dětí nebo u dětí, v rámci jejichž diagnózy jsou autistické rysy zaznamenány. Jednoduše by se dalo říci, že sebeubližováním se vám snaží dítě něco sdělit, na něco upozornit nebo se nějak emočně projevit.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Automutilace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Sebepoškozování zahrnuje různé formy záměrného ubližování si a zraňování sebe sama, při němž dochází opakovaně k porušení tělesné integrity, aniž by toto jednání vědomě sledovalo záměr ukončit život.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Sebepoškozovat se člověk může:</a:t>
            </a:r>
          </a:p>
          <a:p>
            <a:r>
              <a:rPr lang="cs-CZ"/>
              <a:t> sebou samým (škrábání, kousání, štípání, zarývání nehtů, bití především hlavou o cokoli je po ruce, …) nebo </a:t>
            </a:r>
          </a:p>
          <a:p>
            <a:r>
              <a:rPr lang="cs-CZ"/>
              <a:t>pomocí nástroje (užívá se nůž, žiletka, jehla, nůžky, provaz, oheň nebo cigareta apod.) </a:t>
            </a:r>
          </a:p>
          <a:p>
            <a:r>
              <a:rPr lang="cs-CZ"/>
              <a:t>zneužití léků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Sebepoškozování je záměrné ubližování si ve snaze vypořádat se s nepříjemnými duševními stavy. Projevuje se zraňováním vlastního těla a je signálem vážného psychického problému.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Věk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K sebepoškozování dochází zejména mezi 13 – 15 rokem věku</a:t>
            </a:r>
          </a:p>
          <a:p>
            <a:r>
              <a:rPr lang="cs-CZ"/>
              <a:t>Důsledkem rychlých změn, tělesných, psychických i sociálních, pak může být nejistota, zvýšený stres a následně pak sebepoškozující chování, které má velmi často podobu </a:t>
            </a:r>
            <a:r>
              <a:rPr lang="cs-CZ">
                <a:solidFill>
                  <a:srgbClr val="FFCC00"/>
                </a:solidFill>
              </a:rPr>
              <a:t>maladaptivního copingového mechanismu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Sebepoškozování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jako maladapitvní copingový mechanimus</a:t>
            </a:r>
          </a:p>
          <a:p>
            <a:r>
              <a:rPr lang="cs-CZ"/>
              <a:t>může následovat jako náhrada za dřívější adaptivní copingový mechanismus, který není k dispozici – sport, přátelé atd.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/>
              <a:t>V tomto období dochází ke změnám psychickým, tělesným i sociálním. Objevují se první známky pohlavního zrání, tzn. sekundární pohlavní znaky, u většiny adolescentů dochází k růstové akceleraci (Langmeier &amp; Krejčířová, 2006). Brzký nástup pubertálních změn se zdá být jedním z rizikových faktorů pro rizikové a problémové chování adolescentů.</a:t>
            </a:r>
          </a:p>
          <a:p>
            <a:pPr>
              <a:lnSpc>
                <a:spcPct val="90000"/>
              </a:lnSpc>
            </a:pPr>
            <a:r>
              <a:rPr lang="cs-CZ" sz="2800"/>
              <a:t> Příkladem může být zvýšení výskytu delikvence a agrese nebo rizikového chování (Mrug et al., 2008)</a:t>
            </a:r>
          </a:p>
          <a:p>
            <a:pPr>
              <a:lnSpc>
                <a:spcPct val="90000"/>
              </a:lnSpc>
            </a:pPr>
            <a:endParaRPr lang="cs-CZ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Mnoho lidí, kteří mají vlastní zkušenosti se sebepoškozováním, udává, že jim sebepoškozování dokáže poskytnout rychlou úlevu od vnitřního napětí, stresu, úzkosti či jiných nepříjemných stavů. Má tedy funkci uvolnění a uklidnění.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</TotalTime>
  <Words>1128</Words>
  <Application>Microsoft Office PowerPoint</Application>
  <PresentationFormat>Předvádění na obrazovce (4:3)</PresentationFormat>
  <Paragraphs>65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Tok</vt:lpstr>
      <vt:lpstr>Sebepoškozování</vt:lpstr>
      <vt:lpstr>Literatura</vt:lpstr>
      <vt:lpstr>Automutilace</vt:lpstr>
      <vt:lpstr>Snímek 4</vt:lpstr>
      <vt:lpstr>Snímek 5</vt:lpstr>
      <vt:lpstr>Věk</vt:lpstr>
      <vt:lpstr>Sebepoškozování</vt:lpstr>
      <vt:lpstr>Snímek 8</vt:lpstr>
      <vt:lpstr>Snímek 9</vt:lpstr>
      <vt:lpstr>Snímek 10</vt:lpstr>
      <vt:lpstr>Snímek 11</vt:lpstr>
      <vt:lpstr>Snímek 12</vt:lpstr>
      <vt:lpstr>Spouštěč</vt:lpstr>
      <vt:lpstr>Snímek 14</vt:lpstr>
      <vt:lpstr>Závislost</vt:lpstr>
      <vt:lpstr>Závislost</vt:lpstr>
      <vt:lpstr>Snímek 17</vt:lpstr>
      <vt:lpstr>Výzkumy</vt:lpstr>
      <vt:lpstr>Genderové rozdíly</vt:lpstr>
      <vt:lpstr>Snímek 20</vt:lpstr>
      <vt:lpstr>Snímek 21</vt:lpstr>
      <vt:lpstr>Snímek 22</vt:lpstr>
      <vt:lpstr>Zvažovaná kritéria sebepoškozování dle DSM V</vt:lpstr>
      <vt:lpstr>Snímek 24</vt:lpstr>
      <vt:lpstr>Terapie</vt:lpstr>
      <vt:lpstr>Prevence</vt:lpstr>
      <vt:lpstr>Sebepoškozování u autismu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Sebepoškozování</dc:title>
  <dc:creator>Fikarova</dc:creator>
  <cp:lastModifiedBy>Fikarova</cp:lastModifiedBy>
  <cp:revision>2</cp:revision>
  <dcterms:created xsi:type="dcterms:W3CDTF">2015-10-09T11:15:32Z</dcterms:created>
  <dcterms:modified xsi:type="dcterms:W3CDTF">2015-10-09T11:24:21Z</dcterms:modified>
</cp:coreProperties>
</file>