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489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908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635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837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652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005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904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142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340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075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985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888B1-D2B1-4BB3-8ED6-F707C4C5B80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8E94A-9D84-4CF4-96EC-A668939D5E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862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72955" y="365125"/>
            <a:ext cx="11600597" cy="1668391"/>
          </a:xfrm>
        </p:spPr>
        <p:txBody>
          <a:bodyPr>
            <a:normAutofit fontScale="90000"/>
          </a:bodyPr>
          <a:lstStyle/>
          <a:p>
            <a:pPr marL="228600" lvl="0" indent="-228600" algn="just">
              <a:lnSpc>
                <a:spcPct val="150000"/>
              </a:lnSpc>
              <a:spcBef>
                <a:spcPts val="1000"/>
              </a:spcBef>
            </a:pP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</a:t>
            </a: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Глагол: словообразование, формообразование и словоизменение</a:t>
            </a:r>
            <a:r>
              <a:rPr lang="ru-RU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72955" y="2347414"/>
            <a:ext cx="11080845" cy="429904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Глагол: общие сведения.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Словообразование глаголов.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Формообразование глаголов.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Словоизменение глаголов.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093485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Условное (сослагательное) наклонение глагола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471" y="1801504"/>
            <a:ext cx="11581263" cy="469089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выражения условного наклонения глагола может употребляться форма повелительного наклонения: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испугайся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ты собак, мы бы давно уже за деревней были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Ср.: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испугался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ты собак, мы бы давно уже за деревней были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4366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Повелительное наклонение глагола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77" y="1433015"/>
            <a:ext cx="12055523" cy="5424985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Ф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орма глагола, выражающая стремление говорящего заставить или попросить кого-либо исполнить его желание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Повелительное наклонение образуется с помощью суффикса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-и-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без применения суффикса (нулевая суффиксация). 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 форме множественного числа добавляется окончание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-те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прочт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 книгу – 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прочт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-и-те книгу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Если волеизъявление направлено к третьему лицу, то используются специальные частицы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да, пусть, пускай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 будут счастливы молодые!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3389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Повелительное наклонение глагола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603" y="1801504"/>
            <a:ext cx="11682484" cy="458564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выражения значения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повелительного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наклонения могут употребляться формы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изъявительного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условного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наклонения: 	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Ты </a:t>
            </a:r>
            <a:r>
              <a:rPr lang="ru-RU" sz="32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напишешь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заявление и </a:t>
            </a:r>
            <a:r>
              <a:rPr lang="ru-RU" sz="32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отнесешь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его в приемную.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200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теперь быстро </a:t>
            </a:r>
            <a:r>
              <a:rPr lang="ru-RU" sz="32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уходим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200" i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Шел бы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домой.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6545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654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sz="6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endParaRPr lang="ru-RU" sz="6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34" y="1690688"/>
            <a:ext cx="11805314" cy="4486275"/>
          </a:xfrm>
        </p:spPr>
        <p:txBody>
          <a:bodyPr numCol="2">
            <a:no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0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ед. ч. </a:t>
            </a:r>
            <a:endParaRPr lang="ru-RU" sz="4000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л.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я читаю</a:t>
            </a:r>
            <a:endParaRPr lang="ru-RU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л.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ты читаешь</a:t>
            </a:r>
            <a:endParaRPr lang="ru-RU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л.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он, она читает</a:t>
            </a:r>
            <a:endParaRPr lang="ru-RU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ru-RU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0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мн. ч. </a:t>
            </a:r>
            <a:endParaRPr lang="ru-RU" sz="4000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л.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мы читаем</a:t>
            </a:r>
            <a:endParaRPr lang="ru-RU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л. 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читаете</a:t>
            </a:r>
            <a:endParaRPr lang="ru-RU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124585" algn="just">
              <a:lnSpc>
                <a:spcPct val="150000"/>
              </a:lnSpc>
              <a:spcAft>
                <a:spcPts val="0"/>
              </a:spcAft>
              <a:tabLst>
                <a:tab pos="1620520" algn="l"/>
              </a:tabLst>
            </a:pPr>
            <a:r>
              <a:rPr lang="ru-RU" sz="40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л. 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они читают</a:t>
            </a:r>
            <a:endParaRPr lang="ru-RU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285317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ПЕРЕХОДНОСТЬ ГЛАГОЛА</a:t>
            </a:r>
            <a:endParaRPr lang="ru-RU" sz="4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60311"/>
            <a:ext cx="12010030" cy="5397690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9017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переходные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глаголы, которые могут обозначать действие, распространяющееся на определенный объект. Такие глаголы управляют дополнениями, выраженными именами в винительном падеже без предлога (прямыми дополнениями): 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любить детей, пить воду, читать книгу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9017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непереходные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глаголы, которые не могут обозначать действие, распространяющееся на определенный объект. Следовательно, они не могут иметь при себе прямого дополнения. Прежде всего к ним относятся все глаголы с возвратным суффиксом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ся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смеяться, бриться, мириться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Показателем непереходности могут служить суффиксы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нича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-, -е-, -</a:t>
            </a:r>
            <a:r>
              <a:rPr lang="ru-RU" b="1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ствова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лентяй-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нича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светл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-е-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бодр-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ствова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8860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 неопределенной формы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34" y="1690688"/>
            <a:ext cx="11258266" cy="44862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 неопределенной формы определяется путем устранения аффиксов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собира-ть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основы неопределенной формы образуются: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прошедшее время, сослагательное наклонение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548567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 НАСТОЯЩЕГО </a:t>
            </a:r>
            <a:b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(ИЛИ БУДУЩЕГО ПРОСТОГО) ВРЕМЕНИ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6222"/>
            <a:ext cx="11080845" cy="48617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 настоящего (или будущего простого) выделяется из 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третьего лица мн. ч. настоящего или будущего простого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пиш-ут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напиш-ут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основы настоящего времени образуются 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формы настоящего или будущего простого, повелительного наклонения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называ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3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ут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(называют), называй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745386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5501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Классы глаголов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68992"/>
            <a:ext cx="12192000" cy="58890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Продуктивные: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- а(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/-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читать /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]-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(читают).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-е(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/-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жале-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тъ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жалеj-ут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(жалеют).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-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ова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ева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/-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yj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советовать / совету(-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(советуют),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горева-ть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горюї-ут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(горюют).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-ну(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/-н-: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прыгнуть - прыгнут.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-и(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и. /мягкий согласный: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-ли-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мол-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ят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Непродуктивные: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колют - колоть, полют - полоть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едят – есть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0353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364776"/>
            <a:ext cx="12037325" cy="52407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Изменение глагола по наклонениям, а внутри наклонений по временам (только в изъявительном наклонении), по лицам (в изъявительном и частично в повелительном наклонении) и по числам, а также по родам (в единственном числе прошедшего времени и сослагательного наклонения) называется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спряжением в широком смысле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Изменение глаголов в настоящем и будущем простом времени по лицам и числам называется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спряжением в узком смысле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46333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спряжения глаголов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2031882"/>
            <a:ext cx="11353800" cy="44862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первое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второе спряжение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различаются личными окончаниями настоящего или будущего простого времени: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-у(-ю), -ешь, -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-ем, 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ете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(-ют)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спряжения и 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-у (-ю), -ишь, -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-им, -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ите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ят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2-го спряжения. Принадлежность к тому или иному спряжению глаголов с безударными окончаниями определяется по неопределенной форме этих глаголов.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8587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0943" y="1583140"/>
            <a:ext cx="11914496" cy="5274860"/>
          </a:xfrm>
        </p:spPr>
        <p:txBody>
          <a:bodyPr>
            <a:normAutofit lnSpcReduction="10000"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Глагол – часть речи, которая обозначает действие или состояние как процесс: </a:t>
            </a:r>
            <a:r>
              <a:rPr lang="ru-RU" sz="32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бежать, бегать, читать, прочесть, учиться, знать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т. д.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Грамматические характеристики (категории) глагола: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вид, залог, наклонение, время, лицо, число, род.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Кроме того, глаголы обладают свойством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переходности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непереходности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могут быть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возвратными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невозвратными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9306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1-е спряжение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3053588"/>
              </p:ext>
            </p:extLst>
          </p:nvPr>
        </p:nvGraphicFramePr>
        <p:xfrm>
          <a:off x="245660" y="1078174"/>
          <a:ext cx="11723427" cy="5527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2167"/>
                <a:gridCol w="6280407"/>
                <a:gridCol w="4000853"/>
              </a:tblGrid>
              <a:tr h="18445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лицо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ч.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мн. ч.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828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1л. 2л. 3л.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-у, -ю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-ешь,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ёшь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ёт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-ем, 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ём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ете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ёте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-ют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9348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34290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2-е</a:t>
            </a:r>
            <a:r>
              <a:rPr lang="en-US" altLang="ru-RU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r>
              <a:rPr lang="ru-RU" altLang="ru-RU" sz="48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48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2432051"/>
              </p:ext>
            </p:extLst>
          </p:nvPr>
        </p:nvGraphicFramePr>
        <p:xfrm>
          <a:off x="736979" y="1146411"/>
          <a:ext cx="11068334" cy="5644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7167"/>
                <a:gridCol w="5605408"/>
                <a:gridCol w="4175759"/>
              </a:tblGrid>
              <a:tr h="27185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лицо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ч.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мн. ч.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40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1л. 2л. 3л.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-у, -ю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-ишь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-ит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-им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ите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ят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50263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☺ Усвоить материал будет легче,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29" y="1364776"/>
            <a:ext cx="11914495" cy="54932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применить мнемонические приемы – т. е. приемы запоминания. </a:t>
            </a:r>
            <a:r>
              <a:rPr lang="ru-RU" sz="3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РИФМОВКА на глаголы </a:t>
            </a:r>
            <a:r>
              <a:rPr lang="ru-RU" sz="3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2-го спряжения: 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Гнать, держать, смотреть и видеть,</a:t>
            </a:r>
            <a:endParaRPr lang="ru-RU" sz="36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Дышать, слышать, ненавидеть.</a:t>
            </a:r>
            <a:endParaRPr lang="ru-RU" sz="36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зависеть, и вертеть, </a:t>
            </a:r>
            <a:endParaRPr lang="ru-RU" sz="36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обидеть, и терпеть.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6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03792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Почему глаголы </a:t>
            </a:r>
            <a:r>
              <a:rPr lang="ru-RU" sz="36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хотеть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бежать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называют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разноспрягаемыми? 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076384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-ТСЯ или -ТЬСЯ ?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364" y="1583140"/>
            <a:ext cx="11764370" cy="489954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делат</a:t>
            </a:r>
            <a:r>
              <a:rPr lang="ru-RU" sz="3200" b="1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(имеется мягкий знак на конце слова 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делат</a:t>
            </a:r>
            <a:r>
              <a:rPr lang="ru-RU" sz="3200" b="1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то следует писать 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200" b="1" i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 мягким знаком: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можно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(что делат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купат</a:t>
            </a:r>
            <a:r>
              <a:rPr lang="ru-RU" sz="3200" b="1" i="1" u="sng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делае</a:t>
            </a:r>
            <a:r>
              <a:rPr lang="ru-RU" sz="3200" b="1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(отсутствует мягкий знак на конце слова 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делае</a:t>
            </a:r>
            <a:r>
              <a:rPr lang="ru-RU" sz="3200" b="1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то следует писать -</a:t>
            </a:r>
            <a:r>
              <a:rPr lang="ru-RU" sz="3200" b="1" i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тс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без мягкого знака: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(что делает?)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смеё</a:t>
            </a:r>
            <a:r>
              <a:rPr lang="ru-RU" sz="3200" b="1" i="1" u="sng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тс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0895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106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Синтаксическая роль </a:t>
            </a: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глагола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433016"/>
            <a:ext cx="12010030" cy="509061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В предложении глагол чаще всего выполняет функцию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сказуемого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или его части, однако может выражать и другие члены предложения: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Петь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морозе – вредно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подлежащее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Дворник получил задание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дежурить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ворот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определение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Дети пошли в парк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играть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обстоятельство цели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Я прошу вас </a:t>
            </a:r>
            <a:r>
              <a:rPr lang="ru-RU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выйти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(дополнение).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2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Продуктивные способы образования глаголов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Префиксальный: 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бежать - вбежать, выбежать, прибежать, отбежать, убежать, добежать, сбежать, подбежать</a:t>
            </a:r>
            <a:endParaRPr lang="ru-RU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Суффиксальный: 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ло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-дыр-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нича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мошен-нича-ть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совет-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ова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господ-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ствова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дебат-ирова-ть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коллектив-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изирова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ах-ну-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ть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Конфиксальный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спать - вы-спать-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ся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4599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 глагола</a:t>
            </a:r>
            <a:endParaRPr lang="ru-RU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34" y="1787857"/>
            <a:ext cx="11900848" cy="45310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несовершенный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 форма глагола, отвечающая на вопрос </a:t>
            </a: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делать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читать, писать, смотреть, плавать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т. д.;</a:t>
            </a:r>
          </a:p>
          <a:p>
            <a:pPr algn="just">
              <a:lnSpc>
                <a:spcPct val="150000"/>
              </a:lnSpc>
            </a:pP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совершенный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 форма глагола, отвечающая на вопрос </a:t>
            </a: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сделать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прочитать, написать, высмотреть, поплавать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т. д.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288794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427" y="-1807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Залог глагола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10184"/>
            <a:ext cx="12323928" cy="533627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действительный (активный) 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форма глагола, показывающая, что лицо или предмет, обозначенные в предложении словами в роли подлежащего, сами производят действие, обозначенное глаголом: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 </a:t>
            </a:r>
            <a:r>
              <a:rPr lang="ru-RU" sz="30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качает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деревья; Девочка </a:t>
            </a:r>
            <a:r>
              <a:rPr lang="ru-RU" sz="30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пишет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письмо</a:t>
            </a:r>
            <a:r>
              <a:rPr lang="ru-RU" sz="3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страдательный (пассивный) 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форма глагола, показывающая, что лицо или предмет, обозначенные в предложении словами в роли подлежащего, не сами производят действие, а испытывают на себе чье-либо действие: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Деревья </a:t>
            </a:r>
            <a:r>
              <a:rPr lang="ru-RU" sz="30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качаются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ветром; Письмо </a:t>
            </a:r>
            <a:r>
              <a:rPr lang="ru-RU" sz="30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пишется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девочкой</a:t>
            </a:r>
            <a:r>
              <a:rPr lang="ru-RU" sz="3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94365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НАКЛОНЕНИЕ ГЛАГОЛА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свойство, позволяющее выразить отношение говорящего к называемому действию или состоянию. По характеру этого отношения глагол может употребляться в 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изъявительном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условном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сослагательном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и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повелительном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наклонениях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652623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Изъявительное наклонение глагола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68992"/>
            <a:ext cx="11353801" cy="566382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глагола, описывающая событие и при этом не выражающая отношения говорящего к этому событию. 	</a:t>
            </a:r>
          </a:p>
          <a:p>
            <a:pPr algn="just">
              <a:lnSpc>
                <a:spcPct val="150000"/>
              </a:lnSpc>
            </a:pPr>
            <a:r>
              <a:rPr lang="ru-RU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Действие мыслится как реальное, утверждаемое или отрицаемое. 	</a:t>
            </a:r>
          </a:p>
          <a:p>
            <a:pPr algn="just">
              <a:lnSpc>
                <a:spcPct val="150000"/>
              </a:lnSpc>
            </a:pPr>
            <a:r>
              <a:rPr lang="ru-RU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Изъявительное наклонение в отличие от других наклонений имеет </a:t>
            </a:r>
            <a:r>
              <a:rPr lang="ru-RU" sz="33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времени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3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мае зеленеют деревья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3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наст. время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3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мае зеленели деревья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3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прош</a:t>
            </a:r>
            <a:r>
              <a:rPr lang="ru-RU" sz="33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время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3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мае зазеленеют</a:t>
            </a:r>
            <a:r>
              <a:rPr lang="ru-RU" sz="33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деревья 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3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буд. время</a:t>
            </a:r>
            <a:r>
              <a:rPr lang="ru-RU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3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594760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Условное (сослагательное) наклонение глагола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42" y="1690688"/>
            <a:ext cx="10998958" cy="448627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орма глагола, обозначающая предполагаемое или желаемое действие, которое может произойти при определенных условиях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Образуется прибавлением частицы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 форме прошедшего времени: 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Учил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следует – не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краснел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экзамене. </a:t>
            </a:r>
            <a:endParaRPr lang="ru-RU" sz="32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19100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966</Words>
  <Application>Microsoft Office PowerPoint</Application>
  <PresentationFormat>Vlastní</PresentationFormat>
  <Paragraphs>125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Тема Office</vt:lpstr>
      <vt:lpstr>  Лекция 10. Глагол: словообразование, формообразование и словоизменение   </vt:lpstr>
      <vt:lpstr>ГЛАГОЛ</vt:lpstr>
      <vt:lpstr>Синтаксическая роль глагола</vt:lpstr>
      <vt:lpstr>Продуктивные способы образования глаголов</vt:lpstr>
      <vt:lpstr>Вид глагола</vt:lpstr>
      <vt:lpstr>Залог глагола</vt:lpstr>
      <vt:lpstr>НАКЛОНЕНИЕ ГЛАГОЛА</vt:lpstr>
      <vt:lpstr>Изъявительное наклонение глагола</vt:lpstr>
      <vt:lpstr>Условное (сослагательное) наклонение глагола</vt:lpstr>
      <vt:lpstr>Условное (сослагательное) наклонение глагола</vt:lpstr>
      <vt:lpstr>Повелительное наклонение глагола</vt:lpstr>
      <vt:lpstr>Повелительное наклонение глагола</vt:lpstr>
      <vt:lpstr>Категория лица</vt:lpstr>
      <vt:lpstr>ПЕРЕХОДНОСТЬ ГЛАГОЛА</vt:lpstr>
      <vt:lpstr>Основа неопределенной формы</vt:lpstr>
      <vt:lpstr>ОСНОВА НАСТОЯЩЕГО  (ИЛИ БУДУЩЕГО ПРОСТОГО) ВРЕМЕНИ</vt:lpstr>
      <vt:lpstr>Классы глаголов</vt:lpstr>
      <vt:lpstr>СПРЯЖЕНИЕ</vt:lpstr>
      <vt:lpstr>Типы спряжения глаголов</vt:lpstr>
      <vt:lpstr>1-е спряжение </vt:lpstr>
      <vt:lpstr>2-е спряжение </vt:lpstr>
      <vt:lpstr>☺ Усвоить материал будет легче,</vt:lpstr>
      <vt:lpstr>Задание</vt:lpstr>
      <vt:lpstr>-ТСЯ или -ТЬСЯ ?</vt:lpstr>
      <vt:lpstr>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Лекция 10. Глагол: словообразование, формообразование и словоизменение   </dc:title>
  <dc:creator>User</dc:creator>
  <cp:lastModifiedBy>Your User Name</cp:lastModifiedBy>
  <cp:revision>13</cp:revision>
  <dcterms:created xsi:type="dcterms:W3CDTF">2015-10-18T07:59:20Z</dcterms:created>
  <dcterms:modified xsi:type="dcterms:W3CDTF">2015-10-23T15:49:33Z</dcterms:modified>
</cp:coreProperties>
</file>