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603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390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489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823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052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433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133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887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383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67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679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D31D-9492-4F48-9DCC-54FD8603C765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1CC9D-BD7B-4207-A42C-BF72A19425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791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1445" y="1"/>
            <a:ext cx="10712355" cy="16906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12. </a:t>
            </a: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</a:t>
            </a:r>
            <a:b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словоизменение в системе имени числительного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5534" y="1690689"/>
            <a:ext cx="11791666" cy="44862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Имя числительное: общие сведения.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 имен числительных.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Словоизменение имен числительных.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51400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457200" algn="ctr">
              <a:lnSpc>
                <a:spcPct val="107000"/>
              </a:lnSpc>
              <a:spcBef>
                <a:spcPts val="1000"/>
              </a:spcBef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склонении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составных количественных числительных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изменяется каждое слово:</a:t>
            </a:r>
            <a:r>
              <a:rPr lang="ru-RU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013" y="1690688"/>
            <a:ext cx="11121788" cy="5051306"/>
          </a:xfrm>
        </p:spPr>
        <p:txBody>
          <a:bodyPr>
            <a:normAutofit fontScale="550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65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253</a:t>
            </a:r>
            <a:endParaRPr lang="ru-RU" sz="65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5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Им. п. </a:t>
            </a:r>
            <a:r>
              <a:rPr lang="ru-RU" sz="5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двести пятьдесят три</a:t>
            </a:r>
            <a:endParaRPr lang="ru-RU" sz="5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5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Род. п. </a:t>
            </a:r>
            <a:r>
              <a:rPr lang="ru-RU" sz="5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двухсот пятидесяти трех </a:t>
            </a:r>
            <a:endParaRPr lang="ru-RU" sz="5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5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Дат. п.</a:t>
            </a:r>
            <a:r>
              <a:rPr lang="ru-RU" sz="5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двумстам пятидесяти трем</a:t>
            </a:r>
            <a:endParaRPr lang="ru-RU" sz="5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5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Вин. п. = Им. п.</a:t>
            </a:r>
            <a:endParaRPr lang="ru-RU" sz="5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5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</a:t>
            </a:r>
            <a:r>
              <a:rPr lang="ru-RU" sz="5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</a:t>
            </a:r>
            <a:r>
              <a:rPr lang="ru-RU" sz="5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двумястами пятьюдесятью тремя</a:t>
            </a:r>
            <a:endParaRPr lang="ru-RU" sz="5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5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Пр. п. </a:t>
            </a:r>
            <a:r>
              <a:rPr lang="ru-RU" sz="5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двухстах пятидесяти трех</a:t>
            </a:r>
            <a:endParaRPr lang="ru-RU" sz="5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5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5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33897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3773"/>
            <a:ext cx="10515600" cy="1364776"/>
          </a:xfrm>
        </p:spPr>
        <p:txBody>
          <a:bodyPr>
            <a:noAutofit/>
          </a:bodyPr>
          <a:lstStyle/>
          <a:p>
            <a:pPr lvl="0" indent="45720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Числительные </a:t>
            </a:r>
            <a:r>
              <a:rPr lang="ru-RU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сорок</a:t>
            </a:r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девяносто</a:t>
            </a:r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</a:t>
            </a:r>
            <a:r>
              <a:rPr lang="ru-RU" alt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склоняются </a:t>
            </a:r>
            <a:r>
              <a:rPr lang="ru-RU" alt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особо</a:t>
            </a:r>
            <a:r>
              <a:rPr lang="ru-RU" alt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8784653"/>
              </p:ext>
            </p:extLst>
          </p:nvPr>
        </p:nvGraphicFramePr>
        <p:xfrm>
          <a:off x="838200" y="2088106"/>
          <a:ext cx="10655106" cy="4769894"/>
        </p:xfrm>
        <a:graphic>
          <a:graphicData uri="http://schemas.openxmlformats.org/drawingml/2006/table">
            <a:tbl>
              <a:tblPr firstRow="1" firstCol="1" bandRow="1"/>
              <a:tblGrid>
                <a:gridCol w="4065662"/>
                <a:gridCol w="2209840"/>
                <a:gridCol w="2839952"/>
                <a:gridCol w="1539652"/>
              </a:tblGrid>
              <a:tr h="2384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им. п., вин. п.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сорок□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девяносто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9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род. п., дат. п., тв. п., пр. п.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сорока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девяноста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9635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1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Имя числительное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90688"/>
            <a:ext cx="11668836" cy="480564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самостоятельная часть речи, отвечающая на вопросы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сколько?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который по порядку?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обозначающая количество или порядок предметов при счете.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34742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9684" y="43935"/>
            <a:ext cx="10644116" cy="1646754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Семантические и морфосинтаксические разряды числительных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82790653"/>
              </p:ext>
            </p:extLst>
          </p:nvPr>
        </p:nvGraphicFramePr>
        <p:xfrm>
          <a:off x="136478" y="1419365"/>
          <a:ext cx="11832608" cy="5339036"/>
        </p:xfrm>
        <a:graphic>
          <a:graphicData uri="http://schemas.openxmlformats.org/drawingml/2006/table">
            <a:tbl>
              <a:tblPr firstRow="1" firstCol="1" bandRow="1"/>
              <a:tblGrid>
                <a:gridCol w="5984541"/>
                <a:gridCol w="5848067"/>
              </a:tblGrid>
              <a:tr h="855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семантические разряды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морфосинтаксические разряды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5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собирательные 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3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двое, трое...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 числительные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5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два, три...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5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местоименные 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3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несколько, мало, оба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5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местоименные 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3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один, многий</a:t>
                      </a: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числительные-прилагательные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5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порядковые 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3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первый, второй...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3684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 algn="ctr">
              <a:lnSpc>
                <a:spcPts val="1680"/>
              </a:lnSpc>
              <a:spcBef>
                <a:spcPts val="1000"/>
              </a:spcBef>
              <a:spcAft>
                <a:spcPts val="1080"/>
              </a:spcAft>
            </a:pPr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Морфосинтаксические разряды</a:t>
            </a:r>
            <a:r>
              <a:rPr lang="ru-RU" sz="48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1310184"/>
            <a:ext cx="11491415" cy="5199797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собственно числительные</a:t>
            </a:r>
            <a:endParaRPr lang="ru-RU" sz="38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080"/>
              </a:spcAft>
            </a:pP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ним относятся все количественные и собирательные, а также большинство местоименных: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пять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двое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пятеро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несколько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мало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числительные-прилагательные</a:t>
            </a:r>
            <a:endParaRPr lang="ru-RU" sz="38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080"/>
              </a:spcAft>
            </a:pP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ним относятся, прежде всего, порядковые числительные, а также слова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многий</a:t>
            </a:r>
            <a:r>
              <a:rPr lang="ru-RU" sz="3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9389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458042"/>
            <a:ext cx="10515600" cy="1325563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ТРАКТОВКА ЧИСЛИТЕЛЬНОГО</a:t>
            </a:r>
            <a:b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КАК ЧАСТИ РЕЧИ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38182698"/>
              </p:ext>
            </p:extLst>
          </p:nvPr>
        </p:nvGraphicFramePr>
        <p:xfrm>
          <a:off x="327542" y="1951630"/>
          <a:ext cx="11627896" cy="5077543"/>
        </p:xfrm>
        <a:graphic>
          <a:graphicData uri="http://schemas.openxmlformats.org/drawingml/2006/table">
            <a:tbl>
              <a:tblPr firstRow="1" firstCol="1" bandRow="1"/>
              <a:tblGrid>
                <a:gridCol w="2906974"/>
                <a:gridCol w="2906974"/>
                <a:gridCol w="2906974"/>
                <a:gridCol w="2906974"/>
              </a:tblGrid>
              <a:tr h="11994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Грамматика 1980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Грамматика 1952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Зализняк 1977, Корпус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5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числительные – отдельная часть речи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числительные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числительные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прилагательные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08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числительные-прилагательные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79707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10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«ОДИН»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83" y="1241946"/>
            <a:ext cx="11244618" cy="5616054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080"/>
              </a:spcAft>
              <a:buFont typeface="Symbol" panose="05050102010706020507" pitchFamily="18" charset="2"/>
              <a:buChar char=""/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почему "Женщину в белом" вы не можете дать? ― с обидой сказала она. ― Не потому, что не доверяю, а потому, что она сейчас на руках у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одного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человека, ― сказал старик. [Ф. Искандер. Летним днем (1969)]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080"/>
              </a:spcAft>
              <a:buFont typeface="Symbol" panose="05050102010706020507" pitchFamily="18" charset="2"/>
              <a:buChar char=""/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Стало ясно, что руководить политическим органом партии ― Генсоветом ― должен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человек, а исполнительным комитетом ― другой. [«Аргументы и факты» (2003)] 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080"/>
              </a:spcAft>
              <a:buFont typeface="Symbol" panose="05050102010706020507" pitchFamily="18" charset="2"/>
              <a:buChar char=""/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Ты что думаешь, мы бесчувственные все, одна ты о нем беспокоишься? [А. </a:t>
            </a:r>
            <a:r>
              <a:rPr lang="ru-RU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Берсенева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Полет над разлукой (2003-2005)]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03153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Синтаксическая роль имен 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числительных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87356"/>
            <a:ext cx="11955439" cy="5670644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Количественные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числительные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могут быть любым членом предложения. При этом сочетание количественного числительного с существительным является одним членом предложения: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горы спустились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 лыжников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(подлежащее).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Полдень – это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двенадцать часов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(сказуемое).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Будем завтракать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восемь часов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(обстоятельство времени).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горе стоял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домик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три окошка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(определение).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Познакомился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двумя братьями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(дополнение).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807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структуре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числительные делятся 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простые :  </a:t>
            </a:r>
            <a:r>
              <a:rPr lang="ru-RU" sz="36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пять, четвертый</a:t>
            </a:r>
          </a:p>
          <a:p>
            <a:pPr>
              <a:lnSpc>
                <a:spcPct val="20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составные:  </a:t>
            </a:r>
            <a:r>
              <a:rPr lang="ru-RU" sz="36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двадцать шесть, тридцать седьмой</a:t>
            </a:r>
          </a:p>
          <a:p>
            <a:pPr>
              <a:lnSpc>
                <a:spcPct val="200000"/>
              </a:lnSpc>
            </a:pPr>
            <a:r>
              <a:rPr lang="ru-RU" sz="3600" dirty="0">
                <a:latin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</a:rPr>
              <a:t>ложные: </a:t>
            </a:r>
            <a:r>
              <a:rPr lang="ru-RU" sz="3600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пятьдесят, шестидесятый</a:t>
            </a:r>
            <a:endParaRPr lang="ru-RU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539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сложно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000" i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двухсоттрёхтысячный</a:t>
            </a:r>
            <a:r>
              <a:rPr lang="ru-RU" sz="4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	</a:t>
            </a:r>
            <a:r>
              <a:rPr lang="ru-RU" sz="4000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стопятидесятимиллиардный</a:t>
            </a:r>
            <a:r>
              <a:rPr lang="ru-RU" sz="40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4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000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стапятидесятимиллионного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народа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0795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342</Words>
  <Application>Microsoft Office PowerPoint</Application>
  <PresentationFormat>Vlastní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Тема Office</vt:lpstr>
      <vt:lpstr>Лекция 12. Словообразование  и словоизменение в системе имени числительного</vt:lpstr>
      <vt:lpstr>Имя числительное </vt:lpstr>
      <vt:lpstr>Семантические и морфосинтаксические разряды числительных </vt:lpstr>
      <vt:lpstr>Морфосинтаксические разряды </vt:lpstr>
      <vt:lpstr> ТРАКТОВКА ЧИСЛИТЕЛЬНОГО  КАК ЧАСТИ РЕЧИ </vt:lpstr>
      <vt:lpstr>«ОДИН»</vt:lpstr>
      <vt:lpstr>Синтаксическая роль имен числительных</vt:lpstr>
      <vt:lpstr>По структуре числительные делятся на</vt:lpstr>
      <vt:lpstr>Это сложно</vt:lpstr>
      <vt:lpstr>  При склонении составных количественных числительных изменяется каждое слово:   </vt:lpstr>
      <vt:lpstr> Числительные сорок, девяносто и сто склоняются особо </vt:lpstr>
      <vt:lpstr> 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12. Словообразование  и словоизменение в системе имени числительного</dc:title>
  <dc:creator>User</dc:creator>
  <cp:lastModifiedBy>Your User Name</cp:lastModifiedBy>
  <cp:revision>4</cp:revision>
  <dcterms:created xsi:type="dcterms:W3CDTF">2015-10-18T20:19:56Z</dcterms:created>
  <dcterms:modified xsi:type="dcterms:W3CDTF">2015-10-23T15:54:08Z</dcterms:modified>
</cp:coreProperties>
</file>