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1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08" y="-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DF9F-32AF-4E43-9792-5642F348FE96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6970-F412-4814-8BF2-9A827A085C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961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DF9F-32AF-4E43-9792-5642F348FE96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6970-F412-4814-8BF2-9A827A085C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07521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DF9F-32AF-4E43-9792-5642F348FE96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6970-F412-4814-8BF2-9A827A085C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485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DF9F-32AF-4E43-9792-5642F348FE96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6970-F412-4814-8BF2-9A827A085C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41276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DF9F-32AF-4E43-9792-5642F348FE96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6970-F412-4814-8BF2-9A827A085C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9271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DF9F-32AF-4E43-9792-5642F348FE96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6970-F412-4814-8BF2-9A827A085C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4143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DF9F-32AF-4E43-9792-5642F348FE96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6970-F412-4814-8BF2-9A827A085C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32956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DF9F-32AF-4E43-9792-5642F348FE96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6970-F412-4814-8BF2-9A827A085C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9272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DF9F-32AF-4E43-9792-5642F348FE96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6970-F412-4814-8BF2-9A827A085C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9144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DF9F-32AF-4E43-9792-5642F348FE96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6970-F412-4814-8BF2-9A827A085C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5453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1DF9F-32AF-4E43-9792-5642F348FE96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096970-F412-4814-8BF2-9A827A085C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6752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1DF9F-32AF-4E43-9792-5642F348FE96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96970-F412-4814-8BF2-9A827A085C8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10568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136479"/>
            <a:ext cx="10515600" cy="1856094"/>
          </a:xfrm>
        </p:spPr>
        <p:txBody>
          <a:bodyPr>
            <a:noAutofit/>
          </a:bodyPr>
          <a:lstStyle/>
          <a:p>
            <a:pPr marL="228600" lvl="0" indent="-228600" algn="ctr">
              <a:lnSpc>
                <a:spcPct val="150000"/>
              </a:lnSpc>
              <a:spcBef>
                <a:spcPts val="1000"/>
              </a:spcBef>
            </a:pP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Лекция 9. Имя прилагательное: 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словообразование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формообразование </a:t>
            </a:r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словоизменение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313899" y="1774209"/>
            <a:ext cx="11039901" cy="440275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Имя прилагательное: основные сведения.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Словообразование имен прилагательных.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Формообразование имен прилагательных 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4.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Словоизменение имен прилагательных.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8805035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Морфологические (морфемные) способы образования прилагательных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831" y="1514901"/>
            <a:ext cx="11887200" cy="5343099"/>
          </a:xfrm>
        </p:spPr>
        <p:txBody>
          <a:bodyPr>
            <a:normAutofit fontScale="85000" lnSpcReduction="10000"/>
          </a:bodyPr>
          <a:lstStyle/>
          <a:p>
            <a:pPr indent="228600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Продуктивные: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Суффиксация: </a:t>
            </a:r>
            <a:r>
              <a:rPr lang="ru-RU" sz="3200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красивый, лесной, глазастый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Префиксация: </a:t>
            </a:r>
            <a:r>
              <a:rPr lang="ru-RU" sz="3200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негромкий, прекрасный, безумный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Конфиксация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3200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внештатный</a:t>
            </a:r>
            <a:r>
              <a:rPr lang="ru-RU" sz="3200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</a:t>
            </a:r>
            <a:r>
              <a:rPr lang="ru-RU" sz="3200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доисторический, межрегиональный,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Словосложение: </a:t>
            </a:r>
            <a:r>
              <a:rPr lang="ru-RU" sz="3200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светло-серый, чугунно-бетонный</a:t>
            </a:r>
            <a:r>
              <a:rPr lang="ru-RU" sz="32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3200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сельскохозяйственный</a:t>
            </a:r>
            <a:r>
              <a:rPr lang="ru-RU" sz="32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200" dirty="0" smtClean="0">
              <a:solidFill>
                <a:srgbClr val="7030A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457200" algn="just">
              <a:lnSpc>
                <a:spcPct val="150000"/>
              </a:lnSpc>
            </a:pPr>
            <a:r>
              <a:rPr lang="ru-RU" sz="3200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Непродуктивные: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улевая суффиксация: </a:t>
            </a:r>
            <a:r>
              <a:rPr lang="ru-RU" sz="3200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синий – </a:t>
            </a:r>
            <a:r>
              <a:rPr lang="ru-RU" sz="3200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синь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572932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В разряд прилагательных могут переходить другие части речи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местоимения: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ru-RU" sz="32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Оратор я </a:t>
            </a:r>
            <a:r>
              <a:rPr lang="ru-RU" sz="3200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никакой,</a:t>
            </a:r>
            <a:r>
              <a:rPr lang="ru-RU" sz="32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между двумя словами перерыв обеденный </a:t>
            </a:r>
            <a:endParaRPr lang="ru-RU" sz="32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порядковые числительные:</a:t>
            </a:r>
            <a:endParaRPr lang="ru-RU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ru-RU" sz="32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Вскоре мальчик стал </a:t>
            </a:r>
            <a:r>
              <a:rPr lang="ru-RU" sz="3200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первым</a:t>
            </a:r>
            <a:r>
              <a:rPr lang="ru-RU" sz="32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учеником в классе</a:t>
            </a:r>
            <a:endParaRPr lang="ru-RU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62257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СТЕПЕНИ СРАВНЕНИЯ</a:t>
            </a:r>
            <a:endParaRPr lang="ru-RU" sz="54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положительная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светлый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сравнительная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светлее, более светлый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6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превосходная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светлейший, самый светлый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endParaRPr lang="ru-RU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2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Только у качественных прилагательных</a:t>
            </a:r>
            <a:endParaRPr lang="ru-RU" sz="32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4115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317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СТЕПЕНИ СРАВНЕНИЯ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62204540"/>
              </p:ext>
            </p:extLst>
          </p:nvPr>
        </p:nvGraphicFramePr>
        <p:xfrm>
          <a:off x="838200" y="928048"/>
          <a:ext cx="10515600" cy="58558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/>
                <a:gridCol w="3490415"/>
                <a:gridCol w="3519985"/>
              </a:tblGrid>
              <a:tr h="1182602">
                <a:tc>
                  <a:txBody>
                    <a:bodyPr/>
                    <a:lstStyle/>
                    <a:p>
                      <a:pPr indent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сравнительная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превосходная</a:t>
                      </a:r>
                      <a:endParaRPr lang="ru-RU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77195">
                <a:tc>
                  <a:txBody>
                    <a:bodyPr/>
                    <a:lstStyle/>
                    <a:p>
                      <a:pPr indent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простая (синтетическая)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-е, -ее (-ей), -ше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громч-</a:t>
                      </a:r>
                      <a:r>
                        <a:rPr lang="ru-RU" sz="2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</a:t>
                      </a: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спокойн-</a:t>
                      </a:r>
                      <a:r>
                        <a:rPr lang="ru-RU" sz="2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ее</a:t>
                      </a: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меньш-</a:t>
                      </a:r>
                      <a:r>
                        <a:rPr lang="ru-RU" sz="2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-ейш-, -айш-</a:t>
                      </a:r>
                      <a:endParaRPr lang="ru-RU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спокойн-</a:t>
                      </a:r>
                      <a:r>
                        <a:rPr lang="ru-RU" sz="2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ейш-</a:t>
                      </a: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ий, </a:t>
                      </a:r>
                    </a:p>
                    <a:p>
                      <a:pPr indent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высоч-</a:t>
                      </a:r>
                      <a:r>
                        <a:rPr lang="ru-RU" sz="2400" i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айш-</a:t>
                      </a:r>
                      <a:r>
                        <a:rPr lang="ru-RU" sz="2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ий</a:t>
                      </a:r>
                    </a:p>
                  </a:txBody>
                  <a:tcPr marL="68580" marR="68580" marT="0" marB="0"/>
                </a:tc>
              </a:tr>
              <a:tr h="3027330">
                <a:tc>
                  <a:txBody>
                    <a:bodyPr/>
                    <a:lstStyle/>
                    <a:p>
                      <a:pPr indent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составная (аналитическая)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более / менее + нач. форма прилагательного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более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громкий, </a:t>
                      </a:r>
                      <a:r>
                        <a:rPr lang="ru-RU" sz="2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менее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спокойный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самый / наиболее + нач. форма прилагательного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22860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самый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громкий, </a:t>
                      </a:r>
                      <a:r>
                        <a:rPr lang="ru-RU" sz="24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наиболее</a:t>
                      </a:r>
                      <a:r>
                        <a:rPr lang="ru-RU" sz="2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спокойный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892469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6003"/>
          </a:xfrm>
        </p:spPr>
        <p:txBody>
          <a:bodyPr>
            <a:normAutofit fontScale="90000"/>
          </a:bodyPr>
          <a:lstStyle/>
          <a:p>
            <a:pPr marL="228600" lvl="0" indent="228600">
              <a:lnSpc>
                <a:spcPct val="150000"/>
              </a:lnSpc>
              <a:spcBef>
                <a:spcPts val="1000"/>
              </a:spcBef>
            </a:pPr>
            <a:r>
              <a:rPr lang="ru-RU" sz="31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ПОЛНЫЕ И КРАТКИЕ ФОРМЫ ПРИЛАГАТЕЛЬНЫХ </a:t>
            </a:r>
            <a:r>
              <a:rPr lang="ru-RU" sz="3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1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6477" y="1037230"/>
            <a:ext cx="11586949" cy="5820769"/>
          </a:xfrm>
        </p:spPr>
        <p:txBody>
          <a:bodyPr>
            <a:noAutofit/>
          </a:bodyPr>
          <a:lstStyle/>
          <a:p>
            <a:pPr indent="228600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Сравните: 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3200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светлый, светлая, светлое, светлые;</a:t>
            </a:r>
            <a:r>
              <a:rPr lang="ru-RU" sz="3200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3200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sz="3200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светел, светла, светло, светлы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00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Прилагательные первой группы – это прилагательные в полной форме, они отвечают на вопросы </a:t>
            </a:r>
            <a:r>
              <a:rPr lang="ru-RU" sz="3200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какой? какая? какое? какие?</a:t>
            </a:r>
            <a:endParaRPr lang="ru-RU" sz="3200" dirty="0" smtClean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00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Прилагательные второй группы – это прилагательные в краткой форме, отвечают на вопросы </a:t>
            </a:r>
            <a:r>
              <a:rPr lang="ru-RU" sz="3200" i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каков? какова? каково? каковы?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4245785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ПОЛНАЯ И КРАТКАЯ ФОРМЫ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307" y="1501254"/>
            <a:ext cx="11094493" cy="4675709"/>
          </a:xfrm>
        </p:spPr>
        <p:txBody>
          <a:bodyPr>
            <a:noAutofit/>
          </a:bodyPr>
          <a:lstStyle/>
          <a:p>
            <a:pPr indent="228600" algn="just">
              <a:lnSpc>
                <a:spcPct val="150000"/>
              </a:lnSpc>
              <a:spcAft>
                <a:spcPts val="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Прилагательные в полной форме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изменяются по родам, числам и падежам.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50000"/>
              </a:lnSpc>
              <a:spcAft>
                <a:spcPts val="0"/>
              </a:spcAft>
            </a:pPr>
            <a:r>
              <a:rPr lang="ru-RU" sz="3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Прилагательные в краткой форме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употребляются только в именительном падеже, изменяются по родам и числам: </a:t>
            </a:r>
            <a:r>
              <a:rPr lang="ru-RU" sz="3200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мальчик</a:t>
            </a:r>
            <a:r>
              <a:rPr lang="ru-RU" sz="32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здоров, Маша здорова, общество </a:t>
            </a:r>
            <a:r>
              <a:rPr lang="ru-RU" sz="3200" i="1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здоро́во</a:t>
            </a:r>
            <a:r>
              <a:rPr lang="ru-RU" sz="3200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люди здоровы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28370834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КАТЕГОРИЯ РОДА ПРИЛАГАТЕЛЬНОГО</a:t>
            </a:r>
            <a:endParaRPr lang="ru-RU" sz="36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3773" y="1364776"/>
            <a:ext cx="11791666" cy="5268036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Категория рода прилагательного - это словоизменительная категория, выражающаяся в системе противопоставленных друг другу рядов форм и обозначающая отношение прилагательного к существительному (или местоимению-существительному) в составе определительного словосочетания. </a:t>
            </a:r>
          </a:p>
          <a:p>
            <a:pPr algn="just">
              <a:lnSpc>
                <a:spcPct val="150000"/>
              </a:lnSpc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Категория рода представлена тремя рядами форм: мужского, женского и среднего рода.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9108291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038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Категория числа прилагательных</a:t>
            </a:r>
            <a:endParaRPr lang="ru-RU" sz="48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132764"/>
            <a:ext cx="12192000" cy="5568287"/>
          </a:xfrm>
        </p:spPr>
        <p:txBody>
          <a:bodyPr>
            <a:noAutofit/>
          </a:bodyPr>
          <a:lstStyle/>
          <a:p>
            <a:pPr marL="685800" indent="-457200" algn="just">
              <a:lnSpc>
                <a:spcPct val="100000"/>
              </a:lnSpc>
            </a:pP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ru-RU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457200" algn="just">
              <a:lnSpc>
                <a:spcPct val="100000"/>
              </a:lnSpc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Категориальные морфологические значения ед. и мн. ч. прилагательных повторяют одноименные морфологические значения определяемого сущ. и выражаются системами падежных флексий: 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большой стол – большие столы.</a:t>
            </a:r>
          </a:p>
          <a:p>
            <a:pPr marL="685800" indent="-457200" algn="just">
              <a:lnSpc>
                <a:spcPct val="100000"/>
              </a:lnSpc>
            </a:pPr>
            <a:endParaRPr lang="ru-RU" sz="3200" i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457200" algn="just">
              <a:lnSpc>
                <a:spcPct val="100000"/>
              </a:lnSpc>
            </a:pPr>
            <a:endParaRPr lang="ru-RU" sz="3200" i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indent="-457200" algn="just">
              <a:lnSpc>
                <a:spcPct val="100000"/>
              </a:lnSpc>
            </a:pPr>
            <a:r>
              <a:rPr lang="ru-RU" sz="3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том случае, если признак принадлежит предмету или лицу, названному несклоняемым сущ., формы ед. и мн. ч. прилагательного указывают на морфологическое значение числа этих существительных: 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розовый фламинго – розовые фламинго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2376777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КАТЕГОРИЯ ПАДЕЖА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словоизменительная категория прилагательного, выражающаяся в системе противопоставленных друг другу рядов падежных форм в составе словосочетания и обозначающая согласование данного прилагательного с определяемым им существительным.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40875811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8087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прилагательных по падежам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27996638"/>
              </p:ext>
            </p:extLst>
          </p:nvPr>
        </p:nvGraphicFramePr>
        <p:xfrm>
          <a:off x="196947" y="1434905"/>
          <a:ext cx="11859064" cy="730580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248975"/>
                <a:gridCol w="2230312"/>
                <a:gridCol w="2230312"/>
                <a:gridCol w="2230312"/>
                <a:gridCol w="3919153"/>
              </a:tblGrid>
              <a:tr h="538324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Единственное число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Множественное число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112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мужской  род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род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женский род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для всех родов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1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И.п.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-ой, -ый, -ий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ое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-ее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ая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-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яя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ые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ие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1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Р.п.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-ого, -его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-ого, -его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-ой, -ей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ых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-их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1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Д.п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-ому, -ему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-ому, -ему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-ой, -ей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ым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-им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53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В.п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 И.п. или Р.п. (при одуш. сущ.)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как И.п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-ую, -юю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И.п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или 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Р.п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(при 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одуш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сущ.)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02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Т.п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-ым, -им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-ым, -им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-ой, -ей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(-ою, -ею)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ыми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-ими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51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П.п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-ом, -ем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-ом, -ем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-ой, -ей</a:t>
                      </a:r>
                      <a:endParaRPr lang="ru-RU" sz="3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32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ых</a:t>
                      </a:r>
                      <a:r>
                        <a:rPr lang="ru-RU" sz="3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-их</a:t>
                      </a:r>
                      <a:endParaRPr lang="ru-RU" sz="3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6671691" y="363711"/>
            <a:ext cx="2378999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Изменение прилагательных по падежам</a:t>
            </a:r>
            <a:endParaRPr kumimoji="0" lang="ru-RU" altLang="ru-RU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159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ИМЯ ПРИЛАГАТЕЛЬНОЕ 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228600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самостоятельная часть речи, слова которой обозначают признак предмета и отвечают на вопросы </a:t>
            </a:r>
            <a:r>
              <a:rPr lang="ru-RU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какой? чей?  </a:t>
            </a:r>
            <a:r>
              <a:rPr lang="ru-RU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Весенний ветер, красивый лес, мамин шарф, медвежья берлога.</a:t>
            </a:r>
            <a:endParaRPr lang="ru-RU" sz="20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 значению и особенностям грамматических свойств прилагательные делятся на </a:t>
            </a:r>
            <a:r>
              <a:rPr lang="ru-RU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качественные, относительные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 </a:t>
            </a:r>
            <a:r>
              <a:rPr lang="ru-RU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притяжательные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609290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Определите части речи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36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Гло́кая</a:t>
            </a:r>
            <a:r>
              <a:rPr lang="ru-RU" sz="36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ку́здра</a:t>
            </a:r>
            <a:r>
              <a:rPr lang="ru-RU" sz="36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ште́ко</a:t>
            </a:r>
            <a:r>
              <a:rPr lang="ru-RU" sz="36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будлану́ла</a:t>
            </a:r>
            <a:r>
              <a:rPr lang="ru-RU" sz="36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бо́кра</a:t>
            </a:r>
            <a:r>
              <a:rPr lang="ru-RU" sz="36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6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курдя́чит</a:t>
            </a:r>
            <a:r>
              <a:rPr lang="ru-RU" sz="36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b="1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бокрёнка</a:t>
            </a:r>
            <a:r>
              <a:rPr lang="ru-RU" sz="36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Л.В. Щерба)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112858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3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20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320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</a:t>
            </a:r>
            <a:endParaRPr lang="ru-RU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87319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228600" lvl="0" algn="ctr">
              <a:lnSpc>
                <a:spcPct val="150000"/>
              </a:lnSpc>
              <a:spcBef>
                <a:spcPts val="1000"/>
              </a:spcBef>
            </a:pPr>
            <a:r>
              <a:rPr lang="ru-RU" sz="36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Качественные прилагательные</a:t>
            </a:r>
            <a:r>
              <a:rPr lang="ru-RU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4148" y="1690688"/>
            <a:ext cx="10316571" cy="4805646"/>
          </a:xfrm>
        </p:spPr>
        <p:txBody>
          <a:bodyPr>
            <a:normAutofit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Качественные прилагательные обозначают признаки, которые могут проявляться у предмета в большей или меньшей степени: 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тихая ночь, светлый день, добрый человек, вкусный обед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839429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228600" lvl="0" indent="228600">
              <a:lnSpc>
                <a:spcPct val="150000"/>
              </a:lnSpc>
              <a:spcBef>
                <a:spcPts val="1000"/>
              </a:spcBef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Относительные прилагательные</a:t>
            </a:r>
            <a:r>
              <a:rPr lang="ru-RU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Относительные прилагательные обозначают признак предмета или явления через их отношение к другим предметам или явлениям: </a:t>
            </a: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компьютерная программа (т. е. программа для компьютера), песчаная насыпь (насыпь из песка), бронзовый меч (меч из бронзы).  </a:t>
            </a:r>
            <a:endParaRPr lang="ru-RU" sz="20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60297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228600" lvl="0" indent="228600" algn="ctr">
              <a:lnSpc>
                <a:spcPct val="150000"/>
              </a:lnSpc>
              <a:spcBef>
                <a:spcPts val="1000"/>
              </a:spcBef>
            </a:pPr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Притяжательные прилагательные</a:t>
            </a:r>
            <a:r>
              <a:rPr lang="ru-RU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4717" y="1269242"/>
            <a:ext cx="11682484" cy="4907721"/>
          </a:xfrm>
        </p:spPr>
        <p:txBody>
          <a:bodyPr>
            <a:noAutofit/>
          </a:bodyPr>
          <a:lstStyle/>
          <a:p>
            <a:pPr indent="228600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Притяжательные прилагательные обозначают принадлежность какого-либо предмета определенному лицу или животному: 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отцов дом, мамин брат, лисий хвост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Притяжательные прилагательные в именительном падеже имеют нулевое окончание (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отцов-□, мамин-□, медвежий-□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</a:p>
          <a:p>
            <a:pPr indent="228600" algn="just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ru-RU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ий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здесь не окончание прилагательного, а суффикс со значением притяжательности. Ср. также: </a:t>
            </a:r>
            <a:r>
              <a:rPr lang="ru-RU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собач-ий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-□, баран-</a:t>
            </a:r>
            <a:r>
              <a:rPr lang="ru-RU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ий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-□, лис-</a:t>
            </a:r>
            <a:r>
              <a:rPr lang="ru-RU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ий</a:t>
            </a:r>
            <a:r>
              <a:rPr lang="ru-RU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-□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т. п.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96458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Формы рода, числа 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и</a:t>
            </a:r>
            <a:r>
              <a:rPr lang="ru-RU" sz="4000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паде</a:t>
            </a:r>
            <a:r>
              <a:rPr lang="ru-RU" sz="4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жа прилагательных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9306" y="1528549"/>
            <a:ext cx="11094493" cy="5131558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несамостоятельны, так как зависят от того, в каком роде, числе и падеже употреблено имя существительное, признак которого обозначен данным прилагательным: </a:t>
            </a:r>
          </a:p>
          <a:p>
            <a:pPr algn="just">
              <a:lnSpc>
                <a:spcPct val="150000"/>
              </a:lnSpc>
            </a:pPr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	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резвый конь, резвого коня, резвые кони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 т. д., то есть прилагательные согласуются с существительными (в роде, числе, падеже).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97440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7127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СИНТАКСИЧЕСКАЯ РОЛЬ ИМЕН ПРИЛАГАТЕЛЬНЫХ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0" indent="-457200" algn="just">
              <a:lnSpc>
                <a:spcPct val="150000"/>
              </a:lnSpc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Полные прилагательные выступают в предложении как определение (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Вьется узенькая тропка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именная часть составного сказуемого (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Тропинка была узенькая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</a:p>
          <a:p>
            <a:pPr marL="685800" indent="-457200" algn="just">
              <a:lnSpc>
                <a:spcPct val="150000"/>
              </a:lnSpc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Краткие прилагательные, как правило, имеют только функцию сказуемого (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Воздух свеж и морозен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79877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Неморфологические способы образования прилагательных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ru-RU" sz="3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лексико-синтаксический способ (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заблаговременный, сногсшибательный, вышесказанный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 др.) </a:t>
            </a:r>
          </a:p>
          <a:p>
            <a:pPr algn="just">
              <a:lnSpc>
                <a:spcPct val="150000"/>
              </a:lnSpc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морфолого-синтаксический способ (</a:t>
            </a:r>
            <a:r>
              <a:rPr lang="ru-RU" sz="3200" i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изысканные блюда, известный певец, образованный человек</a:t>
            </a:r>
            <a:r>
              <a:rPr lang="ru-RU" sz="32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– прилагательные перешли из категории причастия).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5976704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751</Words>
  <Application>Microsoft Office PowerPoint</Application>
  <PresentationFormat>Vlastní</PresentationFormat>
  <Paragraphs>132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Тема Office</vt:lpstr>
      <vt:lpstr>Лекция 9. Имя прилагательное:  словообразование, формообразование и словоизменение</vt:lpstr>
      <vt:lpstr>ИМЯ ПРИЛАГАТЕЛЬНОЕ </vt:lpstr>
      <vt:lpstr>Качественные прилагательные </vt:lpstr>
      <vt:lpstr>Относительные прилагательные </vt:lpstr>
      <vt:lpstr>Притяжательные прилагательные </vt:lpstr>
      <vt:lpstr>Формы рода, числа и падежа прилагательных</vt:lpstr>
      <vt:lpstr>Snímek 7</vt:lpstr>
      <vt:lpstr>СИНТАКСИЧЕСКАЯ РОЛЬ ИМЕН ПРИЛАГАТЕЛЬНЫХ</vt:lpstr>
      <vt:lpstr>Неморфологические способы образования прилагательных</vt:lpstr>
      <vt:lpstr>Морфологические (морфемные) способы образования прилагательных</vt:lpstr>
      <vt:lpstr>В разряд прилагательных могут переходить другие части речи</vt:lpstr>
      <vt:lpstr>СТЕПЕНИ СРАВНЕНИЯ</vt:lpstr>
      <vt:lpstr>СТЕПЕНИ СРАВНЕНИЯ</vt:lpstr>
      <vt:lpstr>ПОЛНЫЕ И КРАТКИЕ ФОРМЫ ПРИЛАГАТЕЛЬНЫХ  </vt:lpstr>
      <vt:lpstr>ПОЛНАЯ И КРАТКАЯ ФОРМЫ</vt:lpstr>
      <vt:lpstr>КАТЕГОРИЯ РОДА ПРИЛАГАТЕЛЬНОГО</vt:lpstr>
      <vt:lpstr>Категория числа прилагательных</vt:lpstr>
      <vt:lpstr>КАТЕГОРИЯ ПАДЕЖА </vt:lpstr>
      <vt:lpstr>Изменение прилагательных по падежам</vt:lpstr>
      <vt:lpstr>Определите части речи</vt:lpstr>
      <vt:lpstr>СПАСИБО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9. Имя прилагательное:  словообразование, формообразование и словоизменение</dc:title>
  <dc:creator>User</dc:creator>
  <cp:lastModifiedBy>Your User Name</cp:lastModifiedBy>
  <cp:revision>10</cp:revision>
  <dcterms:created xsi:type="dcterms:W3CDTF">2015-10-17T19:38:10Z</dcterms:created>
  <dcterms:modified xsi:type="dcterms:W3CDTF">2015-10-23T15:41:41Z</dcterms:modified>
</cp:coreProperties>
</file>