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70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71" r:id="rId11"/>
    <p:sldId id="299" r:id="rId12"/>
    <p:sldId id="272" r:id="rId13"/>
    <p:sldId id="273" r:id="rId14"/>
    <p:sldId id="302" r:id="rId15"/>
    <p:sldId id="274" r:id="rId16"/>
    <p:sldId id="275" r:id="rId17"/>
    <p:sldId id="303" r:id="rId18"/>
    <p:sldId id="276" r:id="rId19"/>
    <p:sldId id="279" r:id="rId20"/>
    <p:sldId id="277" r:id="rId21"/>
    <p:sldId id="280" r:id="rId22"/>
    <p:sldId id="281" r:id="rId23"/>
    <p:sldId id="290" r:id="rId24"/>
    <p:sldId id="291" r:id="rId25"/>
  </p:sldIdLst>
  <p:sldSz cx="9144000" cy="6858000" type="screen4x3"/>
  <p:notesSz cx="6864350" cy="9996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 autoAdjust="0"/>
    <p:restoredTop sz="94684" autoAdjust="0"/>
  </p:normalViewPr>
  <p:slideViewPr>
    <p:cSldViewPr>
      <p:cViewPr varScale="1">
        <p:scale>
          <a:sx n="75" d="100"/>
          <a:sy n="75" d="100"/>
        </p:scale>
        <p:origin x="-10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975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7788" y="0"/>
            <a:ext cx="2974975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1841D-7FC2-48C3-9CB9-EE422D5A1490}" type="datetimeFigureOut">
              <a:rPr lang="cs-CZ" smtClean="0"/>
              <a:t>13.11.2015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94838"/>
            <a:ext cx="2974975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7788" y="9494838"/>
            <a:ext cx="2974975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8DF525-18E0-427D-9194-F1D7536F61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20764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4551" cy="499825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8211" y="0"/>
            <a:ext cx="2974551" cy="499825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0447CC44-B236-4110-A1B5-B90A3C4E4CBE}" type="datetimeFigureOut">
              <a:rPr lang="cs-CZ" smtClean="0"/>
              <a:t>13.11.2015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9300"/>
            <a:ext cx="5000625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81" tIns="46090" rIns="92181" bIns="4609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6436" y="4748333"/>
            <a:ext cx="5491480" cy="4498419"/>
          </a:xfrm>
          <a:prstGeom prst="rect">
            <a:avLst/>
          </a:prstGeom>
        </p:spPr>
        <p:txBody>
          <a:bodyPr vert="horz" lIns="92181" tIns="46090" rIns="92181" bIns="4609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94928"/>
            <a:ext cx="2974551" cy="499825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8211" y="9494928"/>
            <a:ext cx="2974551" cy="499825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7A1BDC3B-D12F-4658-BA30-42224D3600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435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1BDC3B-D12F-4658-BA30-42224D3600E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6759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1BDC3B-D12F-4658-BA30-42224D3600E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8827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1BDC3B-D12F-4658-BA30-42224D3600E8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925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1BDC3B-D12F-4658-BA30-42224D3600E8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604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11/13/2015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11/13/2015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11/13/2015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11/13/2015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11/13/2015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11/13/2015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11/13/2015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11/13/2015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11/13/2015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11/13/2015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11/13/2015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11/13/2015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hyperlink" Target="http://www.montessoricr.cz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ami-global.org/ami/social-media/2013-annual-report" TargetMode="External"/><Relationship Id="rId5" Type="http://schemas.openxmlformats.org/officeDocument/2006/relationships/image" Target="../media/image3.png"/><Relationship Id="rId10" Type="http://schemas.openxmlformats.org/officeDocument/2006/relationships/image" Target="../media/image7.gif"/><Relationship Id="rId4" Type="http://schemas.openxmlformats.org/officeDocument/2006/relationships/hyperlink" Target="http://www.sance-montessori.cz/" TargetMode="External"/><Relationship Id="rId9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Výuka ve školách trochu jinak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59632" y="4437112"/>
            <a:ext cx="6400800" cy="889390"/>
          </a:xfrm>
        </p:spPr>
        <p:txBody>
          <a:bodyPr/>
          <a:lstStyle/>
          <a:p>
            <a:r>
              <a:rPr lang="cs-CZ" dirty="0" smtClean="0"/>
              <a:t>Stručný přehled probíranýc</a:t>
            </a:r>
            <a:r>
              <a:rPr lang="cs-CZ" dirty="0" smtClean="0"/>
              <a:t>h témat.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717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764704"/>
            <a:ext cx="79208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Minimální standardy v ČR pro MŠ a ZŠ Montessori:</a:t>
            </a:r>
          </a:p>
          <a:p>
            <a:endParaRPr lang="cs-CZ" sz="32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cs-CZ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Podmínky pro výchovné a vzdělávací působení</a:t>
            </a:r>
          </a:p>
          <a:p>
            <a:endParaRPr lang="cs-CZ" sz="24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t</a:t>
            </a:r>
            <a:r>
              <a:rPr lang="cs-CZ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řídy – skupiny dětí jsou věkově smíšené tak, aby respektovaly potřeby dětí dle M teorie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d</a:t>
            </a:r>
            <a:r>
              <a:rPr lang="cs-CZ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ěti mají možnost nerušené „volné“ práce 2,5 – 3 h denně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u</a:t>
            </a:r>
            <a:r>
              <a:rPr lang="cs-CZ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čitel pracuje s chybou a pochvalou dle zásad a principů M (není podporována soutěživost, srovnávání, tresty a odměny)</a:t>
            </a:r>
          </a:p>
        </p:txBody>
      </p:sp>
    </p:spTree>
    <p:extLst>
      <p:ext uri="{BB962C8B-B14F-4D97-AF65-F5344CB8AC3E}">
        <p14:creationId xmlns:p14="http://schemas.microsoft.com/office/powerpoint/2010/main" val="181209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467544" y="260648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sz="24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pro </a:t>
            </a:r>
            <a:r>
              <a:rPr lang="cs-CZ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děti je vytvořena klidná a podnětná atmosféra, která podporuje děti ve vlastním objevování a učení v rámci svobodné </a:t>
            </a:r>
            <a:r>
              <a:rPr lang="cs-CZ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volby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děti s podílejí na tvorbě pravidel soužití ve třídě – bezpečné prostředí pro </a:t>
            </a:r>
            <a:r>
              <a:rPr lang="cs-CZ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každého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žákovské portfolio, vedení záznamů o individuálním </a:t>
            </a:r>
            <a:r>
              <a:rPr lang="cs-CZ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pokroku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hodnocení na vysvědčení je jen slovní</a:t>
            </a:r>
          </a:p>
        </p:txBody>
      </p:sp>
    </p:spTree>
    <p:extLst>
      <p:ext uri="{BB962C8B-B14F-4D97-AF65-F5344CB8AC3E}">
        <p14:creationId xmlns:p14="http://schemas.microsoft.com/office/powerpoint/2010/main" val="3554363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764704"/>
            <a:ext cx="792088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Podmínky pro výchovné a vzdělávací prostředí</a:t>
            </a:r>
          </a:p>
          <a:p>
            <a:endParaRPr lang="cs-CZ" sz="24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j</a:t>
            </a:r>
            <a:r>
              <a:rPr lang="cs-CZ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 připraven M materiál a aktivity vhodné pro aktuální vývojové období a potřeby dětí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m</a:t>
            </a:r>
            <a:r>
              <a:rPr lang="cs-CZ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ateriály jsou přehledně uspořádány podle oblastí vzdělávání a přístupné v nezakrytých policích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d</a:t>
            </a:r>
            <a:r>
              <a:rPr lang="cs-CZ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ěti mají možnost si vymezit svou pracovní plochu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s</a:t>
            </a:r>
            <a:r>
              <a:rPr lang="cs-CZ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tolky jsou sestaveny pro práci jednotlivců, dvojic i skupinek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v</a:t>
            </a:r>
            <a:r>
              <a:rPr lang="cs-CZ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 třídě je prostor pro setkávání dětí ke společné komunikaci a sdílení, v MŠ elipsa pro cvičení koordinace pohybů a chůze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j</a:t>
            </a:r>
            <a:r>
              <a:rPr lang="cs-CZ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 připraven prostor pro pohodlnou práci a relaxaci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j</a:t>
            </a:r>
            <a:r>
              <a:rPr lang="cs-CZ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 připraveno místo pro osobní věci dítěte</a:t>
            </a:r>
          </a:p>
        </p:txBody>
      </p:sp>
    </p:spTree>
    <p:extLst>
      <p:ext uri="{BB962C8B-B14F-4D97-AF65-F5344CB8AC3E}">
        <p14:creationId xmlns:p14="http://schemas.microsoft.com/office/powerpoint/2010/main" val="381612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764704"/>
            <a:ext cx="792088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Personální podmínky</a:t>
            </a:r>
          </a:p>
          <a:p>
            <a:endParaRPr lang="cs-CZ" sz="28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p</a:t>
            </a:r>
            <a:r>
              <a:rPr lang="cs-CZ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edagog absolvoval min. 300 hodinový kurz M v ČR nebo </a:t>
            </a:r>
            <a:r>
              <a:rPr lang="cs-CZ" sz="28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zahr</a:t>
            </a:r>
            <a:r>
              <a:rPr lang="cs-CZ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v</a:t>
            </a:r>
            <a:r>
              <a:rPr lang="cs-CZ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ytváří prostředí, kde je respektována individuální osobnost dítěte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v</a:t>
            </a:r>
            <a:r>
              <a:rPr lang="cs-CZ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ztah dětí buduje na principu </a:t>
            </a:r>
            <a:r>
              <a:rPr lang="cs-CZ" sz="2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e</a:t>
            </a:r>
            <a:r>
              <a:rPr lang="cs-CZ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mpatie, má partnerský přístup k dětem s ohledem na stupeň vývoje dítěte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p</a:t>
            </a:r>
            <a:r>
              <a:rPr lang="cs-CZ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ři práci s dětmi není pedagog zaměřen na výkon dítěte, vede „objektivní lekce“</a:t>
            </a:r>
          </a:p>
        </p:txBody>
      </p:sp>
    </p:spTree>
    <p:extLst>
      <p:ext uri="{BB962C8B-B14F-4D97-AF65-F5344CB8AC3E}">
        <p14:creationId xmlns:p14="http://schemas.microsoft.com/office/powerpoint/2010/main" val="257195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404665"/>
            <a:ext cx="842493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denně pozoruje děti při práci a o jejich práci a postupu si vede záznamy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je ochoten se stále profesně i osobnostně vzdělávat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podporuje komunikaci a spolupráci rodiny a školy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spolupracuje na obohacování vzdělávacího prostředí novými materiály a pomůckami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spolupracuje s ostatními kolegy v zařízení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zúčastňuje se informačních setkání, seminářů a konferencí 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aktivně se zapojuje do šíření principů m mezi pedagogy i rodičovskou veřejností</a:t>
            </a:r>
          </a:p>
        </p:txBody>
      </p:sp>
    </p:spTree>
    <p:extLst>
      <p:ext uri="{BB962C8B-B14F-4D97-AF65-F5344CB8AC3E}">
        <p14:creationId xmlns:p14="http://schemas.microsoft.com/office/powerpoint/2010/main" val="14006704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764704"/>
            <a:ext cx="792088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Fáze vývoje dítěte – růst a přeměna</a:t>
            </a:r>
          </a:p>
          <a:p>
            <a:endParaRPr lang="cs-CZ" sz="20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„Musíme stále mít na paměti zásadní rozdíl mezi dítětem a dospělým.  …  Dítě je v neustálém stavu růstu a metamorfózy, zatímco dospělá osoba již dosáhla jakési normy svého druhu.“</a:t>
            </a:r>
          </a:p>
          <a:p>
            <a:pPr algn="r"/>
            <a:r>
              <a:rPr lang="cs-CZ" sz="2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M. Montessori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0 – 6 let … období transformací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0 – 3 roky … absorbující mysl (nevědomá)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3 – 6 let … absorbující mysl (vědomá)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sz="20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6 – 12 let … období jednotného růstu, střední období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12 – 18 let … období transformace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12 – 15 let … puberta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15 – 18 let … adolescence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12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764704"/>
            <a:ext cx="792088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Montessori program</a:t>
            </a:r>
          </a:p>
          <a:p>
            <a:endParaRPr lang="cs-CZ" sz="20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cs-CZ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„Pomoz mi, abych to dokázal sám.“</a:t>
            </a:r>
          </a:p>
          <a:p>
            <a:endParaRPr lang="cs-CZ" sz="28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cs-CZ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(Praktická a smyslová výchova)</a:t>
            </a:r>
          </a:p>
          <a:p>
            <a:pPr algn="r"/>
            <a:endParaRPr lang="cs-CZ" sz="2800" i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Smyslový průzkum světa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Nasávání kulturních aspektů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Zájem absorbující mysli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Svobodná volba ze smysluplných aktivit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20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117693"/>
            <a:ext cx="792088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Práce pedagoga</a:t>
            </a:r>
          </a:p>
          <a:p>
            <a:endParaRPr lang="cs-CZ" sz="20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r"/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„Pomoz mi, abych to dokázal sám.“</a:t>
            </a:r>
          </a:p>
          <a:p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Děti ve věku 0 – 6 let:</a:t>
            </a:r>
          </a:p>
          <a:p>
            <a:pPr algn="r"/>
            <a:endParaRPr lang="cs-CZ" sz="2000" i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Základem je skutečný svět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Podmínky pro aktivní seznámení s okolním „předmětným“ světem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Svoboda a volnost ve spontánní činnosti a pohybu (být fyzicky nezávislém na dospělém)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Senzitivní fáze ve vývoji dítěte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Připravené prostředí – péče o sebe, rozvoj smyslového vnímání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Ukazujeme, jak se co dělá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Ukazujeme pořádek, co kam patří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Rituály v denním životě – jasný řád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Vhodná velikost nábytku a věcí, krásný materiál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Práce s reálným prostředím, které dítě obklopuje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Reálné příběhy v knihách (příroda, život dětí)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Učíme děti dokončit a kontrolovat si práci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Zdvořilostní lekce, cvičení ticha, koordinace a rovnováhy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Učitel dítě pozoruje, autorita ustupuje do pozadí</a:t>
            </a:r>
          </a:p>
        </p:txBody>
      </p:sp>
    </p:spTree>
    <p:extLst>
      <p:ext uri="{BB962C8B-B14F-4D97-AF65-F5344CB8AC3E}">
        <p14:creationId xmlns:p14="http://schemas.microsoft.com/office/powerpoint/2010/main" val="7838001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764704"/>
            <a:ext cx="79208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Montessori program</a:t>
            </a:r>
          </a:p>
          <a:p>
            <a:endParaRPr lang="cs-CZ" sz="20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cs-CZ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„Pomoz mi, abych myslel sám.“ </a:t>
            </a:r>
          </a:p>
          <a:p>
            <a:endParaRPr lang="cs-CZ" sz="2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cs-CZ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(Kosmická výchova)</a:t>
            </a:r>
          </a:p>
          <a:p>
            <a:pPr algn="r"/>
            <a:endParaRPr lang="cs-CZ" sz="2400" i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Průzkum myšlenek, příčin a důvodů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Abstraktní představy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Zájem o spravedlnost, dobro a zlo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Svobodná volba výběru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Uvažování, etické, abstraktní zkoumání s využitím představivosti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Zkoumání vesmíru, vzniku planety, rozmanitosti druhů…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68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0196" y="188640"/>
            <a:ext cx="792088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Práce pedagoga</a:t>
            </a:r>
          </a:p>
          <a:p>
            <a:endParaRPr lang="cs-CZ" sz="20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r"/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„Pomoz mi, abych myslel sám.“</a:t>
            </a:r>
          </a:p>
          <a:p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Děti ve věku 6 – 12 let:</a:t>
            </a:r>
          </a:p>
          <a:p>
            <a:endParaRPr lang="cs-CZ" sz="20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Mnoho možností pro získání nových vědomostí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Je třeba „zapálit mysl dítěte“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Umožnit dětem postupovat v učení stále dál (nebrzdit)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Propojené vzdělání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Stimulovat představivost, fantazii, abstrakci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Poskytnutí encyklopedií, knih, výpravy mimo školu za poznáním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Přednášení příběhů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Používání časových posloupností (časové osy)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Zájem o morálku, spravedlnost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Práce ve skupinkách, týmech, dvojicích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Dítě objevuje samo, role učitele je v pozorování dítěte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V centru zájmu dítěte je pozornost, vůle, intelekt, představivost, morální a sociální jistoty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15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764704"/>
            <a:ext cx="792088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Alternativní pedagogické proudy:</a:t>
            </a:r>
          </a:p>
          <a:p>
            <a:endParaRPr lang="cs-CZ" sz="32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Daltonský</a:t>
            </a:r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plán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Jenský plán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Waldorfská pedagogika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Montessori pedagogika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d</a:t>
            </a:r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alší směry</a:t>
            </a:r>
          </a:p>
          <a:p>
            <a:endParaRPr lang="cs-CZ" sz="32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Tyto školy si vzdělávají pedagogy ve svém vlastním systému. Učitelé už musí mít hotové vzdělání na </a:t>
            </a:r>
            <a:r>
              <a:rPr lang="cs-CZ" sz="32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ped</a:t>
            </a:r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fakultě.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72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764704"/>
            <a:ext cx="792088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Montessori program</a:t>
            </a:r>
          </a:p>
          <a:p>
            <a:endParaRPr lang="cs-CZ" sz="20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Dospívající (Děti země)</a:t>
            </a:r>
          </a:p>
          <a:p>
            <a:pPr algn="r"/>
            <a:endParaRPr lang="cs-CZ" sz="2000" i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Tvořivé období, kreativní a tvůrčí sebevyjádření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„Novorozenec“ ve světě dospělých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Oslabené soustředění na „akademickou“ činnost – fyzický růst a hormonální změny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Orientace na vrstevníky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Idealismus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Potřeba důležitých témat a projektů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Síla pomáhat druhým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Silné emocionální reakce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Sebepozorování, egocentrismus, </a:t>
            </a:r>
            <a:r>
              <a:rPr lang="cs-CZ" sz="20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introvertnost</a:t>
            </a:r>
            <a:endParaRPr lang="cs-CZ" sz="20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Potřeba nezávislosti X bezpečí a blízkost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Hledání svého místa ve spol.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16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0196" y="188640"/>
            <a:ext cx="792088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Práce pedagoga</a:t>
            </a:r>
          </a:p>
          <a:p>
            <a:endParaRPr lang="cs-CZ" sz="20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Děti ve věku 12 – 18 let:</a:t>
            </a:r>
          </a:p>
          <a:p>
            <a:endParaRPr lang="cs-CZ" sz="20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Kombinace manuální činnosti se získáváním poznatků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Velké projekty – farma, obchod…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Tlak na učení ano, ale s ukázkou praktického využití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Odborníci, odborná literatura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Práce pro komunitu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Možnost sebevyjádření uměním – hudbou, psaním, divadlem, výtvarně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Ochrana před nebezpečím, nezraňovat osobnost dítěte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Dostatek svobody a nezávislosti pro individuální aktivity, které jsou podřízené dohodnutým pravidlům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Potřeba samoty a klidu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Zvýšená potřeba lékařského dohledu a péče – výživa, sport, návykové látky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Klíčová je mravní a etická výchova doprovázená ostatními obory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44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0196" y="188640"/>
            <a:ext cx="792088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Práce pedagoga</a:t>
            </a:r>
          </a:p>
          <a:p>
            <a:endParaRPr lang="cs-CZ" sz="20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Věk 18 – 24 let:</a:t>
            </a:r>
          </a:p>
          <a:p>
            <a:endParaRPr lang="cs-CZ" sz="20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Není už nutná kontrola, poskytování rady a opory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Připravování podnětů, cest k učení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Povzbuzení pro práci a studium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Pomoc při nabývání vlastní finanční nezávislosti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Možnost využít zázemí – „domov“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Potřeba zkoumat svět, cestovat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79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404664"/>
            <a:ext cx="828092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Literatura:</a:t>
            </a:r>
            <a:endParaRPr lang="cs-CZ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0"/>
            <a:endParaRPr lang="cs-CZ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0"/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M. Montessori: Od dětství k dospívání</a:t>
            </a:r>
          </a:p>
          <a:p>
            <a:pPr lvl="0"/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M. Montessori: Tajuplné dětství</a:t>
            </a:r>
          </a:p>
          <a:p>
            <a:pPr lvl="0"/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M. Montessori: Absorbující mysl</a:t>
            </a:r>
          </a:p>
          <a:p>
            <a:pPr lvl="0"/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M. Montessori: Objevování dítěte</a:t>
            </a:r>
          </a:p>
          <a:p>
            <a:pPr lvl="0"/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K. Rýdl: Metoda Montessori pro naše dítě</a:t>
            </a:r>
          </a:p>
          <a:p>
            <a:pPr lvl="0"/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K. Rýdl: Principy a pojmy pedagogiky Marie Montessori</a:t>
            </a:r>
          </a:p>
          <a:p>
            <a:pPr lvl="0"/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O. Zelinková: Pomoz mi, abych to dokázal sám</a:t>
            </a:r>
          </a:p>
          <a:p>
            <a:pPr lvl="0"/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E. </a:t>
            </a:r>
            <a:r>
              <a:rPr lang="cs-CZ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Hainstock</a:t>
            </a:r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: Metoda Montessori a jak ji učit doma – předškolní léta</a:t>
            </a:r>
          </a:p>
          <a:p>
            <a:r>
              <a:rPr lang="cs-CZ" dirty="0">
                <a:solidFill>
                  <a:schemeClr val="bg1">
                    <a:lumMod val="95000"/>
                    <a:lumOff val="5000"/>
                  </a:schemeClr>
                </a:solidFill>
              </a:rPr>
              <a:t>E. </a:t>
            </a:r>
            <a:r>
              <a:rPr lang="cs-CZ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Hainstock</a:t>
            </a:r>
            <a:r>
              <a:rPr lang="cs-CZ" dirty="0">
                <a:solidFill>
                  <a:schemeClr val="bg1">
                    <a:lumMod val="95000"/>
                    <a:lumOff val="5000"/>
                  </a:schemeClr>
                </a:solidFill>
              </a:rPr>
              <a:t>: Metoda Montessori a jak ji učit doma – školní </a:t>
            </a:r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léta</a:t>
            </a:r>
          </a:p>
          <a:p>
            <a:pPr lvl="0"/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V. Šebestová, J. Švarcová: Maria Montessori – aktuálně + obrazová příloha</a:t>
            </a:r>
          </a:p>
          <a:p>
            <a:pPr lvl="0"/>
            <a:endParaRPr lang="cs-CZ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0"/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P. Kopřiva, J. Nováčková a kol.: Respektovat a být respektován</a:t>
            </a:r>
          </a:p>
          <a:p>
            <a:pPr lvl="0"/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N. </a:t>
            </a:r>
            <a:r>
              <a:rPr lang="cs-CZ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Aldortová</a:t>
            </a:r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: Vychováváme děti a rosteme s nimi</a:t>
            </a:r>
          </a:p>
          <a:p>
            <a:pPr lvl="0"/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J. Nováčková: Mýty ve vzdělávání</a:t>
            </a:r>
          </a:p>
          <a:p>
            <a:pPr lvl="0"/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J. </a:t>
            </a:r>
            <a:r>
              <a:rPr lang="cs-CZ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Gray</a:t>
            </a:r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: Muži jsou z Marsu, ženy z </a:t>
            </a:r>
            <a:r>
              <a:rPr lang="cs-CZ" dirty="0">
                <a:solidFill>
                  <a:schemeClr val="bg1">
                    <a:lumMod val="95000"/>
                    <a:lumOff val="5000"/>
                  </a:schemeClr>
                </a:solidFill>
              </a:rPr>
              <a:t>V</a:t>
            </a:r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enuše a děti jsou z nebe</a:t>
            </a:r>
          </a:p>
          <a:p>
            <a:pPr lvl="0"/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G. </a:t>
            </a:r>
            <a:r>
              <a:rPr lang="cs-CZ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Chapman</a:t>
            </a:r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R. </a:t>
            </a:r>
            <a:r>
              <a:rPr lang="cs-CZ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Campbell</a:t>
            </a:r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: Děti a pět jazyků lásky</a:t>
            </a:r>
            <a:endParaRPr lang="cs-CZ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81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Společnost MONTESSORI o.s.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1" y="620688"/>
            <a:ext cx="4515098" cy="1555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Šance Montessori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348880"/>
            <a:ext cx="2914650" cy="200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ami-global.org/sites/ami-global.org/files/styles/thumbnail_square/public/default_images/ami-home.png?itok=K85-EnO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2837942"/>
            <a:ext cx="2463265" cy="2463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6173341" y="5809842"/>
            <a:ext cx="2160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/>
          </a:p>
          <a:p>
            <a:r>
              <a:rPr lang="cs-CZ" b="1" dirty="0" err="1"/>
              <a:t>Claus</a:t>
            </a:r>
            <a:r>
              <a:rPr lang="cs-CZ" b="1" dirty="0"/>
              <a:t>-Dieter </a:t>
            </a:r>
            <a:r>
              <a:rPr lang="cs-CZ" b="1" dirty="0" err="1"/>
              <a:t>Kaul</a:t>
            </a:r>
            <a:endParaRPr lang="cs-CZ" b="1" dirty="0"/>
          </a:p>
        </p:txBody>
      </p:sp>
      <p:pic>
        <p:nvPicPr>
          <p:cNvPr id="6" name="Obrázek 5" descr="http://www.alternativniskoly.cz/wp-content/uploads/dalton-logo.gif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4824" y="5027423"/>
            <a:ext cx="2600325" cy="1428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http://www.alternativniskoly.cz/wp-content/uploads/zas2.jpg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695575"/>
            <a:ext cx="1524000" cy="146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 descr="http://www.alternativniskoly.cz/wp-content/uploads/zdravas.gif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650404"/>
            <a:ext cx="885825" cy="1171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463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764704"/>
            <a:ext cx="792088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Waldorfská pedagogika:</a:t>
            </a:r>
          </a:p>
          <a:p>
            <a:endParaRPr lang="cs-CZ" sz="32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Tradiční předměty + další pro rozvoj všestrannosti dítěte (např. tkaní, knihařství…)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Všechny předměty </a:t>
            </a:r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povinné pro dívky i chlapce</a:t>
            </a:r>
            <a:endParaRPr lang="cs-CZ" sz="32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Soulad mezi vědou, uměním a duchovními hodnotami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Obraz, rytmus, pohyb, epochy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Absence učebnic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Slovní hodnocení</a:t>
            </a:r>
          </a:p>
        </p:txBody>
      </p:sp>
    </p:spTree>
    <p:extLst>
      <p:ext uri="{BB962C8B-B14F-4D97-AF65-F5344CB8AC3E}">
        <p14:creationId xmlns:p14="http://schemas.microsoft.com/office/powerpoint/2010/main" val="3757594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764704"/>
            <a:ext cx="792088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Daltonský</a:t>
            </a:r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plán:</a:t>
            </a:r>
          </a:p>
          <a:p>
            <a:endParaRPr lang="cs-CZ" sz="32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Původně měsíční smlouvy </a:t>
            </a:r>
            <a:r>
              <a:rPr lang="cs-CZ" sz="32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žák+učitel</a:t>
            </a:r>
            <a:endParaRPr lang="cs-CZ" sz="32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Dětské konference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Volnost, samostatnost, spolupráce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V ČR bloky (několik hodin týdně)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Dítě si volí předmět, plní úkoly povinné, volitelné a úkoly navíc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Sebekontrola, vedení záznamů o splněných úkolech</a:t>
            </a:r>
          </a:p>
          <a:p>
            <a:endParaRPr lang="cs-CZ" sz="32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2038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764704"/>
            <a:ext cx="792088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Jenský plán:</a:t>
            </a:r>
          </a:p>
          <a:p>
            <a:endParaRPr lang="cs-CZ" sz="32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Rodinná </a:t>
            </a:r>
            <a:r>
              <a:rPr lang="cs-CZ" sz="32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a</a:t>
            </a:r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tmosféra</a:t>
            </a:r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vybavení třídy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Týdenní plány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Rozhovory (ranní kruh, projektová témata, pondělí, pátek)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Hry </a:t>
            </a:r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didaktické </a:t>
            </a:r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 volné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Práce na úkolech, situace vybízející k aktivitě a spolupráci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Slavnosti – rána, narozenin, vánoc, výtvarné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0872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764704"/>
            <a:ext cx="792088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Začít spolu:</a:t>
            </a:r>
          </a:p>
          <a:p>
            <a:endParaRPr lang="cs-CZ" sz="32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Ranní kruh, plán práce na 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Výuka, práce v centrech aktivity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Během týdne dítě vystřídá všechna centra (učivo se vztahuje vždy k jednomu </a:t>
            </a:r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tématu </a:t>
            </a:r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po dobu </a:t>
            </a:r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např. 1 </a:t>
            </a:r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týdne)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Náročnější dobrovolné úkoly navíc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Sebehodnocení dětí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Asistent pedagoga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2433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260648"/>
            <a:ext cx="7920880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Zdravá škola:</a:t>
            </a:r>
          </a:p>
          <a:p>
            <a:endParaRPr lang="cs-CZ" sz="32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Pohodov</a:t>
            </a:r>
            <a:r>
              <a:rPr lang="cs-CZ" sz="32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é</a:t>
            </a:r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prostředí (věcné, sociální, organizační)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Zdravé učení (smysluplnost, přiměřenost, možnost výběru, spolupráce…)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Otevřené partnerství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Pohyblivá délka hodin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V některých ZŠ 3 </a:t>
            </a:r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hodiny TV, pohyb </a:t>
            </a:r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během přestávek</a:t>
            </a:r>
            <a:endParaRPr lang="cs-CZ" sz="32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Stravování</a:t>
            </a:r>
          </a:p>
          <a:p>
            <a:endParaRPr lang="cs-CZ" sz="32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4877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764704"/>
            <a:ext cx="792088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Lesní školy:</a:t>
            </a:r>
          </a:p>
          <a:p>
            <a:endParaRPr lang="cs-CZ" sz="32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U nás jen školky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Pobyt venku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Zázemí v jurtě, </a:t>
            </a:r>
            <a:r>
              <a:rPr lang="cs-CZ" sz="32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tee-pee</a:t>
            </a:r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maringotka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Vztah k přírodě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Zdravý životní styl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8415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764704"/>
            <a:ext cx="792088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Domácí vzdělávání:</a:t>
            </a:r>
          </a:p>
          <a:p>
            <a:endParaRPr lang="cs-CZ" sz="32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V souladu s RVP a ŠVP školy, kde je </a:t>
            </a:r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dítě zapsáno</a:t>
            </a:r>
            <a:endParaRPr lang="cs-CZ" sz="32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Hodnocení nejméně 2x za rok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Rodič minimálně středoškolské vzdělání s maturitou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Výpověď dohody ze strany školy neplní-li rodič podmínky dohody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V zájmu dítěte dostatek sociálních kontaktů s vrstevníky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0255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292</TotalTime>
  <Words>1448</Words>
  <Application>Microsoft Office PowerPoint</Application>
  <PresentationFormat>Předvádění na obrazovce (4:3)</PresentationFormat>
  <Paragraphs>239</Paragraphs>
  <Slides>24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Vrchol</vt:lpstr>
      <vt:lpstr>Výuka ve školách trochu jinak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Výuka ve školách trochu jinak</dc:title>
  <dc:creator>Marcela Beňovská</dc:creator>
  <cp:lastModifiedBy>Marcela Beňovská</cp:lastModifiedBy>
  <cp:revision>42</cp:revision>
  <cp:lastPrinted>2014-10-03T19:19:34Z</cp:lastPrinted>
  <dcterms:created xsi:type="dcterms:W3CDTF">2014-10-01T16:02:47Z</dcterms:created>
  <dcterms:modified xsi:type="dcterms:W3CDTF">2015-11-13T18:06:18Z</dcterms:modified>
</cp:coreProperties>
</file>