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28.2.2016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Hyperkinetické poruchy chování. Add, adhd.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pravidla intervence a pomoci žákovi.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Stěžejní </a:t>
            </a:r>
            <a:r>
              <a:rPr lang="cs-CZ" dirty="0" smtClean="0"/>
              <a:t>oblasti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 smtClean="0"/>
              <a:t>TRÉNINK KOGNITIVNÍCH STRATEGIÍ</a:t>
            </a:r>
          </a:p>
          <a:p>
            <a:pPr>
              <a:buNone/>
            </a:pPr>
            <a:r>
              <a:rPr lang="cs-CZ" dirty="0" smtClean="0"/>
              <a:t>1/ </a:t>
            </a:r>
            <a:r>
              <a:rPr lang="cs-CZ" u="sng" dirty="0" smtClean="0"/>
              <a:t>sebeinstrukční trénink </a:t>
            </a:r>
            <a:r>
              <a:rPr lang="cs-CZ" dirty="0" smtClean="0"/>
              <a:t>– podle instrukcí dospělého</a:t>
            </a:r>
          </a:p>
          <a:p>
            <a:pPr>
              <a:buNone/>
            </a:pPr>
            <a:r>
              <a:rPr lang="cs-CZ" dirty="0" smtClean="0"/>
              <a:t>2/ </a:t>
            </a:r>
            <a:r>
              <a:rPr lang="cs-CZ" u="sng" dirty="0" smtClean="0"/>
              <a:t>trénink strategií řešení problému </a:t>
            </a:r>
            <a:r>
              <a:rPr lang="cs-CZ" dirty="0" smtClean="0"/>
              <a:t>– vytvořit struktury pro plánování </a:t>
            </a:r>
            <a:r>
              <a:rPr lang="cs-CZ" dirty="0" err="1" smtClean="0"/>
              <a:t>soc</a:t>
            </a:r>
            <a:r>
              <a:rPr lang="cs-CZ" dirty="0" smtClean="0"/>
              <a:t>. chování a školní práce</a:t>
            </a:r>
          </a:p>
          <a:p>
            <a:pPr>
              <a:buNone/>
            </a:pPr>
            <a:r>
              <a:rPr lang="cs-CZ" dirty="0" smtClean="0"/>
              <a:t>3/ </a:t>
            </a:r>
            <a:r>
              <a:rPr lang="cs-CZ" u="sng" dirty="0" smtClean="0"/>
              <a:t>trénink sebeposilování</a:t>
            </a:r>
            <a:r>
              <a:rPr lang="cs-CZ" dirty="0" smtClean="0"/>
              <a:t> – být nezávislý na odměnách od dospělého</a:t>
            </a:r>
            <a:endParaRPr lang="cs-CZ" u="sng" dirty="0" smtClean="0"/>
          </a:p>
          <a:p>
            <a:pPr>
              <a:buNone/>
            </a:pPr>
            <a:r>
              <a:rPr lang="cs-CZ" dirty="0" smtClean="0"/>
              <a:t>4/ </a:t>
            </a:r>
            <a:r>
              <a:rPr lang="cs-CZ" u="sng" dirty="0" smtClean="0"/>
              <a:t>trénink zvládání problémových situací a chybných rozhodnutí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3. Strukturované uspořádání času, činností a prostředí</a:t>
            </a:r>
            <a:r>
              <a:rPr lang="cs-CZ" dirty="0" smtClean="0"/>
              <a:t> (vymezené místo, režim dne, rituály…)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dobrého startu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Její průkopnicí v ČR je PhDr. Jana Swierkoszová (2009).</a:t>
            </a:r>
          </a:p>
          <a:p>
            <a:pPr>
              <a:buNone/>
            </a:pPr>
            <a:r>
              <a:rPr lang="cs-CZ" dirty="0" smtClean="0"/>
              <a:t>Metoda je rozpracována do </a:t>
            </a:r>
            <a:r>
              <a:rPr lang="cs-CZ" u="sng" dirty="0" smtClean="0"/>
              <a:t>25 lekcí </a:t>
            </a:r>
            <a:r>
              <a:rPr lang="cs-CZ" dirty="0" smtClean="0"/>
              <a:t>s dostatečným výběrem modelových situací. Je určena </a:t>
            </a:r>
            <a:r>
              <a:rPr lang="cs-CZ" u="sng" dirty="0" smtClean="0"/>
              <a:t>dětem ve věku 5-12 let </a:t>
            </a:r>
            <a:r>
              <a:rPr lang="cs-CZ" dirty="0" smtClean="0"/>
              <a:t>(se SPUCH).</a:t>
            </a:r>
          </a:p>
          <a:p>
            <a:pPr>
              <a:buNone/>
            </a:pPr>
            <a:r>
              <a:rPr lang="cs-CZ" dirty="0" smtClean="0"/>
              <a:t>Sleduje rozvoj psychomotoriky ve všech aspektech v součinnosti se sférou emocionálně motivační a sociální.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Poruchy chování spojené s poruchou aktivity a pozornosti – add, 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První symptomy – již před 3. rokem</a:t>
            </a:r>
          </a:p>
          <a:p>
            <a:r>
              <a:rPr lang="cs-CZ" dirty="0" smtClean="0"/>
              <a:t>Poměr je u chlapců a dívek – 2:1 až 6:1</a:t>
            </a:r>
          </a:p>
          <a:p>
            <a:endParaRPr lang="cs-CZ" dirty="0" smtClean="0"/>
          </a:p>
          <a:p>
            <a:pPr>
              <a:buNone/>
            </a:pPr>
            <a:r>
              <a:rPr lang="cs-CZ" u="sng" dirty="0" smtClean="0"/>
              <a:t>LMD (LEHKÁ MOZKOVÁ DYSFUNKCE)</a:t>
            </a:r>
            <a:r>
              <a:rPr lang="cs-CZ" dirty="0" smtClean="0"/>
              <a:t> – termín se používal dříve, dnes nahrazen termíny: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ADD </a:t>
            </a:r>
            <a:r>
              <a:rPr lang="cs-CZ" dirty="0" smtClean="0"/>
              <a:t>= PORUCHA POZORNOSTI</a:t>
            </a:r>
            <a:endParaRPr lang="cs-CZ" b="1" u="sng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cs-CZ" b="1" dirty="0" smtClean="0"/>
              <a:t>ADHD = </a:t>
            </a:r>
            <a:r>
              <a:rPr lang="cs-CZ" dirty="0" smtClean="0"/>
              <a:t>PORUCHA POZORNOSTI S HYPERKATIVITOU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Pojmy byly zavedeny </a:t>
            </a:r>
            <a:r>
              <a:rPr lang="cs-CZ" b="1" dirty="0" smtClean="0"/>
              <a:t>v r. 1972 </a:t>
            </a:r>
            <a:r>
              <a:rPr lang="cs-CZ" dirty="0" smtClean="0"/>
              <a:t>– Douglasovou.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Dělení s + - zavedl </a:t>
            </a:r>
            <a:r>
              <a:rPr lang="cs-CZ" b="1" dirty="0" smtClean="0"/>
              <a:t>r. 1998</a:t>
            </a:r>
            <a:r>
              <a:rPr lang="cs-CZ" dirty="0" smtClean="0"/>
              <a:t> – Berkley (ADD-H, ADD+H)</a:t>
            </a:r>
          </a:p>
          <a:p>
            <a:pPr>
              <a:buNone/>
            </a:pPr>
            <a:r>
              <a:rPr lang="cs-CZ" dirty="0" smtClean="0"/>
              <a:t>Ve Školském zákoně č. 561/2004 Sb. - je porucha zahrnuta pod termín – </a:t>
            </a:r>
            <a:r>
              <a:rPr lang="cs-CZ" u="sng" dirty="0" smtClean="0"/>
              <a:t>vývojové poruchy chování</a:t>
            </a:r>
            <a:r>
              <a:rPr lang="cs-CZ" dirty="0" smtClean="0"/>
              <a:t>, ve vyhlášce o poradenství (č. 72/2005 Sb.) – </a:t>
            </a:r>
            <a:r>
              <a:rPr lang="cs-CZ" u="sng" dirty="0" smtClean="0"/>
              <a:t>specifické poruchy učení a chování (SPU)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Deficity u 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DOUGLASOVÁ uvádí </a:t>
            </a:r>
            <a:r>
              <a:rPr lang="cs-CZ" b="1" u="sng" dirty="0" smtClean="0"/>
              <a:t>4 deficity u ADHD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1</a:t>
            </a:r>
            <a:r>
              <a:rPr lang="cs-CZ" b="1" dirty="0" smtClean="0"/>
              <a:t>. ztráta pozornosti</a:t>
            </a:r>
            <a:r>
              <a:rPr lang="cs-CZ" dirty="0" smtClean="0"/>
              <a:t>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2. útlum </a:t>
            </a:r>
            <a:r>
              <a:rPr lang="cs-CZ" dirty="0" smtClean="0"/>
              <a:t>– v oblasti spontánní odpovědi organismu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3. útlum</a:t>
            </a:r>
            <a:r>
              <a:rPr lang="cs-CZ" dirty="0" smtClean="0"/>
              <a:t> – v oblasti pohotovosti k plnění požadavků situace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4. okamžitá odměna </a:t>
            </a:r>
            <a:r>
              <a:rPr lang="cs-CZ" dirty="0" smtClean="0"/>
              <a:t>– neobvykle silné očekávání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poruchy 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</a:t>
            </a:r>
            <a:r>
              <a:rPr lang="cs-CZ" b="1" u="sng" dirty="0" smtClean="0"/>
              <a:t>medicínsko-organický koncept etiologie ADHD</a:t>
            </a:r>
          </a:p>
          <a:p>
            <a:pPr>
              <a:buNone/>
            </a:pPr>
            <a:r>
              <a:rPr lang="cs-CZ" dirty="0" smtClean="0"/>
              <a:t>BIOLOGICKÉ FAKTORY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2. </a:t>
            </a:r>
            <a:r>
              <a:rPr lang="cs-CZ" b="1" u="sng" dirty="0" smtClean="0"/>
              <a:t>Psychologické koncepty etiologie ADHD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TEORIE SOCIÁLNÍHO UČENÍ – do určité míry jsou modely chování naučené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Add – porucha pozornosti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u="sng" dirty="0" smtClean="0"/>
              <a:t>P</a:t>
            </a:r>
            <a:r>
              <a:rPr lang="cs-CZ" u="sng" dirty="0" smtClean="0"/>
              <a:t>rojevy:</a:t>
            </a:r>
          </a:p>
          <a:p>
            <a:pPr>
              <a:buNone/>
            </a:pPr>
            <a:r>
              <a:rPr lang="cs-CZ" dirty="0" smtClean="0"/>
              <a:t>Problémy v pozo</a:t>
            </a:r>
            <a:r>
              <a:rPr lang="cs-CZ" dirty="0" smtClean="0"/>
              <a:t>rnosti</a:t>
            </a:r>
          </a:p>
          <a:p>
            <a:pPr>
              <a:buNone/>
            </a:pPr>
            <a:r>
              <a:rPr lang="cs-CZ" dirty="0" smtClean="0"/>
              <a:t>Snadno </a:t>
            </a:r>
            <a:r>
              <a:rPr lang="cs-CZ" dirty="0" smtClean="0"/>
              <a:t>se rozptýlí – reaguje na zevní podněty</a:t>
            </a:r>
          </a:p>
          <a:p>
            <a:pPr>
              <a:buNone/>
            </a:pPr>
            <a:r>
              <a:rPr lang="cs-CZ" dirty="0" smtClean="0"/>
              <a:t>Problémy s nasloucháním, plněním úkolů</a:t>
            </a:r>
          </a:p>
          <a:p>
            <a:pPr>
              <a:buNone/>
            </a:pPr>
            <a:r>
              <a:rPr lang="cs-CZ" dirty="0" smtClean="0"/>
              <a:t>Neschopnost soustředit se na zadané úkoly</a:t>
            </a:r>
          </a:p>
          <a:p>
            <a:pPr>
              <a:buNone/>
            </a:pPr>
            <a:r>
              <a:rPr lang="cs-CZ" dirty="0" smtClean="0"/>
              <a:t>Pomalé osobní tempo</a:t>
            </a:r>
          </a:p>
          <a:p>
            <a:pPr>
              <a:buNone/>
            </a:pPr>
            <a:r>
              <a:rPr lang="cs-CZ" dirty="0" smtClean="0"/>
              <a:t>Nepořádnost – pracovní místo</a:t>
            </a:r>
          </a:p>
          <a:p>
            <a:pPr>
              <a:buNone/>
            </a:pPr>
            <a:r>
              <a:rPr lang="cs-CZ" dirty="0" smtClean="0"/>
              <a:t>Problémy s samostatnou prací, úzkostné rysy</a:t>
            </a:r>
          </a:p>
          <a:p>
            <a:pPr>
              <a:buNone/>
            </a:pPr>
            <a:r>
              <a:rPr lang="cs-CZ" dirty="0" smtClean="0"/>
              <a:t>Nevyrovnaný výkon ve škole</a:t>
            </a:r>
          </a:p>
          <a:p>
            <a:pPr>
              <a:buNone/>
            </a:pPr>
            <a:r>
              <a:rPr lang="cs-CZ" dirty="0" smtClean="0"/>
              <a:t>Duchem nepřítomen</a:t>
            </a:r>
          </a:p>
          <a:p>
            <a:pPr>
              <a:buNone/>
            </a:pPr>
            <a:r>
              <a:rPr lang="cs-CZ" dirty="0" smtClean="0"/>
              <a:t>Zapomínání na povinnosti</a:t>
            </a:r>
          </a:p>
          <a:p>
            <a:pPr>
              <a:buNone/>
            </a:pPr>
            <a:r>
              <a:rPr lang="cs-CZ" dirty="0" smtClean="0"/>
              <a:t>Ztrácí nebo nemůže najít věci</a:t>
            </a:r>
          </a:p>
          <a:p>
            <a:pPr>
              <a:buNone/>
            </a:pPr>
            <a:r>
              <a:rPr lang="cs-CZ" dirty="0" smtClean="0"/>
              <a:t>Porucha je vývojově stálá, s věkem se neupravuje!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Adhd – porucha pozornosti spojená s hyperaktivitou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u="sng" dirty="0" smtClean="0"/>
              <a:t>Projevy: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Vysoká míra aktivity – v pohybu, vrtí se, padá ze židle, hraje si s předměty…</a:t>
            </a:r>
          </a:p>
          <a:p>
            <a:pPr>
              <a:buNone/>
            </a:pPr>
            <a:r>
              <a:rPr lang="cs-CZ" dirty="0" smtClean="0"/>
              <a:t>Impulzivita a malé sebeovládání – vyhrkne, skáče do řeči, ruší, není schopen se podřídit autoritě, pravidlům</a:t>
            </a:r>
          </a:p>
          <a:p>
            <a:pPr>
              <a:buNone/>
            </a:pPr>
            <a:r>
              <a:rPr lang="cs-CZ" dirty="0" smtClean="0"/>
              <a:t>Potíže se zaměřením a udržením pozornosti</a:t>
            </a:r>
          </a:p>
          <a:p>
            <a:pPr>
              <a:buNone/>
            </a:pPr>
            <a:r>
              <a:rPr lang="cs-CZ" dirty="0" smtClean="0"/>
              <a:t>Potíže se soustředěním se na úkol a jeho </a:t>
            </a:r>
            <a:r>
              <a:rPr lang="cs-CZ" dirty="0" smtClean="0"/>
              <a:t>dokončením</a:t>
            </a:r>
          </a:p>
          <a:p>
            <a:pPr>
              <a:buNone/>
            </a:pPr>
            <a:r>
              <a:rPr lang="cs-CZ" dirty="0" smtClean="0"/>
              <a:t>Potíže s přechodem k jiné činnosti</a:t>
            </a:r>
          </a:p>
          <a:p>
            <a:pPr>
              <a:buNone/>
            </a:pPr>
            <a:r>
              <a:rPr lang="cs-CZ" dirty="0" smtClean="0"/>
              <a:t>Problémy s nasloucháním a plněním úkolů</a:t>
            </a:r>
          </a:p>
          <a:p>
            <a:pPr>
              <a:buNone/>
            </a:pPr>
            <a:r>
              <a:rPr lang="cs-CZ" dirty="0" smtClean="0"/>
              <a:t>Sociální nevyzrálost, problémy ve vztazích s vrstevníky, nejistota</a:t>
            </a:r>
          </a:p>
          <a:p>
            <a:pPr>
              <a:buNone/>
            </a:pPr>
            <a:r>
              <a:rPr lang="cs-CZ" dirty="0" smtClean="0"/>
              <a:t>Malá sebeúcta, sebedůvěra, změny nálad, úzkosnost, opoziční chování</a:t>
            </a:r>
          </a:p>
          <a:p>
            <a:pPr>
              <a:buNone/>
            </a:pPr>
            <a:r>
              <a:rPr lang="cs-CZ" dirty="0" smtClean="0"/>
              <a:t>Často se pojí s – poruchami chování, agresivitou, lhaním, krádežemi…</a:t>
            </a:r>
          </a:p>
          <a:p>
            <a:pPr>
              <a:buNone/>
            </a:pPr>
            <a:r>
              <a:rPr lang="cs-CZ" dirty="0" smtClean="0"/>
              <a:t>Snadná rozptýlitelnost vnějšími podněty</a:t>
            </a:r>
          </a:p>
          <a:p>
            <a:pPr>
              <a:buNone/>
            </a:pPr>
            <a:r>
              <a:rPr lang="cs-CZ" dirty="0" smtClean="0"/>
              <a:t>Nevyrovnaný výkon </a:t>
            </a:r>
          </a:p>
          <a:p>
            <a:pPr>
              <a:buNone/>
            </a:pPr>
            <a:r>
              <a:rPr lang="cs-CZ" dirty="0" smtClean="0"/>
              <a:t>Vypínání pozornosti (zasněnost)</a:t>
            </a:r>
          </a:p>
          <a:p>
            <a:pPr>
              <a:buNone/>
            </a:pPr>
            <a:r>
              <a:rPr lang="cs-CZ" dirty="0" smtClean="0"/>
              <a:t>Nepořádnost</a:t>
            </a:r>
          </a:p>
          <a:p>
            <a:pPr>
              <a:buNone/>
            </a:pPr>
            <a:r>
              <a:rPr lang="cs-CZ" dirty="0" smtClean="0"/>
              <a:t>Potíže se samostatnou prací</a:t>
            </a:r>
          </a:p>
          <a:p>
            <a:pPr>
              <a:buNone/>
            </a:pPr>
            <a:r>
              <a:rPr lang="cs-CZ" dirty="0" smtClean="0"/>
              <a:t>Zapomínání věcí, úkolů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hyperkinetického syndromu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u="sng" dirty="0" smtClean="0"/>
              <a:t>Klasifikace MKN- 10. revize - I. </a:t>
            </a:r>
            <a:r>
              <a:rPr lang="cs-CZ" u="sng" dirty="0" smtClean="0"/>
              <a:t>Hyperkinetické poruchy - </a:t>
            </a:r>
            <a:r>
              <a:rPr lang="cs-CZ" u="sng" dirty="0" smtClean="0"/>
              <a:t>F90:</a:t>
            </a:r>
            <a:r>
              <a:rPr lang="cs-CZ" dirty="0" smtClean="0"/>
              <a:t> 3 okolnosti:</a:t>
            </a:r>
            <a:endParaRPr lang="cs-CZ" u="sng" dirty="0" smtClean="0"/>
          </a:p>
          <a:p>
            <a:pPr marL="514350" indent="-514350">
              <a:buAutoNum type="arabicPeriod"/>
            </a:pPr>
            <a:r>
              <a:rPr lang="cs-CZ" dirty="0" smtClean="0"/>
              <a:t>Symptomy se objevily před 7. rokem věku.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Přetrvávají nejméně 6 měsíců.</a:t>
            </a:r>
          </a:p>
          <a:p>
            <a:pPr marL="514350" indent="-514350">
              <a:buAutoNum type="arabicPeriod"/>
            </a:pPr>
            <a:r>
              <a:rPr lang="cs-CZ" dirty="0" smtClean="0"/>
              <a:t>Jsou takového stupně, že se jeví jako vývojová úchylka.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u="sng" dirty="0" smtClean="0"/>
              <a:t>UŽÍVANÉ METODY:</a:t>
            </a:r>
          </a:p>
          <a:p>
            <a:pPr marL="514350" indent="-514350">
              <a:buNone/>
            </a:pPr>
            <a:r>
              <a:rPr lang="cs-CZ" dirty="0" smtClean="0"/>
              <a:t>DOTAZNÍKY</a:t>
            </a:r>
          </a:p>
          <a:p>
            <a:pPr marL="514350" indent="-514350">
              <a:buNone/>
            </a:pPr>
            <a:r>
              <a:rPr lang="cs-CZ" dirty="0" smtClean="0"/>
              <a:t>POZOROVÁNÍ – DLOUHODOBÉ</a:t>
            </a:r>
          </a:p>
          <a:p>
            <a:pPr marL="514350" indent="-514350">
              <a:buNone/>
            </a:pPr>
            <a:r>
              <a:rPr lang="cs-CZ" dirty="0" smtClean="0"/>
              <a:t>ANAMNÉZA – OSOBNÍ, RODINNÁ</a:t>
            </a:r>
          </a:p>
          <a:p>
            <a:pPr marL="514350" indent="-514350">
              <a:buNone/>
            </a:pPr>
            <a:r>
              <a:rPr lang="cs-CZ" dirty="0" smtClean="0"/>
              <a:t>LÉKAŘSKÁ, PSYCHOLOGICKÁ VYŠETŘENÍ – neurolog, pedopsychiatr, psycholog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4 zásady:</a:t>
            </a:r>
          </a:p>
          <a:p>
            <a:pPr>
              <a:buNone/>
            </a:pPr>
            <a:r>
              <a:rPr lang="cs-CZ" dirty="0" smtClean="0"/>
              <a:t>1. Podporovat učení a vzdělávání.</a:t>
            </a:r>
          </a:p>
          <a:p>
            <a:pPr>
              <a:buNone/>
            </a:pPr>
            <a:r>
              <a:rPr lang="cs-CZ" dirty="0" smtClean="0"/>
              <a:t>2. Podporovat vhodné chování.</a:t>
            </a:r>
          </a:p>
          <a:p>
            <a:pPr>
              <a:buNone/>
            </a:pPr>
            <a:r>
              <a:rPr lang="cs-CZ" dirty="0" smtClean="0"/>
              <a:t>3. Aplikovat medikamenty.</a:t>
            </a:r>
          </a:p>
          <a:p>
            <a:pPr>
              <a:buNone/>
            </a:pPr>
            <a:r>
              <a:rPr lang="cs-CZ" dirty="0" smtClean="0"/>
              <a:t>4. Podporovat vztahy mezi rodiči a dětmi.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Stěžejní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Spočívají </a:t>
            </a:r>
            <a:r>
              <a:rPr lang="cs-CZ" dirty="0" smtClean="0"/>
              <a:t>ve </a:t>
            </a:r>
            <a:r>
              <a:rPr lang="cs-CZ" b="1" u="sng" dirty="0" smtClean="0"/>
              <a:t>3 rovinách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b="1" dirty="0" smtClean="0"/>
              <a:t>1. Medikace.</a:t>
            </a:r>
          </a:p>
          <a:p>
            <a:pPr>
              <a:buNone/>
            </a:pPr>
            <a:r>
              <a:rPr lang="cs-CZ" b="1" dirty="0" smtClean="0"/>
              <a:t>2. Trénink rodičů a vzdělávání pedagogů</a:t>
            </a:r>
            <a:r>
              <a:rPr lang="cs-CZ" b="1" dirty="0" smtClean="0"/>
              <a:t>.</a:t>
            </a:r>
          </a:p>
          <a:p>
            <a:pPr>
              <a:buFontTx/>
              <a:buChar char="-"/>
            </a:pPr>
            <a:r>
              <a:rPr lang="cs-CZ" dirty="0" smtClean="0"/>
              <a:t>např. metoda videotréninku</a:t>
            </a:r>
          </a:p>
          <a:p>
            <a:pPr>
              <a:buFontTx/>
              <a:buChar char="-"/>
            </a:pPr>
            <a:r>
              <a:rPr lang="cs-CZ" dirty="0" smtClean="0"/>
              <a:t>d</a:t>
            </a:r>
            <a:r>
              <a:rPr lang="cs-CZ" dirty="0" smtClean="0"/>
              <a:t>iagnostika problému</a:t>
            </a:r>
            <a:endParaRPr lang="cs-CZ" b="1" dirty="0" smtClean="0"/>
          </a:p>
          <a:p>
            <a:pPr>
              <a:buNone/>
            </a:pPr>
            <a:r>
              <a:rPr lang="cs-CZ" u="sng" dirty="0" smtClean="0"/>
              <a:t>MODIFIKACE CHOVÁNÍ</a:t>
            </a:r>
            <a:r>
              <a:rPr lang="cs-CZ" dirty="0" smtClean="0"/>
              <a:t> (behavoriální modifikace) – upevňování žádoucího a oslabování problémového</a:t>
            </a:r>
          </a:p>
          <a:p>
            <a:pPr>
              <a:buNone/>
            </a:pPr>
            <a:r>
              <a:rPr lang="cs-CZ" u="sng" dirty="0" smtClean="0"/>
              <a:t>STRATEGIE POSILOVÁNÍ</a:t>
            </a:r>
          </a:p>
          <a:p>
            <a:pPr>
              <a:buNone/>
            </a:pPr>
            <a:r>
              <a:rPr lang="cs-CZ" dirty="0" smtClean="0"/>
              <a:t>Různé metody:</a:t>
            </a:r>
          </a:p>
          <a:p>
            <a:pPr>
              <a:buNone/>
            </a:pPr>
            <a:r>
              <a:rPr lang="cs-CZ" dirty="0" smtClean="0"/>
              <a:t>Hospodaření se žetony (</a:t>
            </a:r>
            <a:r>
              <a:rPr lang="cs-CZ" dirty="0" err="1" smtClean="0"/>
              <a:t>token</a:t>
            </a:r>
            <a:r>
              <a:rPr lang="cs-CZ" dirty="0" smtClean="0"/>
              <a:t> system)</a:t>
            </a:r>
          </a:p>
          <a:p>
            <a:pPr>
              <a:buNone/>
            </a:pPr>
            <a:r>
              <a:rPr lang="cs-CZ" dirty="0" smtClean="0"/>
              <a:t>Metoda penále za reakci (response </a:t>
            </a:r>
            <a:r>
              <a:rPr lang="cs-CZ" dirty="0" err="1" smtClean="0"/>
              <a:t>cost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Metoda vylučování (</a:t>
            </a:r>
            <a:r>
              <a:rPr lang="cs-CZ" dirty="0" err="1" smtClean="0"/>
              <a:t>timeout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Smlouva mezi pedagogem a žákem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617</Words>
  <PresentationFormat>Předvádění na obrazovce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Bohatý</vt:lpstr>
      <vt:lpstr>Hyperkinetické poruchy chování. Add, adhd.</vt:lpstr>
      <vt:lpstr>Poruchy chování spojené s poruchou aktivity a pozornosti – add, adhd</vt:lpstr>
      <vt:lpstr>Deficity u adhd</vt:lpstr>
      <vt:lpstr>Příčiny poruchy adhd</vt:lpstr>
      <vt:lpstr>Add – porucha pozornosti</vt:lpstr>
      <vt:lpstr>Adhd – porucha pozornosti spojená s hyperaktivitou </vt:lpstr>
      <vt:lpstr>Diagnostika hyperkinetického syndromu</vt:lpstr>
      <vt:lpstr>Současné trendy</vt:lpstr>
      <vt:lpstr>Stěžejní oblasti</vt:lpstr>
      <vt:lpstr>Stěžejní oblasti - pokračování</vt:lpstr>
      <vt:lpstr>Metoda dobrého startu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Hyperkinetické poruchy chování. Add, adhd.</dc:title>
  <cp:lastModifiedBy>Dačevovi</cp:lastModifiedBy>
  <cp:revision>9</cp:revision>
  <dcterms:modified xsi:type="dcterms:W3CDTF">2016-02-28T09:22:52Z</dcterms:modified>
</cp:coreProperties>
</file>