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9" r:id="rId2"/>
    <p:sldId id="258" r:id="rId3"/>
    <p:sldId id="260" r:id="rId4"/>
    <p:sldId id="264" r:id="rId5"/>
    <p:sldId id="262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2376000"/>
            <a:ext cx="8229600" cy="1399032"/>
          </a:xfrm>
        </p:spPr>
        <p:txBody>
          <a:bodyPr>
            <a:noAutofit/>
          </a:bodyPr>
          <a:lstStyle/>
          <a:p>
            <a:pPr marL="0" algn="ctr"/>
            <a:r>
              <a:rPr lang="cs-CZ" sz="9600" dirty="0" smtClean="0">
                <a:solidFill>
                  <a:srgbClr val="660066"/>
                </a:solidFill>
              </a:rPr>
              <a:t>BIOPOTRAVINY</a:t>
            </a:r>
            <a:endParaRPr lang="cs-CZ" sz="9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98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99032"/>
          </a:xfrm>
        </p:spPr>
        <p:txBody>
          <a:bodyPr>
            <a:normAutofit/>
          </a:bodyPr>
          <a:lstStyle/>
          <a:p>
            <a:pPr marL="0" algn="ctr"/>
            <a:r>
              <a:rPr lang="cs-CZ" sz="4400" dirty="0" smtClean="0">
                <a:solidFill>
                  <a:srgbClr val="660066"/>
                </a:solidFill>
              </a:rPr>
              <a:t>Co jsou biopotraviny?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Biopotraviny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pocházejí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z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ekologického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zemědělství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Při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jejich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pěstování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produkci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a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výrobě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je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zakázáno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používat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chemické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látky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Geneticky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modifikované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organismy,nadbytečné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množství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léků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a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hormonů</a:t>
            </a:r>
            <a:endParaRPr lang="en-GB" altLang="cs-CZ" dirty="0">
              <a:solidFill>
                <a:schemeClr val="tx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Ekozemědělec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by se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měl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chovat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šetrně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nejen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ke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zvířatům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ale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i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k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jejich</a:t>
            </a:r>
            <a:r>
              <a:rPr lang="en-GB" altLang="cs-CZ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GB" altLang="cs-CZ" dirty="0" err="1">
                <a:solidFill>
                  <a:schemeClr val="tx1">
                    <a:lumMod val="85000"/>
                  </a:schemeClr>
                </a:solidFill>
              </a:rPr>
              <a:t>okolí</a:t>
            </a:r>
            <a:endParaRPr lang="en-GB" alt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0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000" y="548680"/>
            <a:ext cx="8291264" cy="1080120"/>
          </a:xfrm>
        </p:spPr>
        <p:txBody>
          <a:bodyPr>
            <a:normAutofit fontScale="90000"/>
          </a:bodyPr>
          <a:lstStyle/>
          <a:p>
            <a:pPr marL="0" algn="ctr"/>
            <a:r>
              <a:rPr lang="cs-CZ" sz="4900" dirty="0">
                <a:solidFill>
                  <a:srgbClr val="660066"/>
                </a:solidFill>
              </a:rPr>
              <a:t>Jak poznáme že jde </a:t>
            </a:r>
            <a:r>
              <a:rPr lang="cs-CZ" sz="4900" dirty="0" smtClean="0">
                <a:solidFill>
                  <a:srgbClr val="660066"/>
                </a:solidFill>
              </a:rPr>
              <a:t>o biopotravinu?</a:t>
            </a:r>
            <a:endParaRPr lang="cs-CZ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altLang="cs-CZ" sz="2400" dirty="0">
                <a:solidFill>
                  <a:schemeClr val="tx1">
                    <a:lumMod val="85000"/>
                  </a:schemeClr>
                </a:solidFill>
              </a:rPr>
              <a:t>Bioprodukty mohou být v Česku označeny </a:t>
            </a:r>
            <a:r>
              <a:rPr lang="cs-CZ" altLang="cs-CZ" sz="2400" dirty="0" err="1">
                <a:solidFill>
                  <a:schemeClr val="tx1">
                    <a:lumMod val="85000"/>
                  </a:schemeClr>
                </a:solidFill>
              </a:rPr>
              <a:t>bioznačkou</a:t>
            </a:r>
            <a:r>
              <a:rPr lang="cs-CZ" altLang="cs-CZ" sz="2400" dirty="0">
                <a:solidFill>
                  <a:schemeClr val="tx1">
                    <a:lumMod val="85000"/>
                  </a:schemeClr>
                </a:solidFill>
              </a:rPr>
              <a:t>, tzv. </a:t>
            </a:r>
            <a:r>
              <a:rPr lang="cs-CZ" altLang="cs-CZ" sz="2400" dirty="0" err="1">
                <a:solidFill>
                  <a:schemeClr val="tx1">
                    <a:lumMod val="85000"/>
                  </a:schemeClr>
                </a:solidFill>
              </a:rPr>
              <a:t>biozebrou</a:t>
            </a:r>
            <a:r>
              <a:rPr lang="cs-CZ" altLang="cs-CZ" sz="2400" dirty="0">
                <a:solidFill>
                  <a:schemeClr val="tx1">
                    <a:lumMod val="85000"/>
                  </a:schemeClr>
                </a:solidFill>
              </a:rPr>
              <a:t>, a na jejich obalu musí být uveden nápis „Produkt ekologického zemědělství“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altLang="cs-CZ" sz="2400" dirty="0">
                <a:solidFill>
                  <a:schemeClr val="tx1">
                    <a:lumMod val="85000"/>
                  </a:schemeClr>
                </a:solidFill>
              </a:rPr>
              <a:t>V souvislosti s bioprodukty se smí užívat výrazy jako „biologický“, „organický“ a „ekologický“, anebo předpony „bio“ a „</a:t>
            </a:r>
            <a:r>
              <a:rPr lang="cs-CZ" altLang="cs-CZ" sz="2400" dirty="0" err="1">
                <a:solidFill>
                  <a:schemeClr val="tx1">
                    <a:lumMod val="85000"/>
                  </a:schemeClr>
                </a:solidFill>
              </a:rPr>
              <a:t>eko</a:t>
            </a:r>
            <a:r>
              <a:rPr lang="cs-CZ" altLang="cs-CZ" sz="2400" dirty="0">
                <a:solidFill>
                  <a:schemeClr val="tx1">
                    <a:lumMod val="85000"/>
                  </a:schemeClr>
                </a:solidFill>
              </a:rPr>
              <a:t>“. Použití těchto výrazů pro jiné než certifikované produkty ekologického zemědělství je v rozporu se zákonem a může být sankciováno </a:t>
            </a:r>
            <a:r>
              <a:rPr lang="cs-CZ" altLang="cs-CZ" sz="2400" dirty="0" smtClean="0">
                <a:solidFill>
                  <a:schemeClr val="tx1">
                    <a:lumMod val="85000"/>
                  </a:schemeClr>
                </a:solidFill>
              </a:rPr>
              <a:t>pokutou</a:t>
            </a:r>
          </a:p>
          <a:p>
            <a:pPr marL="64008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altLang="cs-CZ" dirty="0">
              <a:solidFill>
                <a:schemeClr val="tx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altLang="cs-CZ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64008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altLang="cs-CZ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64008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altLang="cs-CZ" dirty="0">
              <a:solidFill>
                <a:schemeClr val="tx1">
                  <a:lumMod val="85000"/>
                </a:schemeClr>
              </a:solidFill>
            </a:endParaRP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157192"/>
            <a:ext cx="2160241" cy="127495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157192"/>
            <a:ext cx="1874533" cy="127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3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99032"/>
          </a:xfrm>
        </p:spPr>
        <p:txBody>
          <a:bodyPr>
            <a:noAutofit/>
          </a:bodyPr>
          <a:lstStyle/>
          <a:p>
            <a:pPr marL="0" algn="ctr"/>
            <a:r>
              <a:rPr lang="cs-CZ" sz="4400" dirty="0">
                <a:solidFill>
                  <a:srgbClr val="660066"/>
                </a:solidFill>
              </a:rPr>
              <a:t>Co dalšího můžeme od potravin s logem bio očekávat?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66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Farma je za ekologickou považována až po dvouletém přechodném období – způsob hospodaření je průběžně kontrolován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Tento způsob pěstování mimo jiné obnovuje kvalitu a úrodnost půdy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Zvířata jsou chována za přirozenějších podmínek</a:t>
            </a:r>
            <a:endParaRPr lang="cs-CZ" sz="24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074" y="476672"/>
            <a:ext cx="8229600" cy="1344264"/>
          </a:xfrm>
        </p:spPr>
        <p:txBody>
          <a:bodyPr>
            <a:normAutofit/>
          </a:bodyPr>
          <a:lstStyle/>
          <a:p>
            <a:pPr marL="0" algn="ctr"/>
            <a:r>
              <a:rPr lang="cs-CZ" sz="4400" dirty="0">
                <a:solidFill>
                  <a:srgbClr val="660066"/>
                </a:solidFill>
              </a:rPr>
              <a:t>Co zvedá cenu bio potravin?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075" y="2132856"/>
            <a:ext cx="8229600" cy="4572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Nižší intenzita využití půdy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Pěstování méně výnosných, ale šetrných plodin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Větší objem lidské práce – místo chemických </a:t>
            </a: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prostředků jsou použity „mechanické“ (pletí) </a:t>
            </a:r>
          </a:p>
          <a:p>
            <a:pPr marL="64008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64008" indent="0">
              <a:buNone/>
            </a:pPr>
            <a:endParaRPr lang="cs-CZ" dirty="0" smtClean="0"/>
          </a:p>
          <a:p>
            <a:pPr marL="64008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dirty="0"/>
              <a:t>	</a:t>
            </a:r>
            <a:r>
              <a:rPr lang="cs-CZ" sz="2400" dirty="0" smtClean="0">
                <a:solidFill>
                  <a:schemeClr val="tx1">
                    <a:lumMod val="85000"/>
                  </a:schemeClr>
                </a:solidFill>
              </a:rPr>
              <a:t>vliv </a:t>
            </a: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na úrodnost půdy, erozi, kvalitu </a:t>
            </a:r>
            <a:r>
              <a:rPr lang="cs-CZ" sz="2400" dirty="0" smtClean="0">
                <a:solidFill>
                  <a:schemeClr val="tx1">
                    <a:lumMod val="85000"/>
                  </a:schemeClr>
                </a:solidFill>
              </a:rPr>
              <a:t>potravin</a:t>
            </a: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, </a:t>
            </a:r>
            <a:endParaRPr lang="cs-CZ" sz="2400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64008" indent="0"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tx1">
                    <a:lumMod val="85000"/>
                  </a:schemeClr>
                </a:solidFill>
              </a:rPr>
              <a:t>investice </a:t>
            </a: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do budoucí krajiny</a:t>
            </a:r>
          </a:p>
          <a:p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3995685" y="3941676"/>
            <a:ext cx="576189" cy="954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99032"/>
          </a:xfrm>
        </p:spPr>
        <p:txBody>
          <a:bodyPr>
            <a:noAutofit/>
          </a:bodyPr>
          <a:lstStyle/>
          <a:p>
            <a:pPr marL="0" algn="ctr"/>
            <a:r>
              <a:rPr lang="cs-CZ" sz="4400" dirty="0">
                <a:solidFill>
                  <a:srgbClr val="660066"/>
                </a:solidFill>
              </a:rPr>
              <a:t>Vegetariánská a bio strava ve školách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545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Malý výběr vegetariánské stravy – většinou vždy jen jedno jídlo a to za předpokladu, že je na výběr ze tří jídel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Nepružná česká norma určující spotřební koš dle kterého se vaří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Norma pro vegetariánskou stravu je špatně zpracována – maso nahrazeno velkým množstvím mléčných výrobků a vajec, naopak zařazeno málo zeleniny, ovoce, obilovin a luštěnin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400" dirty="0">
                <a:solidFill>
                  <a:schemeClr val="tx1">
                    <a:lumMod val="85000"/>
                  </a:schemeClr>
                </a:solidFill>
              </a:rPr>
              <a:t>U bio potravin argument, že jsou pro školní jídelny finančně nedostupné – lpění na tabulkách místo na kvalitě surovin</a:t>
            </a:r>
            <a:endParaRPr lang="cs-CZ" sz="24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27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89854"/>
          </a:xfrm>
        </p:spPr>
        <p:txBody>
          <a:bodyPr>
            <a:normAutofit/>
          </a:bodyPr>
          <a:lstStyle/>
          <a:p>
            <a:pPr marL="0" algn="ctr"/>
            <a:r>
              <a:rPr lang="cs-CZ" sz="4400" dirty="0">
                <a:solidFill>
                  <a:srgbClr val="660066"/>
                </a:solidFill>
              </a:rPr>
              <a:t>Byrokracie ve školním stravování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600" dirty="0">
                <a:solidFill>
                  <a:schemeClr val="tx1">
                    <a:lumMod val="85000"/>
                  </a:schemeClr>
                </a:solidFill>
              </a:rPr>
              <a:t>Případné změny musí odsouhlasit ministr školství, zdravotnictví, zemědělství a hlavní hygienik 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600" dirty="0">
                <a:solidFill>
                  <a:schemeClr val="tx1">
                    <a:lumMod val="85000"/>
                  </a:schemeClr>
                </a:solidFill>
              </a:rPr>
              <a:t>Argumentace, že dle statistik je vegetariánu a veganů pouhé 4% - jídlo bez masa však vyhledává stále více lidí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600" dirty="0">
                <a:solidFill>
                  <a:schemeClr val="tx1">
                    <a:lumMod val="85000"/>
                  </a:schemeClr>
                </a:solidFill>
              </a:rPr>
              <a:t>Neochota kuchařů a vedení škol ke změnám 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600" dirty="0">
                <a:solidFill>
                  <a:schemeClr val="tx1">
                    <a:lumMod val="85000"/>
                  </a:schemeClr>
                </a:solidFill>
              </a:rPr>
              <a:t>Snaha kontrolovat jakou stravu studenti preferují a strach z toho, že by se děti masu vyhýbaly. 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600" dirty="0">
                <a:solidFill>
                  <a:schemeClr val="tx1">
                    <a:lumMod val="85000"/>
                  </a:schemeClr>
                </a:solidFill>
              </a:rPr>
              <a:t>Bývalý ministr Ondřej Liška prosadil alespoň to, že kuchařky nemusí do puntíku dodržovat spotřební koš, mohou méně sladit, mastit a nabízet více zeleniny a ovoce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2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821"/>
            <a:ext cx="8229600" cy="1399032"/>
          </a:xfrm>
        </p:spPr>
        <p:txBody>
          <a:bodyPr>
            <a:normAutofit/>
          </a:bodyPr>
          <a:lstStyle/>
          <a:p>
            <a:pPr marL="0" algn="ctr"/>
            <a:r>
              <a:rPr lang="cs-CZ" sz="4400" dirty="0">
                <a:solidFill>
                  <a:srgbClr val="660066"/>
                </a:solidFill>
              </a:rPr>
              <a:t>Možná řešení </a:t>
            </a:r>
            <a:endParaRPr lang="cs-CZ" sz="4400" dirty="0">
              <a:solidFill>
                <a:srgbClr val="66006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>
                <a:solidFill>
                  <a:schemeClr val="tx1">
                    <a:lumMod val="85000"/>
                  </a:schemeClr>
                </a:solidFill>
              </a:rPr>
              <a:t>Volit spíše lokální potraviny a nakupovat u místních farmářů místo velkoobchodů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>
                <a:solidFill>
                  <a:schemeClr val="tx1">
                    <a:lumMod val="85000"/>
                  </a:schemeClr>
                </a:solidFill>
              </a:rPr>
              <a:t>Nabídnout dětem více informací a podíl na rozhodování o jídle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>
                <a:solidFill>
                  <a:schemeClr val="tx1">
                    <a:lumMod val="85000"/>
                  </a:schemeClr>
                </a:solidFill>
              </a:rPr>
              <a:t>Společnost produkuje zbytečně velký objem potravin, více se hraje na kvantitu než kvalitu, což má vliv i na zdraví lidí 	       snížit objem potravy za den ale zvýšit její kvalitu</a:t>
            </a:r>
          </a:p>
          <a:p>
            <a:pPr>
              <a:buFont typeface="Wingdings" panose="05000000000000000000" pitchFamily="2" charset="2"/>
              <a:buChar char="q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cs-CZ" sz="2800" dirty="0">
                <a:solidFill>
                  <a:schemeClr val="tx1">
                    <a:lumMod val="85000"/>
                  </a:schemeClr>
                </a:solidFill>
              </a:rPr>
              <a:t>Nadměrná konzumace masa, což neprospívá lidskému organismu, snížení spotřeby by mělo vliv na podmínky chovu zvířat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483768" y="4293096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3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20">
      <a:dk1>
        <a:srgbClr val="365339"/>
      </a:dk1>
      <a:lt1>
        <a:srgbClr val="FFFFFF"/>
      </a:lt1>
      <a:dk2>
        <a:srgbClr val="60643C"/>
      </a:dk2>
      <a:lt2>
        <a:srgbClr val="1B291C"/>
      </a:lt2>
      <a:accent1>
        <a:srgbClr val="1B291C"/>
      </a:accent1>
      <a:accent2>
        <a:srgbClr val="365339"/>
      </a:accent2>
      <a:accent3>
        <a:srgbClr val="1B1C11"/>
      </a:accent3>
      <a:accent4>
        <a:srgbClr val="212315"/>
      </a:accent4>
      <a:accent5>
        <a:srgbClr val="1B291C"/>
      </a:accent5>
      <a:accent6>
        <a:srgbClr val="E8B7B7"/>
      </a:accent6>
      <a:hlink>
        <a:srgbClr val="DB5353"/>
      </a:hlink>
      <a:folHlink>
        <a:srgbClr val="903638"/>
      </a:folHlink>
    </a:clrScheme>
    <a:fontScheme name="Složený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204</TotalTime>
  <Words>421</Words>
  <Application>Microsoft Office PowerPoint</Application>
  <PresentationFormat>Předvádění na obrazovce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Verdana</vt:lpstr>
      <vt:lpstr>Wingdings</vt:lpstr>
      <vt:lpstr>Wingdings 2</vt:lpstr>
      <vt:lpstr>Talent</vt:lpstr>
      <vt:lpstr>BIOPOTRAVINY</vt:lpstr>
      <vt:lpstr>Co jsou biopotraviny?</vt:lpstr>
      <vt:lpstr>Jak poznáme že jde o biopotravinu?</vt:lpstr>
      <vt:lpstr>Co dalšího můžeme od potravin s logem bio očekávat?</vt:lpstr>
      <vt:lpstr>Co zvedá cenu bio potravin?</vt:lpstr>
      <vt:lpstr>Vegetariánská a bio strava ve školách</vt:lpstr>
      <vt:lpstr>Byrokracie ve školním stravování</vt:lpstr>
      <vt:lpstr>Možná řešení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Ahoj</dc:title>
  <dc:creator>Ivanka</dc:creator>
  <cp:lastModifiedBy>Ivanka</cp:lastModifiedBy>
  <cp:revision>31</cp:revision>
  <dcterms:created xsi:type="dcterms:W3CDTF">2015-11-19T13:34:04Z</dcterms:created>
  <dcterms:modified xsi:type="dcterms:W3CDTF">2015-11-19T22:19:36Z</dcterms:modified>
</cp:coreProperties>
</file>