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1" r:id="rId3"/>
    <p:sldId id="257" r:id="rId4"/>
    <p:sldId id="264" r:id="rId5"/>
    <p:sldId id="258" r:id="rId6"/>
    <p:sldId id="259" r:id="rId7"/>
    <p:sldId id="260" r:id="rId8"/>
    <p:sldId id="262" r:id="rId9"/>
    <p:sldId id="263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21.11.2015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sumava.cz/cz/" TargetMode="External"/><Relationship Id="rId2" Type="http://schemas.openxmlformats.org/officeDocument/2006/relationships/hyperlink" Target="http://www.risy.cz/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iroda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648072"/>
          </a:xfrm>
        </p:spPr>
        <p:txBody>
          <a:bodyPr>
            <a:normAutofit/>
          </a:bodyPr>
          <a:lstStyle/>
          <a:p>
            <a:pPr algn="ctr"/>
            <a:r>
              <a:rPr lang="cs-CZ" sz="2400" dirty="0" smtClean="0"/>
              <a:t>Prezentace k předmětu SC4BK_UEEV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72200" y="5229200"/>
            <a:ext cx="2264296" cy="1273696"/>
          </a:xfrm>
        </p:spPr>
        <p:txBody>
          <a:bodyPr>
            <a:normAutofit/>
          </a:bodyPr>
          <a:lstStyle/>
          <a:p>
            <a:pPr algn="l"/>
            <a:r>
              <a:rPr lang="cs-CZ" sz="1800" dirty="0" smtClean="0"/>
              <a:t>Kateřina </a:t>
            </a:r>
            <a:r>
              <a:rPr lang="cs-CZ" sz="1800" dirty="0" err="1" smtClean="0"/>
              <a:t>Štěpařová</a:t>
            </a:r>
            <a:endParaRPr lang="cs-CZ" sz="1800" dirty="0" smtClean="0"/>
          </a:p>
          <a:p>
            <a:pPr algn="l"/>
            <a:r>
              <a:rPr lang="cs-CZ" sz="1800" dirty="0" smtClean="0"/>
              <a:t>UČO: 104835</a:t>
            </a:r>
          </a:p>
          <a:p>
            <a:pPr algn="l"/>
            <a:r>
              <a:rPr lang="cs-CZ" sz="1800" dirty="0" smtClean="0"/>
              <a:t>Brno 2015</a:t>
            </a:r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23728" y="1556792"/>
            <a:ext cx="4680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ŠUMAVA</a:t>
            </a:r>
            <a:endParaRPr lang="cs-CZ" sz="4400" b="1" dirty="0"/>
          </a:p>
        </p:txBody>
      </p:sp>
      <p:pic>
        <p:nvPicPr>
          <p:cNvPr id="6" name="Obrázek 5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429000"/>
            <a:ext cx="2759968" cy="27599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Volný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Šumava je braná jako jeden z nejoblíbenějších turistických míst v </a:t>
            </a:r>
            <a:r>
              <a:rPr lang="cs-CZ" dirty="0" smtClean="0"/>
              <a:t>ČR.</a:t>
            </a:r>
          </a:p>
          <a:p>
            <a:r>
              <a:rPr lang="cs-CZ" dirty="0" smtClean="0"/>
              <a:t>Nabízí </a:t>
            </a:r>
            <a:r>
              <a:rPr lang="cs-CZ" dirty="0" smtClean="0"/>
              <a:t>různorodost aktivit – turistika, cyklistika, rybolov, lyžování, sjíždění řek, vodáctví či jiné vodní </a:t>
            </a:r>
            <a:r>
              <a:rPr lang="cs-CZ" dirty="0" smtClean="0"/>
              <a:t>sporty (nejdelší </a:t>
            </a:r>
            <a:r>
              <a:rPr lang="cs-CZ" dirty="0" smtClean="0"/>
              <a:t>přehrada – Lipno, Největší přehrada – </a:t>
            </a:r>
            <a:r>
              <a:rPr lang="cs-CZ" dirty="0" smtClean="0"/>
              <a:t>Orlík).</a:t>
            </a:r>
          </a:p>
          <a:p>
            <a:r>
              <a:rPr lang="cs-CZ" dirty="0" smtClean="0"/>
              <a:t>Je </a:t>
            </a:r>
            <a:r>
              <a:rPr lang="cs-CZ" dirty="0" smtClean="0"/>
              <a:t>zachována příroda jako taková, ideální pro rodinné výlety na naučných turistických stezkách.  </a:t>
            </a:r>
            <a:endParaRPr lang="cs-CZ" dirty="0" smtClean="0"/>
          </a:p>
          <a:p>
            <a:r>
              <a:rPr lang="cs-CZ" dirty="0" smtClean="0"/>
              <a:t>Nachází </a:t>
            </a:r>
            <a:r>
              <a:rPr lang="cs-CZ" dirty="0" smtClean="0"/>
              <a:t>se tu plno památek (hrady, zámky, zříceniny, památníky). Mezi nejznámější kulturní památky </a:t>
            </a:r>
            <a:r>
              <a:rPr lang="cs-CZ" dirty="0" smtClean="0"/>
              <a:t>JČK spadá </a:t>
            </a:r>
            <a:r>
              <a:rPr lang="cs-CZ" dirty="0" smtClean="0"/>
              <a:t>Český Krumlov, který je zapsán v seznamu kulturních památek UNESCO.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Boubínský prales</a:t>
            </a:r>
            <a:br>
              <a:rPr lang="cs-CZ" sz="2800" dirty="0" smtClean="0"/>
            </a:br>
            <a:r>
              <a:rPr lang="cs-CZ" sz="2800" dirty="0" smtClean="0"/>
              <a:t>Lapač na kůrovce</a:t>
            </a:r>
            <a:br>
              <a:rPr lang="cs-CZ" sz="2800" dirty="0" smtClean="0"/>
            </a:br>
            <a:r>
              <a:rPr lang="cs-CZ" sz="2800" dirty="0" smtClean="0"/>
              <a:t>Stromy po zásahu kůrovcem</a:t>
            </a:r>
            <a:endParaRPr lang="cs-CZ" sz="2800" dirty="0"/>
          </a:p>
        </p:txBody>
      </p:sp>
      <p:pic>
        <p:nvPicPr>
          <p:cNvPr id="4" name="Zástupný symbol pro obsah 3" descr="b pral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3311977" cy="2232248"/>
          </a:xfrm>
        </p:spPr>
      </p:pic>
      <p:pic>
        <p:nvPicPr>
          <p:cNvPr id="1026" name="Picture 2" descr="C:\Users\KSteparova\Desktop\VŠ - škola\Bc\3. sem\Enviro\lapač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4664"/>
            <a:ext cx="3123440" cy="2339565"/>
          </a:xfrm>
          <a:prstGeom prst="rect">
            <a:avLst/>
          </a:prstGeom>
          <a:noFill/>
        </p:spPr>
      </p:pic>
      <p:pic>
        <p:nvPicPr>
          <p:cNvPr id="1027" name="Picture 3" descr="C:\Users\KSteparova\Desktop\VŠ - škola\Bc\3. sem\Enviro\stromy po zasahu kurovce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780928"/>
            <a:ext cx="3100556" cy="2337044"/>
          </a:xfrm>
          <a:prstGeom prst="rect">
            <a:avLst/>
          </a:prstGeom>
          <a:noFill/>
        </p:spPr>
      </p:pic>
      <p:pic>
        <p:nvPicPr>
          <p:cNvPr id="1028" name="Picture 4" descr="C:\Users\KSteparova\Desktop\VŠ - škola\Bc\3. sem\Enviro\Mapa chranenych uzemi C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2852936"/>
            <a:ext cx="4249241" cy="31828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 smtClean="0"/>
          </a:p>
          <a:p>
            <a:pPr lvl="1"/>
            <a:r>
              <a:rPr lang="cs-CZ" sz="2400" dirty="0" smtClean="0"/>
              <a:t>RIS – Regionální informační servis  = </a:t>
            </a:r>
            <a:r>
              <a:rPr lang="cs-CZ" sz="2400" u="sng" dirty="0" smtClean="0">
                <a:hlinkClick r:id="rId2"/>
              </a:rPr>
              <a:t>http://www.</a:t>
            </a:r>
            <a:r>
              <a:rPr lang="cs-CZ" sz="2400" u="sng" dirty="0" err="1" smtClean="0">
                <a:hlinkClick r:id="rId2"/>
              </a:rPr>
              <a:t>risy.cz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err="1" smtClean="0">
                <a:hlinkClick r:id="rId2"/>
              </a:rPr>
              <a:t>cs</a:t>
            </a:r>
            <a:endParaRPr lang="cs-CZ" sz="2400" dirty="0" smtClean="0"/>
          </a:p>
          <a:p>
            <a:pPr lvl="1"/>
            <a:r>
              <a:rPr lang="cs-CZ" sz="2400" dirty="0" smtClean="0"/>
              <a:t>Národní park Šumava = </a:t>
            </a:r>
            <a:r>
              <a:rPr lang="cs-CZ" sz="2400" u="sng" dirty="0" smtClean="0">
                <a:hlinkClick r:id="rId3"/>
              </a:rPr>
              <a:t>http://www.</a:t>
            </a:r>
            <a:r>
              <a:rPr lang="cs-CZ" sz="2400" u="sng" dirty="0" err="1" smtClean="0">
                <a:hlinkClick r:id="rId3"/>
              </a:rPr>
              <a:t>npsumava.cz</a:t>
            </a:r>
            <a:r>
              <a:rPr lang="cs-CZ" sz="2400" u="sng" dirty="0" smtClean="0">
                <a:hlinkClick r:id="rId3"/>
              </a:rPr>
              <a:t>/</a:t>
            </a:r>
            <a:r>
              <a:rPr lang="cs-CZ" sz="2400" u="sng" dirty="0" err="1" smtClean="0">
                <a:hlinkClick r:id="rId3"/>
              </a:rPr>
              <a:t>cz</a:t>
            </a:r>
            <a:r>
              <a:rPr lang="cs-CZ" sz="2400" u="sng" dirty="0" smtClean="0">
                <a:hlinkClick r:id="rId3"/>
              </a:rPr>
              <a:t>/</a:t>
            </a:r>
            <a:endParaRPr lang="cs-CZ" sz="2400" dirty="0" smtClean="0"/>
          </a:p>
          <a:p>
            <a:pPr lvl="1"/>
            <a:r>
              <a:rPr lang="cs-CZ" sz="2400" dirty="0" smtClean="0"/>
              <a:t>Příroda.</a:t>
            </a:r>
            <a:r>
              <a:rPr lang="cs-CZ" sz="2400" dirty="0" err="1" smtClean="0"/>
              <a:t>cz</a:t>
            </a:r>
            <a:r>
              <a:rPr lang="cs-CZ" sz="2400" dirty="0" smtClean="0"/>
              <a:t> = </a:t>
            </a:r>
            <a:r>
              <a:rPr lang="cs-CZ" sz="2400" u="sng" dirty="0" smtClean="0">
                <a:hlinkClick r:id="rId4"/>
              </a:rPr>
              <a:t>http://www.</a:t>
            </a:r>
            <a:r>
              <a:rPr lang="cs-CZ" sz="2400" u="sng" dirty="0" err="1" smtClean="0">
                <a:hlinkClick r:id="rId4"/>
              </a:rPr>
              <a:t>priroda.cz</a:t>
            </a:r>
            <a:r>
              <a:rPr lang="cs-CZ" sz="2400" u="sng" dirty="0" smtClean="0">
                <a:hlinkClick r:id="rId4"/>
              </a:rPr>
              <a:t>/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Poloha Šumavy – národní park</a:t>
            </a:r>
            <a:endParaRPr lang="cs-CZ" dirty="0"/>
          </a:p>
        </p:txBody>
      </p:sp>
      <p:pic>
        <p:nvPicPr>
          <p:cNvPr id="6" name="Zástupný symbol pro obsah 5" descr="Šumava - map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636912"/>
            <a:ext cx="3691874" cy="2307421"/>
          </a:xfrm>
        </p:spPr>
      </p:pic>
      <p:pic>
        <p:nvPicPr>
          <p:cNvPr id="7" name="Obrázek 6" descr="Rozdeleni uzemi Sumav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556792"/>
            <a:ext cx="3489525" cy="49411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Poloha Šumavy: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Nachází se z větší části v Jihočeském kraji (JČK), ale také v Plzeňském kraji (PK)</a:t>
            </a:r>
          </a:p>
          <a:p>
            <a:r>
              <a:rPr lang="cs-CZ" sz="2400" dirty="0" smtClean="0"/>
              <a:t>Státní hranicí sousedí s Německem a Rakouskem, v rámci ČR s kraji Vysočina, Středočeským a Plzeňským</a:t>
            </a:r>
          </a:p>
          <a:p>
            <a:r>
              <a:rPr lang="cs-CZ" sz="2400" dirty="0" smtClean="0"/>
              <a:t>Z jedné třetiny JČK tvoří lesy, což je významné bohatství kraje</a:t>
            </a:r>
          </a:p>
          <a:p>
            <a:r>
              <a:rPr lang="cs-CZ" sz="2400" dirty="0" smtClean="0"/>
              <a:t>Šumavou protékají řeky Vltava (pramen), Otava a Lužnice</a:t>
            </a:r>
          </a:p>
          <a:p>
            <a:r>
              <a:rPr lang="cs-CZ" sz="2400" dirty="0" smtClean="0"/>
              <a:t>Pohoří, hory, skály, údolí, jezera, rašeliniště, vodopády, ale také pralesy (nejznámější Boubínský prales)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Národní park Šumava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NP Šumava je největším NP České republiky (rozloha 68 064 ha</a:t>
            </a:r>
            <a:r>
              <a:rPr lang="cs-CZ" dirty="0" smtClean="0"/>
              <a:t>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Z 80% je NP zalesněn a zbylých 20% je nezalesněné plochy jako např. zemědělské plochy, vodní plochy a toky, zástavby a </a:t>
            </a:r>
            <a:r>
              <a:rPr lang="cs-CZ" dirty="0" smtClean="0"/>
              <a:t>ostatní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Nejvyšším horou NP: </a:t>
            </a:r>
            <a:r>
              <a:rPr lang="cs-CZ" dirty="0" err="1" smtClean="0"/>
              <a:t>Plechý</a:t>
            </a:r>
            <a:r>
              <a:rPr lang="cs-CZ" dirty="0" smtClean="0"/>
              <a:t> (1378 m nad mořem</a:t>
            </a:r>
            <a:r>
              <a:rPr lang="cs-CZ" dirty="0" smtClean="0"/>
              <a:t>)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Nejnižším bodem je údolí Otavy u </a:t>
            </a:r>
            <a:r>
              <a:rPr lang="cs-CZ" dirty="0" err="1" smtClean="0"/>
              <a:t>Rejštejna</a:t>
            </a:r>
            <a:r>
              <a:rPr lang="cs-CZ" dirty="0" smtClean="0"/>
              <a:t> (570 m n. m</a:t>
            </a:r>
            <a:r>
              <a:rPr lang="cs-CZ" dirty="0" smtClean="0"/>
              <a:t>.)</a:t>
            </a:r>
          </a:p>
          <a:p>
            <a:pPr lvl="0"/>
            <a:endParaRPr lang="cs-CZ" dirty="0" smtClean="0"/>
          </a:p>
          <a:p>
            <a:r>
              <a:rPr lang="cs-CZ" dirty="0" smtClean="0"/>
              <a:t>Skupiny </a:t>
            </a:r>
            <a:r>
              <a:rPr lang="cs-CZ" dirty="0" smtClean="0"/>
              <a:t>– občanské sdružení CHANCE IN NATURE LOCAL AKTION GROUP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1522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Příroda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5194920" cy="487910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Prales</a:t>
            </a:r>
          </a:p>
          <a:p>
            <a:pPr lvl="1"/>
            <a:r>
              <a:rPr lang="cs-CZ" sz="2400" dirty="0" smtClean="0"/>
              <a:t>Boubínský prales (920 – 1110 m) rozloha 666 ha. BP byl vyhlášen národní přírodní rezervací v roce 1858. Leží na úpatí hory Boubín. Je tvořen </a:t>
            </a:r>
            <a:r>
              <a:rPr lang="cs-CZ" sz="2400" dirty="0" err="1" smtClean="0"/>
              <a:t>zeména</a:t>
            </a:r>
            <a:r>
              <a:rPr lang="cs-CZ" sz="2400" dirty="0" smtClean="0"/>
              <a:t> bukem, smrkem a jedlí. Nejstarší smrky a jedle dosahují stáří 300-400 let.</a:t>
            </a:r>
          </a:p>
          <a:p>
            <a:pPr lvl="1"/>
            <a:r>
              <a:rPr lang="cs-CZ" sz="2400" dirty="0" smtClean="0"/>
              <a:t>Žofínský prales – též národní přírodní rezervace</a:t>
            </a:r>
          </a:p>
          <a:p>
            <a:pPr lvl="1"/>
            <a:endParaRPr lang="cs-CZ" sz="2400" dirty="0" smtClean="0"/>
          </a:p>
        </p:txBody>
      </p:sp>
      <p:pic>
        <p:nvPicPr>
          <p:cNvPr id="5" name="Obrázek 4" descr="b pra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988840"/>
            <a:ext cx="2600325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Příroda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6"/>
            <a:ext cx="5338936" cy="4591075"/>
          </a:xfrm>
        </p:spPr>
        <p:txBody>
          <a:bodyPr/>
          <a:lstStyle/>
          <a:p>
            <a:pPr lvl="1"/>
            <a:endParaRPr lang="cs-CZ" sz="2400" dirty="0" smtClean="0"/>
          </a:p>
          <a:p>
            <a:r>
              <a:rPr lang="cs-CZ" sz="2400" dirty="0" smtClean="0"/>
              <a:t>Hory:</a:t>
            </a:r>
          </a:p>
          <a:p>
            <a:pPr lvl="2">
              <a:buNone/>
            </a:pPr>
            <a:r>
              <a:rPr lang="cs-CZ" sz="2400" dirty="0" smtClean="0"/>
              <a:t>Boubín (1362 </a:t>
            </a:r>
            <a:r>
              <a:rPr lang="cs-CZ" sz="2400" dirty="0" smtClean="0"/>
              <a:t>m) </a:t>
            </a:r>
            <a:r>
              <a:rPr lang="cs-CZ" sz="2400" dirty="0" smtClean="0"/>
              <a:t>tvoří spolu s ostře tvarovaným </a:t>
            </a:r>
            <a:r>
              <a:rPr lang="cs-CZ" sz="2400" dirty="0" err="1" smtClean="0"/>
              <a:t>Bobíkem</a:t>
            </a:r>
            <a:r>
              <a:rPr lang="cs-CZ" sz="2400" dirty="0" smtClean="0"/>
              <a:t> (1264 m </a:t>
            </a:r>
            <a:r>
              <a:rPr lang="cs-CZ" sz="2400" dirty="0" err="1" smtClean="0"/>
              <a:t>n.m</a:t>
            </a:r>
            <a:r>
              <a:rPr lang="cs-CZ" sz="2400" dirty="0" smtClean="0"/>
              <a:t>.) charakteristickou siluetu.</a:t>
            </a:r>
          </a:p>
          <a:p>
            <a:pPr lvl="1"/>
            <a:r>
              <a:rPr lang="cs-CZ" sz="2400" dirty="0" smtClean="0"/>
              <a:t>Hora Špičák (1202 m) – trčí nad obcí Železná Ruda</a:t>
            </a:r>
          </a:p>
          <a:p>
            <a:pPr lvl="1"/>
            <a:r>
              <a:rPr lang="cs-CZ" sz="2400" dirty="0" err="1" smtClean="0"/>
              <a:t>Třístoličník</a:t>
            </a:r>
            <a:r>
              <a:rPr lang="cs-CZ" sz="2400" dirty="0" smtClean="0"/>
              <a:t> (1311 m) – krásně jsou </a:t>
            </a:r>
            <a:r>
              <a:rPr lang="cs-CZ" sz="2400" dirty="0" err="1" smtClean="0"/>
              <a:t>udtud</a:t>
            </a:r>
            <a:r>
              <a:rPr lang="cs-CZ" sz="2400" dirty="0" smtClean="0"/>
              <a:t> vidět Alpy. </a:t>
            </a:r>
            <a:endParaRPr lang="cs-CZ" sz="2400" dirty="0"/>
          </a:p>
        </p:txBody>
      </p:sp>
      <p:pic>
        <p:nvPicPr>
          <p:cNvPr id="4" name="Obrázek 3" descr="boubin a bob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916832"/>
            <a:ext cx="2619375" cy="1743075"/>
          </a:xfrm>
          <a:prstGeom prst="rect">
            <a:avLst/>
          </a:prstGeom>
        </p:spPr>
      </p:pic>
      <p:pic>
        <p:nvPicPr>
          <p:cNvPr id="6" name="Obrázek 5" descr="tristolicni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4725144"/>
            <a:ext cx="2535944" cy="14264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Příroda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5698976" cy="452628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Fauna (živočichové)</a:t>
            </a:r>
          </a:p>
          <a:p>
            <a:pPr lvl="1"/>
            <a:r>
              <a:rPr lang="cs-CZ" dirty="0" smtClean="0"/>
              <a:t>Žijí zde ohrožené druhy živočichů, jako např. vydra, rys, tetřev, výr, užovka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Flora </a:t>
            </a:r>
            <a:r>
              <a:rPr lang="cs-CZ" dirty="0" smtClean="0"/>
              <a:t>(rostliny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Rostou ohrožené druhy květin: Chrpa </a:t>
            </a:r>
            <a:r>
              <a:rPr lang="cs-CZ" dirty="0" smtClean="0"/>
              <a:t>horská, Ostřice bažinná, Šafrán bělokvětý…). Chráněné jsou nejen rostliny, ale i okolní životní prostředí jako neoddělitelný celek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 descr="r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628800"/>
            <a:ext cx="1527051" cy="2294749"/>
          </a:xfrm>
          <a:prstGeom prst="rect">
            <a:avLst/>
          </a:prstGeom>
        </p:spPr>
      </p:pic>
      <p:pic>
        <p:nvPicPr>
          <p:cNvPr id="5" name="Obrázek 4" descr="chrpa hors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221087"/>
            <a:ext cx="2232248" cy="187880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Příroda v ohrožení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6"/>
            <a:ext cx="5626968" cy="487910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Ohrožení rašeliništních biotopů – např.: </a:t>
            </a:r>
          </a:p>
          <a:p>
            <a:pPr lvl="1"/>
            <a:r>
              <a:rPr lang="cs-CZ" sz="2400" u="sng" dirty="0" smtClean="0"/>
              <a:t>Lesnictvím </a:t>
            </a:r>
            <a:r>
              <a:rPr lang="cs-CZ" sz="2400" dirty="0" smtClean="0"/>
              <a:t>– nevhodné metody lesního hospodaření, které jsou často provázené přírodními kalamitami (větrem – nyní aktuální problém či kůrovcem neboli Lýkožroutem smrkovým – přemnožení v roce 2012 a zničení velké plochy – řešení rozestavění lapáků, lapačů a použitím biocidů – jed hubící hmyz „veškerý“ – je třeba o zvláštní povolení). Lýkožrout není brán jen jako zlo, ale má naopak ozdravující funkci lesa. Zasahuje totiž převážně staré, slabé a nemocné stromy, čímž omlazuje les</a:t>
            </a:r>
            <a:endParaRPr lang="cs-CZ" sz="2400" dirty="0"/>
          </a:p>
        </p:txBody>
      </p:sp>
      <p:pic>
        <p:nvPicPr>
          <p:cNvPr id="4" name="Obrázek 3" descr="raašelini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1772816"/>
            <a:ext cx="2664296" cy="2050259"/>
          </a:xfrm>
          <a:prstGeom prst="rect">
            <a:avLst/>
          </a:prstGeom>
        </p:spPr>
      </p:pic>
      <p:pic>
        <p:nvPicPr>
          <p:cNvPr id="5" name="Obrázek 4" descr="kurovec smrkov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509120"/>
            <a:ext cx="2592290" cy="172819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Příroda v ohrožení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Ohrožení rašeliništních biotopů – např.: </a:t>
            </a:r>
          </a:p>
          <a:p>
            <a:pPr lvl="1"/>
            <a:r>
              <a:rPr lang="cs-CZ" sz="2400" u="sng" dirty="0" smtClean="0"/>
              <a:t>Odvodňováním</a:t>
            </a:r>
            <a:r>
              <a:rPr lang="cs-CZ" sz="2400" dirty="0" smtClean="0"/>
              <a:t> – rizikem je jakákoliv změna vodního režimu (např. odvedením vody z blízkých lesních porostů za účelem zlepšení podmínek pro pěstování lesa). </a:t>
            </a:r>
          </a:p>
          <a:p>
            <a:pPr lvl="1"/>
            <a:r>
              <a:rPr lang="cs-CZ" sz="2400" u="sng" dirty="0" smtClean="0"/>
              <a:t>Průmyslová těžba rašeliny </a:t>
            </a:r>
            <a:r>
              <a:rPr lang="cs-CZ" sz="2400" dirty="0" smtClean="0"/>
              <a:t>je soustředěna do tří lokalit a tím má za následek zánik původních rašeliništních biotopů. </a:t>
            </a:r>
            <a:endParaRPr lang="cs-CZ" sz="2400" dirty="0" smtClean="0"/>
          </a:p>
          <a:p>
            <a:pPr lvl="1"/>
            <a:endParaRPr lang="cs-CZ" sz="2800" dirty="0" smtClean="0"/>
          </a:p>
          <a:p>
            <a:r>
              <a:rPr lang="cs-CZ" dirty="0" smtClean="0"/>
              <a:t>Bi</a:t>
            </a:r>
            <a:r>
              <a:rPr lang="cs-CZ" sz="2600" dirty="0" smtClean="0"/>
              <a:t>otop = </a:t>
            </a:r>
            <a:r>
              <a:rPr lang="cs-CZ" sz="2600" dirty="0" smtClean="0"/>
              <a:t>je to životní prostředí určitého organismu/ů </a:t>
            </a:r>
            <a:endParaRPr lang="cs-CZ" sz="2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Vlastní 1">
      <a:dk1>
        <a:sysClr val="windowText" lastClr="000000"/>
      </a:dk1>
      <a:lt1>
        <a:sysClr val="window" lastClr="FFFFFF"/>
      </a:lt1>
      <a:dk2>
        <a:srgbClr val="92D050"/>
      </a:dk2>
      <a:lt2>
        <a:srgbClr val="EAEBDE"/>
      </a:lt2>
      <a:accent1>
        <a:srgbClr val="92D050"/>
      </a:accent1>
      <a:accent2>
        <a:srgbClr val="00B05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56</TotalTime>
  <Words>365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Lití písma</vt:lpstr>
      <vt:lpstr>Prezentace k předmětu SC4BK_UEEV</vt:lpstr>
      <vt:lpstr>Poloha Šumavy – národní park</vt:lpstr>
      <vt:lpstr>Poloha Šumavy:</vt:lpstr>
      <vt:lpstr>Národní park Šumava</vt:lpstr>
      <vt:lpstr>Příroda</vt:lpstr>
      <vt:lpstr>Příroda</vt:lpstr>
      <vt:lpstr>Příroda</vt:lpstr>
      <vt:lpstr>Příroda v ohrožení</vt:lpstr>
      <vt:lpstr>Příroda v ohrožení</vt:lpstr>
      <vt:lpstr>Volný čas</vt:lpstr>
      <vt:lpstr>Boubínský prales Lapač na kůrovce Stromy po zásahu kůrovcem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k předmětu SC4BK_UEEV</dc:title>
  <dc:creator>KSteparova</dc:creator>
  <cp:lastModifiedBy>KSteparova</cp:lastModifiedBy>
  <cp:revision>8</cp:revision>
  <dcterms:created xsi:type="dcterms:W3CDTF">2013-09-07T13:34:09Z</dcterms:created>
  <dcterms:modified xsi:type="dcterms:W3CDTF">2015-11-21T14:40:08Z</dcterms:modified>
</cp:coreProperties>
</file>