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98" r:id="rId12"/>
    <p:sldId id="267" r:id="rId13"/>
    <p:sldId id="268" r:id="rId14"/>
    <p:sldId id="281" r:id="rId15"/>
    <p:sldId id="302" r:id="rId16"/>
    <p:sldId id="282" r:id="rId17"/>
    <p:sldId id="283" r:id="rId18"/>
    <p:sldId id="28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50F2DD-5337-422A-8E37-2E2AB25EE981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532E2E8-3B0E-4B0F-A67B-F12846F3CFC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50F2DD-5337-422A-8E37-2E2AB25EE981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2E2E8-3B0E-4B0F-A67B-F12846F3CF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950F2DD-5337-422A-8E37-2E2AB25EE981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532E2E8-3B0E-4B0F-A67B-F12846F3CF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50F2DD-5337-422A-8E37-2E2AB25EE981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2E2E8-3B0E-4B0F-A67B-F12846F3CF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50F2DD-5337-422A-8E37-2E2AB25EE981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532E2E8-3B0E-4B0F-A67B-F12846F3CFC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50F2DD-5337-422A-8E37-2E2AB25EE981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2E2E8-3B0E-4B0F-A67B-F12846F3CF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50F2DD-5337-422A-8E37-2E2AB25EE981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2E2E8-3B0E-4B0F-A67B-F12846F3CF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50F2DD-5337-422A-8E37-2E2AB25EE981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2E2E8-3B0E-4B0F-A67B-F12846F3CF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50F2DD-5337-422A-8E37-2E2AB25EE981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2E2E8-3B0E-4B0F-A67B-F12846F3CF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50F2DD-5337-422A-8E37-2E2AB25EE981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2E2E8-3B0E-4B0F-A67B-F12846F3CF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50F2DD-5337-422A-8E37-2E2AB25EE981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2E2E8-3B0E-4B0F-A67B-F12846F3CFC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950F2DD-5337-422A-8E37-2E2AB25EE981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532E2E8-3B0E-4B0F-A67B-F12846F3CFC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Slovní zásoba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304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Čtyřleté dítě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Zařazuje různé obrázky pod nadřazené pojmy</a:t>
            </a:r>
          </a:p>
          <a:p>
            <a:r>
              <a:rPr lang="cs-CZ" dirty="0" smtClean="0"/>
              <a:t>Ukáže obrázek podle aktuální situace</a:t>
            </a:r>
          </a:p>
          <a:p>
            <a:r>
              <a:rPr lang="cs-CZ" dirty="0" smtClean="0"/>
              <a:t>Vysvětlí účel</a:t>
            </a:r>
          </a:p>
          <a:p>
            <a:r>
              <a:rPr lang="cs-CZ" dirty="0" smtClean="0"/>
              <a:t>Poslouchá pohádky – chápe děj</a:t>
            </a:r>
          </a:p>
          <a:p>
            <a:r>
              <a:rPr lang="cs-CZ" dirty="0" smtClean="0"/>
              <a:t>Spontánně vypráví podle obrázku</a:t>
            </a:r>
          </a:p>
          <a:p>
            <a:r>
              <a:rPr lang="cs-CZ" dirty="0" smtClean="0"/>
              <a:t>Doplní protiklady s názorem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60485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</a:t>
            </a:r>
            <a:r>
              <a:rPr lang="cs-CZ" dirty="0" smtClean="0"/>
              <a:t>protikladů</a:t>
            </a:r>
            <a:br>
              <a:rPr lang="cs-CZ" dirty="0" smtClean="0"/>
            </a:br>
            <a:r>
              <a:rPr lang="cs-CZ" sz="2700" dirty="0" smtClean="0"/>
              <a:t>chápe – doplní s názorem</a:t>
            </a:r>
            <a:br>
              <a:rPr lang="cs-CZ" sz="2700" dirty="0" smtClean="0"/>
            </a:br>
            <a:r>
              <a:rPr lang="cs-CZ" sz="2700" dirty="0" smtClean="0"/>
              <a:t>tvoří bez názoru 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Velký x malý</a:t>
            </a:r>
          </a:p>
          <a:p>
            <a:r>
              <a:rPr lang="cs-CZ" dirty="0"/>
              <a:t>Dlouhý x krátký</a:t>
            </a:r>
          </a:p>
          <a:p>
            <a:r>
              <a:rPr lang="cs-CZ" dirty="0"/>
              <a:t>Veselý x smutný</a:t>
            </a:r>
          </a:p>
          <a:p>
            <a:r>
              <a:rPr lang="cs-CZ" dirty="0"/>
              <a:t>Rychlý x pomalý</a:t>
            </a:r>
          </a:p>
          <a:p>
            <a:r>
              <a:rPr lang="cs-CZ" dirty="0"/>
              <a:t>Lehký x těžký</a:t>
            </a:r>
          </a:p>
          <a:p>
            <a:r>
              <a:rPr lang="cs-CZ" dirty="0"/>
              <a:t>Hodně x málo</a:t>
            </a:r>
          </a:p>
          <a:p>
            <a:r>
              <a:rPr lang="cs-CZ" dirty="0"/>
              <a:t>Studený x teplý</a:t>
            </a:r>
          </a:p>
          <a:p>
            <a:r>
              <a:rPr lang="cs-CZ" dirty="0"/>
              <a:t>Mokrý x </a:t>
            </a:r>
            <a:r>
              <a:rPr lang="cs-CZ" dirty="0" smtClean="0"/>
              <a:t>suchý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Nízký x vysoký</a:t>
            </a:r>
          </a:p>
          <a:p>
            <a:r>
              <a:rPr lang="cs-CZ" dirty="0" smtClean="0"/>
              <a:t>Plný x prázdný</a:t>
            </a:r>
          </a:p>
          <a:p>
            <a:r>
              <a:rPr lang="cs-CZ" dirty="0" smtClean="0"/>
              <a:t>Široký x úzký</a:t>
            </a:r>
          </a:p>
          <a:p>
            <a:r>
              <a:rPr lang="cs-CZ" dirty="0" smtClean="0"/>
              <a:t>Tvrdý x měkký</a:t>
            </a:r>
          </a:p>
          <a:p>
            <a:r>
              <a:rPr lang="cs-CZ" dirty="0" smtClean="0"/>
              <a:t>Den x noc</a:t>
            </a:r>
          </a:p>
          <a:p>
            <a:r>
              <a:rPr lang="cs-CZ" dirty="0" smtClean="0"/>
              <a:t>Světlo x tma</a:t>
            </a:r>
          </a:p>
          <a:p>
            <a:r>
              <a:rPr lang="cs-CZ" dirty="0" smtClean="0"/>
              <a:t>Nahoře x dole</a:t>
            </a:r>
          </a:p>
          <a:p>
            <a:r>
              <a:rPr lang="cs-CZ" dirty="0" smtClean="0"/>
              <a:t>Sladký x kyselý</a:t>
            </a:r>
          </a:p>
          <a:p>
            <a:r>
              <a:rPr lang="cs-CZ" dirty="0" smtClean="0"/>
              <a:t>Čistý x špinavý</a:t>
            </a:r>
          </a:p>
          <a:p>
            <a:r>
              <a:rPr lang="cs-CZ" dirty="0" smtClean="0"/>
              <a:t>Nahlas x potichu</a:t>
            </a:r>
          </a:p>
          <a:p>
            <a:r>
              <a:rPr lang="cs-CZ" dirty="0" smtClean="0"/>
              <a:t>Světlý x tmavý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537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Pětileté dítě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Definuje význam pojmů</a:t>
            </a:r>
          </a:p>
          <a:p>
            <a:r>
              <a:rPr lang="cs-CZ" dirty="0" smtClean="0"/>
              <a:t>Chápe jednoduché vtipy a hádanky</a:t>
            </a:r>
          </a:p>
          <a:p>
            <a:r>
              <a:rPr lang="cs-CZ" dirty="0" smtClean="0"/>
              <a:t>Sestaví dějovou posloupnost - komentář</a:t>
            </a:r>
          </a:p>
          <a:p>
            <a:r>
              <a:rPr lang="cs-CZ" dirty="0" smtClean="0"/>
              <a:t>Činnost profesí – popis</a:t>
            </a:r>
          </a:p>
          <a:p>
            <a:r>
              <a:rPr lang="cs-CZ" dirty="0" smtClean="0"/>
              <a:t>Přiřadí, co k sobě patří - zdůvodní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344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 – 6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Umí zpaměti kratší texty</a:t>
            </a:r>
          </a:p>
          <a:p>
            <a:r>
              <a:rPr lang="cs-CZ" dirty="0" smtClean="0"/>
              <a:t>Tvoří nadřazené pojmy</a:t>
            </a:r>
          </a:p>
          <a:p>
            <a:r>
              <a:rPr lang="cs-CZ" dirty="0" smtClean="0"/>
              <a:t>Tvoří antonyma</a:t>
            </a:r>
          </a:p>
          <a:p>
            <a:r>
              <a:rPr lang="cs-CZ" dirty="0" smtClean="0"/>
              <a:t>Tvoří synonyma</a:t>
            </a:r>
          </a:p>
          <a:p>
            <a:r>
              <a:rPr lang="cs-CZ" dirty="0" smtClean="0"/>
              <a:t>Pozná a vymyslí homonyma</a:t>
            </a:r>
          </a:p>
          <a:p>
            <a:r>
              <a:rPr lang="cs-CZ" dirty="0" smtClean="0"/>
              <a:t>Pozná a pojmenuje nesmysl na obrázku</a:t>
            </a:r>
          </a:p>
          <a:p>
            <a:r>
              <a:rPr lang="cs-CZ" dirty="0" smtClean="0"/>
              <a:t>Posoudí pravdivost x nepravdivost tvrzení</a:t>
            </a:r>
          </a:p>
          <a:p>
            <a:r>
              <a:rPr lang="cs-CZ" dirty="0" smtClean="0"/>
              <a:t>Interpretuje pohádky – bez opory v názoru</a:t>
            </a:r>
          </a:p>
          <a:p>
            <a:r>
              <a:rPr lang="cs-CZ" dirty="0" smtClean="0"/>
              <a:t>Realizace instrukcí </a:t>
            </a:r>
          </a:p>
        </p:txBody>
      </p:sp>
    </p:spTree>
    <p:extLst>
      <p:ext uri="{BB962C8B-B14F-4D97-AF65-F5344CB8AC3E}">
        <p14:creationId xmlns:p14="http://schemas.microsoft.com/office/powerpoint/2010/main" val="1811146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Morfologicko-syntaktická rovina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404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 smtClean="0"/>
              <a:t>morfologicko-syntaktická rovina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OBECNÝ PŘEHLED KATEGORIÍ 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skloňování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časování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užívání rodů substantiv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tvorba singuláru a plurálu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stupňování adjektiv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tvoření deminutiv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využívání předložkových vazeb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jazykový cit </a:t>
            </a:r>
          </a:p>
        </p:txBody>
      </p:sp>
    </p:spTree>
    <p:extLst>
      <p:ext uri="{BB962C8B-B14F-4D97-AF65-F5344CB8AC3E}">
        <p14:creationId xmlns:p14="http://schemas.microsoft.com/office/powerpoint/2010/main" val="433553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Tříleté dítě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Mluví ve větách</a:t>
            </a:r>
          </a:p>
          <a:p>
            <a:r>
              <a:rPr lang="cs-CZ" dirty="0" smtClean="0"/>
              <a:t>Podstatné jméno + sloveso</a:t>
            </a:r>
          </a:p>
          <a:p>
            <a:r>
              <a:rPr lang="cs-CZ" dirty="0" smtClean="0"/>
              <a:t>Postupně přidává – adjektiva, zájmena</a:t>
            </a:r>
          </a:p>
          <a:p>
            <a:r>
              <a:rPr lang="cs-CZ" dirty="0" smtClean="0"/>
              <a:t>Rozlišuje mezi singulárem a plurálem</a:t>
            </a:r>
          </a:p>
          <a:p>
            <a:r>
              <a:rPr lang="cs-CZ" dirty="0" smtClean="0"/>
              <a:t>Skloňuje</a:t>
            </a:r>
          </a:p>
          <a:p>
            <a:r>
              <a:rPr lang="cs-CZ" dirty="0" smtClean="0"/>
              <a:t>Tvoří souvětí souřadná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1653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Dítě mezi 4.-5. rokem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Tvoří souvětí podřadná</a:t>
            </a:r>
          </a:p>
          <a:p>
            <a:r>
              <a:rPr lang="cs-CZ" dirty="0" smtClean="0"/>
              <a:t>Užívá čas přítomný, minulý a budoucí</a:t>
            </a:r>
          </a:p>
          <a:p>
            <a:r>
              <a:rPr lang="cs-CZ" dirty="0" smtClean="0"/>
              <a:t>Užívá všechny druhy slov</a:t>
            </a:r>
          </a:p>
          <a:p>
            <a:r>
              <a:rPr lang="cs-CZ" dirty="0" smtClean="0"/>
              <a:t>Mluví gramaticky správně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962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Dítě mezi 5. – 6. rokem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Pozná nesprávně utvořenou větu</a:t>
            </a:r>
          </a:p>
          <a:p>
            <a:r>
              <a:rPr lang="cs-CZ" dirty="0" smtClean="0"/>
              <a:t>Do příběhu doplní slovo ve správném tvaru</a:t>
            </a:r>
          </a:p>
          <a:p>
            <a:endParaRPr lang="cs-CZ" dirty="0"/>
          </a:p>
          <a:p>
            <a:r>
              <a:rPr lang="cs-CZ" altLang="cs-CZ" dirty="0"/>
              <a:t>Jazykový cit</a:t>
            </a:r>
          </a:p>
          <a:p>
            <a:endParaRPr lang="cs-CZ" altLang="cs-CZ" dirty="0"/>
          </a:p>
          <a:p>
            <a:r>
              <a:rPr lang="cs-CZ" altLang="cs-CZ" dirty="0"/>
              <a:t>Chápání rýmu</a:t>
            </a:r>
          </a:p>
          <a:p>
            <a:r>
              <a:rPr lang="cs-CZ" altLang="cs-CZ"/>
              <a:t>Tvorba rýmu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0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Rovina lexikálně-sémantická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Perceptivní složka – porozumění řeči</a:t>
            </a:r>
          </a:p>
          <a:p>
            <a:r>
              <a:rPr lang="cs-CZ" dirty="0" smtClean="0"/>
              <a:t>Expresivní složka – vyjadřování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0268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Rovina lexikálně-sémantická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Porozumění řeči – 10. měsíc</a:t>
            </a:r>
          </a:p>
          <a:p>
            <a:r>
              <a:rPr lang="cs-CZ" dirty="0" smtClean="0"/>
              <a:t>Motorická reakce</a:t>
            </a:r>
          </a:p>
          <a:p>
            <a:r>
              <a:rPr lang="cs-CZ" dirty="0" smtClean="0"/>
              <a:t>Aktivní slovní zásoba – 1, 5 roku</a:t>
            </a:r>
          </a:p>
          <a:p>
            <a:r>
              <a:rPr lang="cs-CZ" dirty="0" smtClean="0"/>
              <a:t>Postupné označování osob, předmětů – slova začínají nahrazovat realitu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460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Důležité – „vše pojmenovávat“</a:t>
            </a:r>
          </a:p>
          <a:p>
            <a:r>
              <a:rPr lang="cs-CZ" dirty="0"/>
              <a:t>Spojení reality a </a:t>
            </a:r>
            <a:r>
              <a:rPr lang="cs-CZ" dirty="0" smtClean="0"/>
              <a:t>slova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1, 5 – 2 roky – kdo je to?</a:t>
            </a:r>
          </a:p>
          <a:p>
            <a:r>
              <a:rPr lang="cs-CZ" dirty="0" smtClean="0"/>
              <a:t>3. – 4. rok – proč? Kdy?</a:t>
            </a:r>
            <a:endParaRPr lang="cs-CZ" dirty="0"/>
          </a:p>
          <a:p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2339752" y="2708920"/>
            <a:ext cx="122413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18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Deficity v lexikálně-sémantické rovině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Nedostatky v oblasti flexibility</a:t>
            </a:r>
          </a:p>
          <a:p>
            <a:r>
              <a:rPr lang="cs-CZ" dirty="0" smtClean="0"/>
              <a:t>Nedostatky v systematizaci slovní zásoby</a:t>
            </a:r>
          </a:p>
          <a:p>
            <a:r>
              <a:rPr lang="cs-CZ" dirty="0"/>
              <a:t>Obtíže s výbavností pojmů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13722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Deficity v lexikálně-sémantické rovině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Méně „obratný“ projev“</a:t>
            </a:r>
          </a:p>
          <a:p>
            <a:r>
              <a:rPr lang="cs-CZ" dirty="0"/>
              <a:t>Odpovědi následující s latencí</a:t>
            </a:r>
          </a:p>
          <a:p>
            <a:r>
              <a:rPr lang="cs-CZ" dirty="0"/>
              <a:t>Nejistota</a:t>
            </a:r>
          </a:p>
          <a:p>
            <a:r>
              <a:rPr lang="cs-CZ" dirty="0"/>
              <a:t>Časté reakce „nevím“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348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Deficity v lexikálně-sémantické rovině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Obtíže v oblasti porozumění řeči</a:t>
            </a:r>
          </a:p>
          <a:p>
            <a:r>
              <a:rPr lang="cs-CZ" dirty="0" smtClean="0"/>
              <a:t>Porozumění instrukcím</a:t>
            </a:r>
          </a:p>
          <a:p>
            <a:r>
              <a:rPr lang="cs-CZ" dirty="0" smtClean="0"/>
              <a:t>Porozumění logicko-syntaktickým strukturám</a:t>
            </a:r>
          </a:p>
          <a:p>
            <a:r>
              <a:rPr lang="cs-CZ" dirty="0" smtClean="0"/>
              <a:t>Propojení obtíží v dalších oblastech: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- sluchová paměť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- fixace a aplikace pravidel morfologie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a syntaxe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385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Tříleté dítě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Pojmenuje běžné věci podle obrázku</a:t>
            </a:r>
          </a:p>
          <a:p>
            <a:r>
              <a:rPr lang="cs-CZ" dirty="0" smtClean="0"/>
              <a:t>Ukáže obrázek věci dle použití</a:t>
            </a:r>
          </a:p>
          <a:p>
            <a:r>
              <a:rPr lang="cs-CZ" dirty="0" smtClean="0"/>
              <a:t>Ukáže činnost na obrázku</a:t>
            </a:r>
          </a:p>
          <a:p>
            <a:r>
              <a:rPr lang="cs-CZ" dirty="0" smtClean="0"/>
              <a:t>Chápe pojmy „já“ a „moje“</a:t>
            </a:r>
          </a:p>
          <a:p>
            <a:r>
              <a:rPr lang="cs-CZ" dirty="0" smtClean="0"/>
              <a:t>Užívá slova ano/ne</a:t>
            </a:r>
          </a:p>
          <a:p>
            <a:r>
              <a:rPr lang="cs-CZ" dirty="0" smtClean="0"/>
              <a:t>Reaguje na otázky „co děláš?“, „kde?“</a:t>
            </a:r>
          </a:p>
          <a:p>
            <a:r>
              <a:rPr lang="cs-CZ" dirty="0" smtClean="0"/>
              <a:t>Má zájem o obrázkové knížky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320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– 3, 5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Ukáže obrázek dle podstatného znaku </a:t>
            </a:r>
          </a:p>
          <a:p>
            <a:r>
              <a:rPr lang="cs-CZ" dirty="0" smtClean="0"/>
              <a:t>Klade otázky „Proč?“ , „kdy?“</a:t>
            </a:r>
          </a:p>
          <a:p>
            <a:r>
              <a:rPr lang="cs-CZ" dirty="0" smtClean="0"/>
              <a:t>Řekne, co je na obrázku</a:t>
            </a:r>
          </a:p>
          <a:p>
            <a:r>
              <a:rPr lang="cs-CZ" dirty="0" smtClean="0"/>
              <a:t>Reprodukuje jednoduchou říkanku</a:t>
            </a:r>
          </a:p>
          <a:p>
            <a:r>
              <a:rPr lang="cs-CZ" dirty="0" smtClean="0"/>
              <a:t>Chápe jednoduché protiklady</a:t>
            </a:r>
          </a:p>
          <a:p>
            <a:r>
              <a:rPr lang="cs-CZ" dirty="0" smtClean="0"/>
              <a:t>Identifikuje věci podle podstatných společných znaků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546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220</TotalTime>
  <Words>463</Words>
  <Application>Microsoft Office PowerPoint</Application>
  <PresentationFormat>Předvádění na obrazovce (4:3)</PresentationFormat>
  <Paragraphs>122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Trebuchet MS</vt:lpstr>
      <vt:lpstr>Wingdings</vt:lpstr>
      <vt:lpstr>Wingdings 2</vt:lpstr>
      <vt:lpstr>Bohatý</vt:lpstr>
      <vt:lpstr>Slovní zásoba</vt:lpstr>
      <vt:lpstr>Rovina lexikálně-sémantická</vt:lpstr>
      <vt:lpstr>Rovina lexikálně-sémantická</vt:lpstr>
      <vt:lpstr>důležité</vt:lpstr>
      <vt:lpstr>Deficity v lexikálně-sémantické rovině</vt:lpstr>
      <vt:lpstr>Deficity v lexikálně-sémantické rovině</vt:lpstr>
      <vt:lpstr>Deficity v lexikálně-sémantické rovině</vt:lpstr>
      <vt:lpstr>Tříleté dítě</vt:lpstr>
      <vt:lpstr>3 – 3, 5 </vt:lpstr>
      <vt:lpstr>Čtyřleté dítě</vt:lpstr>
      <vt:lpstr>Příklady protikladů chápe – doplní s názorem tvoří bez názoru </vt:lpstr>
      <vt:lpstr>Pětileté dítě</vt:lpstr>
      <vt:lpstr>5 – 6 let</vt:lpstr>
      <vt:lpstr>Morfologicko-syntaktická rovina</vt:lpstr>
      <vt:lpstr>morfologicko-syntaktická rovina</vt:lpstr>
      <vt:lpstr>Tříleté dítě</vt:lpstr>
      <vt:lpstr>Dítě mezi 4.-5. rokem</vt:lpstr>
      <vt:lpstr>Dítě mezi 5. – 6. rokem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 zásoba</dc:title>
  <dc:creator>Bockova</dc:creator>
  <cp:lastModifiedBy>Bočková</cp:lastModifiedBy>
  <cp:revision>18</cp:revision>
  <dcterms:created xsi:type="dcterms:W3CDTF">2014-10-06T14:41:09Z</dcterms:created>
  <dcterms:modified xsi:type="dcterms:W3CDTF">2015-10-26T16:43:26Z</dcterms:modified>
</cp:coreProperties>
</file>