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6" r:id="rId5"/>
    <p:sldId id="320" r:id="rId6"/>
    <p:sldId id="321" r:id="rId7"/>
    <p:sldId id="319" r:id="rId8"/>
    <p:sldId id="322" r:id="rId9"/>
    <p:sldId id="265" r:id="rId10"/>
    <p:sldId id="267" r:id="rId11"/>
    <p:sldId id="268" r:id="rId12"/>
    <p:sldId id="264" r:id="rId13"/>
    <p:sldId id="269" r:id="rId14"/>
    <p:sldId id="272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1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A566D3-9499-4D27-9EF3-9FFA308FE04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ED26BA5-2FDE-4298-8E9A-07FCEF995371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Sluchová pozornost </a:t>
          </a:r>
          <a:endParaRPr lang="cs-CZ" dirty="0">
            <a:solidFill>
              <a:schemeClr val="tx1"/>
            </a:solidFill>
          </a:endParaRPr>
        </a:p>
      </dgm:t>
    </dgm:pt>
    <dgm:pt modelId="{0F1FC09A-D34F-4A67-9F99-491CDE31B50C}" type="parTrans" cxnId="{5F5593EE-E349-4FE8-93D1-400D4C04A59B}">
      <dgm:prSet/>
      <dgm:spPr/>
      <dgm:t>
        <a:bodyPr/>
        <a:lstStyle/>
        <a:p>
          <a:endParaRPr lang="cs-CZ"/>
        </a:p>
      </dgm:t>
    </dgm:pt>
    <dgm:pt modelId="{7040AC02-D84F-4E56-A446-25A5BA79C2EA}" type="sibTrans" cxnId="{5F5593EE-E349-4FE8-93D1-400D4C04A59B}">
      <dgm:prSet/>
      <dgm:spPr/>
      <dgm:t>
        <a:bodyPr/>
        <a:lstStyle/>
        <a:p>
          <a:endParaRPr lang="cs-CZ"/>
        </a:p>
      </dgm:t>
    </dgm:pt>
    <dgm:pt modelId="{8852E6F9-4320-4898-8BF9-866CB6E24196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Lokalizace a </a:t>
          </a:r>
          <a:r>
            <a:rPr lang="cs-CZ" sz="2000" dirty="0" err="1" smtClean="0">
              <a:solidFill>
                <a:schemeClr val="tx1"/>
              </a:solidFill>
            </a:rPr>
            <a:t>lateralizace</a:t>
          </a:r>
          <a:endParaRPr lang="cs-CZ" sz="2000" dirty="0" smtClean="0">
            <a:solidFill>
              <a:schemeClr val="tx1"/>
            </a:solidFill>
          </a:endParaRPr>
        </a:p>
        <a:p>
          <a:r>
            <a:rPr lang="cs-CZ" sz="2000" dirty="0" smtClean="0">
              <a:solidFill>
                <a:schemeClr val="tx1"/>
              </a:solidFill>
            </a:rPr>
            <a:t>zvuku</a:t>
          </a:r>
          <a:endParaRPr lang="cs-CZ" sz="2000" dirty="0">
            <a:solidFill>
              <a:schemeClr val="tx1"/>
            </a:solidFill>
          </a:endParaRPr>
        </a:p>
      </dgm:t>
    </dgm:pt>
    <dgm:pt modelId="{A0DDC497-723C-42C7-81F5-E55EBE14DFB5}" type="parTrans" cxnId="{12CFDC9A-7D7B-4DDD-B405-4FE04D5632E1}">
      <dgm:prSet/>
      <dgm:spPr/>
      <dgm:t>
        <a:bodyPr/>
        <a:lstStyle/>
        <a:p>
          <a:endParaRPr lang="cs-CZ"/>
        </a:p>
      </dgm:t>
    </dgm:pt>
    <dgm:pt modelId="{8E5FD880-A3EF-4627-8116-E9CD8D4730BD}" type="sibTrans" cxnId="{12CFDC9A-7D7B-4DDD-B405-4FE04D5632E1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68C2EB2E-A9B8-4036-833D-1DB0448539F2}">
      <dgm:prSet phldrT="[Text]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 smtClean="0">
              <a:solidFill>
                <a:schemeClr val="tx1"/>
              </a:solidFill>
            </a:rPr>
            <a:t>Sluchové sekvenční zpracování </a:t>
          </a:r>
        </a:p>
      </dgm:t>
    </dgm:pt>
    <dgm:pt modelId="{D045C739-4D45-493D-8AF2-C210C6BD500B}" type="parTrans" cxnId="{9F463428-DAEC-4445-A592-7DF386AC5382}">
      <dgm:prSet/>
      <dgm:spPr/>
      <dgm:t>
        <a:bodyPr/>
        <a:lstStyle/>
        <a:p>
          <a:endParaRPr lang="cs-CZ"/>
        </a:p>
      </dgm:t>
    </dgm:pt>
    <dgm:pt modelId="{58D65DE5-AA71-4259-BB82-1A3CF736D908}" type="sibTrans" cxnId="{9F463428-DAEC-4445-A592-7DF386AC5382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30AF7B61-801A-4881-A72C-42C31EB90F5D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Sluchová paměť </a:t>
          </a:r>
          <a:endParaRPr lang="cs-CZ" dirty="0">
            <a:solidFill>
              <a:schemeClr val="tx1"/>
            </a:solidFill>
          </a:endParaRPr>
        </a:p>
      </dgm:t>
    </dgm:pt>
    <dgm:pt modelId="{756E87E1-46B4-4D9F-B15D-465AE692C073}" type="parTrans" cxnId="{0C3094E0-BCCA-4935-9F58-20C2F662C53F}">
      <dgm:prSet/>
      <dgm:spPr/>
      <dgm:t>
        <a:bodyPr/>
        <a:lstStyle/>
        <a:p>
          <a:endParaRPr lang="cs-CZ"/>
        </a:p>
      </dgm:t>
    </dgm:pt>
    <dgm:pt modelId="{0492CD7B-0F47-4C95-86BF-419569F11116}" type="sibTrans" cxnId="{0C3094E0-BCCA-4935-9F58-20C2F662C53F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3FEED035-6E70-4A31-96AE-36DDC2B9E2DC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Sluchová diskriminace</a:t>
          </a:r>
          <a:endParaRPr lang="cs-CZ" dirty="0">
            <a:solidFill>
              <a:schemeClr val="tx1"/>
            </a:solidFill>
          </a:endParaRPr>
        </a:p>
      </dgm:t>
    </dgm:pt>
    <dgm:pt modelId="{16983DB7-BCDF-4D0F-978A-C9A04DF27D17}" type="parTrans" cxnId="{B038E01A-5554-4399-A7D5-486822C90A5F}">
      <dgm:prSet/>
      <dgm:spPr/>
      <dgm:t>
        <a:bodyPr/>
        <a:lstStyle/>
        <a:p>
          <a:endParaRPr lang="cs-CZ"/>
        </a:p>
      </dgm:t>
    </dgm:pt>
    <dgm:pt modelId="{FA64D3A0-2BCA-4D9E-BD08-ABBCD12505F9}" type="sibTrans" cxnId="{B038E01A-5554-4399-A7D5-486822C90A5F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B29F14C8-F81F-40DA-A2A4-868AC38E6BF9}" type="pres">
      <dgm:prSet presAssocID="{E5A566D3-9499-4D27-9EF3-9FFA308FE04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A7C843-CEB8-47D2-8D85-05A6BBA14272}" type="pres">
      <dgm:prSet presAssocID="{6ED26BA5-2FDE-4298-8E9A-07FCEF995371}" presName="centerShape" presStyleLbl="node0" presStyleIdx="0" presStyleCnt="1"/>
      <dgm:spPr/>
      <dgm:t>
        <a:bodyPr/>
        <a:lstStyle/>
        <a:p>
          <a:endParaRPr lang="cs-CZ"/>
        </a:p>
      </dgm:t>
    </dgm:pt>
    <dgm:pt modelId="{27965F51-5F34-4525-ADF1-D05DE47E2984}" type="pres">
      <dgm:prSet presAssocID="{8852E6F9-4320-4898-8BF9-866CB6E24196}" presName="node" presStyleLbl="node1" presStyleIdx="0" presStyleCnt="4" custScaleX="131193" custScaleY="1420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CC6E7-A488-4613-899F-C8353C279166}" type="pres">
      <dgm:prSet presAssocID="{8852E6F9-4320-4898-8BF9-866CB6E24196}" presName="dummy" presStyleCnt="0"/>
      <dgm:spPr/>
    </dgm:pt>
    <dgm:pt modelId="{CF7DE8BF-F1D6-4D72-983C-CF55DB84E5AC}" type="pres">
      <dgm:prSet presAssocID="{8E5FD880-A3EF-4627-8116-E9CD8D4730BD}" presName="sibTrans" presStyleLbl="sibTrans2D1" presStyleIdx="0" presStyleCnt="4"/>
      <dgm:spPr/>
      <dgm:t>
        <a:bodyPr/>
        <a:lstStyle/>
        <a:p>
          <a:endParaRPr lang="cs-CZ"/>
        </a:p>
      </dgm:t>
    </dgm:pt>
    <dgm:pt modelId="{B28BFBC0-8007-4101-BBFD-966B4C5B2E7D}" type="pres">
      <dgm:prSet presAssocID="{68C2EB2E-A9B8-4036-833D-1DB0448539F2}" presName="node" presStyleLbl="node1" presStyleIdx="1" presStyleCnt="4" custScaleX="152296" custScaleY="140367" custRadScaleRad="102811" custRadScaleInc="51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57A81C-EA1C-41BE-ACE8-BB06F886D858}" type="pres">
      <dgm:prSet presAssocID="{68C2EB2E-A9B8-4036-833D-1DB0448539F2}" presName="dummy" presStyleCnt="0"/>
      <dgm:spPr/>
    </dgm:pt>
    <dgm:pt modelId="{E118A2C7-3A23-499F-A6E1-6EC1F5AF6D04}" type="pres">
      <dgm:prSet presAssocID="{58D65DE5-AA71-4259-BB82-1A3CF736D908}" presName="sibTrans" presStyleLbl="sibTrans2D1" presStyleIdx="1" presStyleCnt="4"/>
      <dgm:spPr/>
      <dgm:t>
        <a:bodyPr/>
        <a:lstStyle/>
        <a:p>
          <a:endParaRPr lang="cs-CZ"/>
        </a:p>
      </dgm:t>
    </dgm:pt>
    <dgm:pt modelId="{3485190C-71F0-44D6-88ED-7B6952F586D7}" type="pres">
      <dgm:prSet presAssocID="{30AF7B61-801A-4881-A72C-42C31EB90F5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4C2E18-45F7-4C63-AC7E-6913F4A4BA1C}" type="pres">
      <dgm:prSet presAssocID="{30AF7B61-801A-4881-A72C-42C31EB90F5D}" presName="dummy" presStyleCnt="0"/>
      <dgm:spPr/>
    </dgm:pt>
    <dgm:pt modelId="{FEFA64E3-B1CC-4F54-A4EF-861780002BEA}" type="pres">
      <dgm:prSet presAssocID="{0492CD7B-0F47-4C95-86BF-419569F11116}" presName="sibTrans" presStyleLbl="sibTrans2D1" presStyleIdx="2" presStyleCnt="4"/>
      <dgm:spPr/>
      <dgm:t>
        <a:bodyPr/>
        <a:lstStyle/>
        <a:p>
          <a:endParaRPr lang="cs-CZ"/>
        </a:p>
      </dgm:t>
    </dgm:pt>
    <dgm:pt modelId="{6018AF1A-9CF5-49C1-80B2-3DB2E72F5D0C}" type="pres">
      <dgm:prSet presAssocID="{3FEED035-6E70-4A31-96AE-36DDC2B9E2DC}" presName="node" presStyleLbl="node1" presStyleIdx="3" presStyleCnt="4" custScaleX="160550" custScaleY="160634" custRadScaleRad="106706" custRadScaleInc="9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C65C6B-BF1F-42E4-903D-054537FDE7D1}" type="pres">
      <dgm:prSet presAssocID="{3FEED035-6E70-4A31-96AE-36DDC2B9E2DC}" presName="dummy" presStyleCnt="0"/>
      <dgm:spPr/>
    </dgm:pt>
    <dgm:pt modelId="{5F13906A-E683-46BE-A921-C66A31EB96BB}" type="pres">
      <dgm:prSet presAssocID="{FA64D3A0-2BCA-4D9E-BD08-ABBCD12505F9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C8E0E3AF-5012-4D26-A57F-56461425B541}" type="presOf" srcId="{68C2EB2E-A9B8-4036-833D-1DB0448539F2}" destId="{B28BFBC0-8007-4101-BBFD-966B4C5B2E7D}" srcOrd="0" destOrd="0" presId="urn:microsoft.com/office/officeart/2005/8/layout/radial6"/>
    <dgm:cxn modelId="{CF9BCF26-7711-4B5C-B6ED-2CBC2E5131C0}" type="presOf" srcId="{8E5FD880-A3EF-4627-8116-E9CD8D4730BD}" destId="{CF7DE8BF-F1D6-4D72-983C-CF55DB84E5AC}" srcOrd="0" destOrd="0" presId="urn:microsoft.com/office/officeart/2005/8/layout/radial6"/>
    <dgm:cxn modelId="{C5F43924-6BFD-4515-A05C-2DC05CDF64AB}" type="presOf" srcId="{58D65DE5-AA71-4259-BB82-1A3CF736D908}" destId="{E118A2C7-3A23-499F-A6E1-6EC1F5AF6D04}" srcOrd="0" destOrd="0" presId="urn:microsoft.com/office/officeart/2005/8/layout/radial6"/>
    <dgm:cxn modelId="{12CFDC9A-7D7B-4DDD-B405-4FE04D5632E1}" srcId="{6ED26BA5-2FDE-4298-8E9A-07FCEF995371}" destId="{8852E6F9-4320-4898-8BF9-866CB6E24196}" srcOrd="0" destOrd="0" parTransId="{A0DDC497-723C-42C7-81F5-E55EBE14DFB5}" sibTransId="{8E5FD880-A3EF-4627-8116-E9CD8D4730BD}"/>
    <dgm:cxn modelId="{7DEC58F9-1AF0-4C34-ADA3-C0B91D9863BF}" type="presOf" srcId="{3FEED035-6E70-4A31-96AE-36DDC2B9E2DC}" destId="{6018AF1A-9CF5-49C1-80B2-3DB2E72F5D0C}" srcOrd="0" destOrd="0" presId="urn:microsoft.com/office/officeart/2005/8/layout/radial6"/>
    <dgm:cxn modelId="{E31BA77C-32B5-406A-91B2-4C1EE2594152}" type="presOf" srcId="{0492CD7B-0F47-4C95-86BF-419569F11116}" destId="{FEFA64E3-B1CC-4F54-A4EF-861780002BEA}" srcOrd="0" destOrd="0" presId="urn:microsoft.com/office/officeart/2005/8/layout/radial6"/>
    <dgm:cxn modelId="{9F463428-DAEC-4445-A592-7DF386AC5382}" srcId="{6ED26BA5-2FDE-4298-8E9A-07FCEF995371}" destId="{68C2EB2E-A9B8-4036-833D-1DB0448539F2}" srcOrd="1" destOrd="0" parTransId="{D045C739-4D45-493D-8AF2-C210C6BD500B}" sibTransId="{58D65DE5-AA71-4259-BB82-1A3CF736D908}"/>
    <dgm:cxn modelId="{BB1EA4AF-6A05-42E5-8310-417155723DB0}" type="presOf" srcId="{30AF7B61-801A-4881-A72C-42C31EB90F5D}" destId="{3485190C-71F0-44D6-88ED-7B6952F586D7}" srcOrd="0" destOrd="0" presId="urn:microsoft.com/office/officeart/2005/8/layout/radial6"/>
    <dgm:cxn modelId="{2B63E47D-6BC9-499B-8394-CE0CB8F84B90}" type="presOf" srcId="{6ED26BA5-2FDE-4298-8E9A-07FCEF995371}" destId="{A6A7C843-CEB8-47D2-8D85-05A6BBA14272}" srcOrd="0" destOrd="0" presId="urn:microsoft.com/office/officeart/2005/8/layout/radial6"/>
    <dgm:cxn modelId="{0C3094E0-BCCA-4935-9F58-20C2F662C53F}" srcId="{6ED26BA5-2FDE-4298-8E9A-07FCEF995371}" destId="{30AF7B61-801A-4881-A72C-42C31EB90F5D}" srcOrd="2" destOrd="0" parTransId="{756E87E1-46B4-4D9F-B15D-465AE692C073}" sibTransId="{0492CD7B-0F47-4C95-86BF-419569F11116}"/>
    <dgm:cxn modelId="{B038E01A-5554-4399-A7D5-486822C90A5F}" srcId="{6ED26BA5-2FDE-4298-8E9A-07FCEF995371}" destId="{3FEED035-6E70-4A31-96AE-36DDC2B9E2DC}" srcOrd="3" destOrd="0" parTransId="{16983DB7-BCDF-4D0F-978A-C9A04DF27D17}" sibTransId="{FA64D3A0-2BCA-4D9E-BD08-ABBCD12505F9}"/>
    <dgm:cxn modelId="{0A7E57D5-82E6-4B96-8896-4961A74C6081}" type="presOf" srcId="{E5A566D3-9499-4D27-9EF3-9FFA308FE04C}" destId="{B29F14C8-F81F-40DA-A2A4-868AC38E6BF9}" srcOrd="0" destOrd="0" presId="urn:microsoft.com/office/officeart/2005/8/layout/radial6"/>
    <dgm:cxn modelId="{F01DFF4A-A1CF-4A9E-AB97-321830429C29}" type="presOf" srcId="{FA64D3A0-2BCA-4D9E-BD08-ABBCD12505F9}" destId="{5F13906A-E683-46BE-A921-C66A31EB96BB}" srcOrd="0" destOrd="0" presId="urn:microsoft.com/office/officeart/2005/8/layout/radial6"/>
    <dgm:cxn modelId="{5F5593EE-E349-4FE8-93D1-400D4C04A59B}" srcId="{E5A566D3-9499-4D27-9EF3-9FFA308FE04C}" destId="{6ED26BA5-2FDE-4298-8E9A-07FCEF995371}" srcOrd="0" destOrd="0" parTransId="{0F1FC09A-D34F-4A67-9F99-491CDE31B50C}" sibTransId="{7040AC02-D84F-4E56-A446-25A5BA79C2EA}"/>
    <dgm:cxn modelId="{878479E9-9DB1-499C-A750-F9D75E1478FB}" type="presOf" srcId="{8852E6F9-4320-4898-8BF9-866CB6E24196}" destId="{27965F51-5F34-4525-ADF1-D05DE47E2984}" srcOrd="0" destOrd="0" presId="urn:microsoft.com/office/officeart/2005/8/layout/radial6"/>
    <dgm:cxn modelId="{DA287996-BF70-494E-8BE8-D43C2434A089}" type="presParOf" srcId="{B29F14C8-F81F-40DA-A2A4-868AC38E6BF9}" destId="{A6A7C843-CEB8-47D2-8D85-05A6BBA14272}" srcOrd="0" destOrd="0" presId="urn:microsoft.com/office/officeart/2005/8/layout/radial6"/>
    <dgm:cxn modelId="{5173318A-25EA-400F-B9C4-73BD526003D3}" type="presParOf" srcId="{B29F14C8-F81F-40DA-A2A4-868AC38E6BF9}" destId="{27965F51-5F34-4525-ADF1-D05DE47E2984}" srcOrd="1" destOrd="0" presId="urn:microsoft.com/office/officeart/2005/8/layout/radial6"/>
    <dgm:cxn modelId="{E4473CE7-C47F-49B6-A9CB-A047E3E0AE75}" type="presParOf" srcId="{B29F14C8-F81F-40DA-A2A4-868AC38E6BF9}" destId="{E04CC6E7-A488-4613-899F-C8353C279166}" srcOrd="2" destOrd="0" presId="urn:microsoft.com/office/officeart/2005/8/layout/radial6"/>
    <dgm:cxn modelId="{B330864D-F9B0-47D3-B907-42D1D9F0A454}" type="presParOf" srcId="{B29F14C8-F81F-40DA-A2A4-868AC38E6BF9}" destId="{CF7DE8BF-F1D6-4D72-983C-CF55DB84E5AC}" srcOrd="3" destOrd="0" presId="urn:microsoft.com/office/officeart/2005/8/layout/radial6"/>
    <dgm:cxn modelId="{2F10ADC5-AC59-4D94-BB44-8DB0AF4D564B}" type="presParOf" srcId="{B29F14C8-F81F-40DA-A2A4-868AC38E6BF9}" destId="{B28BFBC0-8007-4101-BBFD-966B4C5B2E7D}" srcOrd="4" destOrd="0" presId="urn:microsoft.com/office/officeart/2005/8/layout/radial6"/>
    <dgm:cxn modelId="{DAB3A7D7-FF03-488C-8A1B-7E4E45CC0802}" type="presParOf" srcId="{B29F14C8-F81F-40DA-A2A4-868AC38E6BF9}" destId="{2057A81C-EA1C-41BE-ACE8-BB06F886D858}" srcOrd="5" destOrd="0" presId="urn:microsoft.com/office/officeart/2005/8/layout/radial6"/>
    <dgm:cxn modelId="{AF734EE0-C696-4758-BBB0-457EEA642667}" type="presParOf" srcId="{B29F14C8-F81F-40DA-A2A4-868AC38E6BF9}" destId="{E118A2C7-3A23-499F-A6E1-6EC1F5AF6D04}" srcOrd="6" destOrd="0" presId="urn:microsoft.com/office/officeart/2005/8/layout/radial6"/>
    <dgm:cxn modelId="{B8A80A09-4EF3-4DDF-B521-97D819E60E7C}" type="presParOf" srcId="{B29F14C8-F81F-40DA-A2A4-868AC38E6BF9}" destId="{3485190C-71F0-44D6-88ED-7B6952F586D7}" srcOrd="7" destOrd="0" presId="urn:microsoft.com/office/officeart/2005/8/layout/radial6"/>
    <dgm:cxn modelId="{9EB13161-12ED-4CBD-9C2A-80091358AE2E}" type="presParOf" srcId="{B29F14C8-F81F-40DA-A2A4-868AC38E6BF9}" destId="{DF4C2E18-45F7-4C63-AC7E-6913F4A4BA1C}" srcOrd="8" destOrd="0" presId="urn:microsoft.com/office/officeart/2005/8/layout/radial6"/>
    <dgm:cxn modelId="{E6C051F4-DC20-4C96-A767-53E257312294}" type="presParOf" srcId="{B29F14C8-F81F-40DA-A2A4-868AC38E6BF9}" destId="{FEFA64E3-B1CC-4F54-A4EF-861780002BEA}" srcOrd="9" destOrd="0" presId="urn:microsoft.com/office/officeart/2005/8/layout/radial6"/>
    <dgm:cxn modelId="{8E1C7AE1-99CA-48EC-B021-C1C4C9FBBBAD}" type="presParOf" srcId="{B29F14C8-F81F-40DA-A2A4-868AC38E6BF9}" destId="{6018AF1A-9CF5-49C1-80B2-3DB2E72F5D0C}" srcOrd="10" destOrd="0" presId="urn:microsoft.com/office/officeart/2005/8/layout/radial6"/>
    <dgm:cxn modelId="{22BDB4C6-0AC2-44A6-918E-B0E1B9D43775}" type="presParOf" srcId="{B29F14C8-F81F-40DA-A2A4-868AC38E6BF9}" destId="{67C65C6B-BF1F-42E4-903D-054537FDE7D1}" srcOrd="11" destOrd="0" presId="urn:microsoft.com/office/officeart/2005/8/layout/radial6"/>
    <dgm:cxn modelId="{215334FA-4878-446A-B3CB-2C0157758BA9}" type="presParOf" srcId="{B29F14C8-F81F-40DA-A2A4-868AC38E6BF9}" destId="{5F13906A-E683-46BE-A921-C66A31EB96B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E103B2D-D715-4C57-A38A-E8F6887D8DFF}" type="datetimeFigureOut">
              <a:rPr lang="cs-CZ" smtClean="0"/>
              <a:t>26. 10. 2015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5792A17-7150-4BC4-8574-0CA603551A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Sluchová percepce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12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Skladba oblastí – sledování/rozvoj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Naslouchání </a:t>
            </a:r>
          </a:p>
          <a:p>
            <a:pPr marL="118872" indent="0">
              <a:buNone/>
            </a:pPr>
            <a:r>
              <a:rPr lang="cs-CZ" b="1" dirty="0"/>
              <a:t>	</a:t>
            </a:r>
            <a:r>
              <a:rPr lang="cs-CZ" b="1" dirty="0" smtClean="0"/>
              <a:t>- </a:t>
            </a:r>
            <a:r>
              <a:rPr lang="cs-CZ" dirty="0" smtClean="0"/>
              <a:t>lokalizace zvuku (3)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rozlišení předmětů dle zvuku (3-4)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určení písně dle melodie (4)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naslouchání krátkému příběhu, pohádce 								(4)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Skladba oblastí – sledování/rozvoj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Sluchové rozlišování (diferenciace)</a:t>
            </a:r>
          </a:p>
          <a:p>
            <a:pPr marL="118872" indent="0">
              <a:buNone/>
            </a:pPr>
            <a:r>
              <a:rPr lang="cs-CZ" b="1" dirty="0"/>
              <a:t>	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rozlišení slova s vizuálním podnětem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rozlišení slova bez vizuálního podnětu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hlásky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samohlásky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znělé/neznělé hlásky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sykavek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délky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změna měkčení 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bezvýzamové</a:t>
            </a:r>
            <a:r>
              <a:rPr lang="cs-CZ" dirty="0" smtClean="0"/>
              <a:t> slabiky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oblastí sledování/rozvoj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analýza a syntéza</a:t>
            </a:r>
          </a:p>
          <a:p>
            <a:pPr marL="118872" indent="0">
              <a:buNone/>
            </a:pPr>
            <a:r>
              <a:rPr lang="cs-CZ" b="1" dirty="0"/>
              <a:t>	</a:t>
            </a:r>
            <a:r>
              <a:rPr lang="cs-CZ" dirty="0" smtClean="0"/>
              <a:t>- rozdělení slova na slabiky (4)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rozpočitadlo (4)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výběr rýmujících se slov (4,5-5)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určení, zda se 2 slova rýmují (4,5-5)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určení počtu slabik (5)</a:t>
            </a:r>
          </a:p>
          <a:p>
            <a:pPr marL="118872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oblastí sledování/rozvoj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Pokračování – analýza a syntéza</a:t>
            </a:r>
          </a:p>
          <a:p>
            <a:pPr marL="457200" lvl="1" indent="0">
              <a:buNone/>
            </a:pPr>
            <a:r>
              <a:rPr lang="cs-CZ" dirty="0" smtClean="0"/>
              <a:t>	- iniciační hláska slova (5)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určení slov začínajících danou hláskou (5-5,5)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určení poslední hlásky ve slově (5,5-6)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slovní fotbal (6-7)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167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oblastí sledování/rozvoj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Pokračování – analýza a syntéza</a:t>
            </a:r>
          </a:p>
          <a:p>
            <a:pPr marL="457200" lvl="1" indent="0">
              <a:buNone/>
            </a:pPr>
            <a:r>
              <a:rPr lang="cs-CZ" dirty="0" smtClean="0"/>
              <a:t>	- určení poslední samohlásky ve slově (6-7)</a:t>
            </a:r>
          </a:p>
          <a:p>
            <a:pPr marL="457200" lvl="1" indent="0">
              <a:buNone/>
            </a:pPr>
            <a:r>
              <a:rPr lang="cs-CZ" dirty="0" smtClean="0"/>
              <a:t>	- určení, zda slovo danou hlásku obsahuje</a:t>
            </a:r>
            <a:r>
              <a:rPr lang="cs-CZ" dirty="0"/>
              <a:t>(6-7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r>
              <a:rPr lang="cs-CZ" dirty="0" smtClean="0"/>
              <a:t>	- tvorba slov z daných hlásek (</a:t>
            </a:r>
            <a:r>
              <a:rPr lang="cs-CZ" dirty="0"/>
              <a:t>6-7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r>
              <a:rPr lang="cs-CZ" dirty="0" smtClean="0"/>
              <a:t>	- analýza jednoslabičných slov na hlásky </a:t>
            </a:r>
            <a:r>
              <a:rPr lang="cs-CZ" dirty="0"/>
              <a:t>(6-7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analýza a syntéza dvouslabičného slova (7)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0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oblastí sledování/rozvoj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Vnímání rytmu</a:t>
            </a:r>
          </a:p>
          <a:p>
            <a:pPr lvl="1"/>
            <a:r>
              <a:rPr lang="cs-CZ" dirty="0" smtClean="0"/>
              <a:t>Rytmická struktura (dle složitosti)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- určí, zda jsou shodné (4)</a:t>
            </a:r>
          </a:p>
          <a:p>
            <a:pPr lvl="1"/>
            <a:r>
              <a:rPr lang="cs-CZ" dirty="0" smtClean="0"/>
              <a:t>Nápodoba rytmu (dle složitosti) – 5-6 let</a:t>
            </a:r>
          </a:p>
          <a:p>
            <a:pPr lvl="1"/>
            <a:r>
              <a:rPr lang="cs-CZ" dirty="0" smtClean="0"/>
              <a:t>Záznam rytmické struktury (5,5-6)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56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Skladba oblastí – sledování/rozvoj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paměť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opakování vět</a:t>
            </a:r>
          </a:p>
          <a:p>
            <a:pPr marL="118872" indent="0">
              <a:buNone/>
            </a:pPr>
            <a:r>
              <a:rPr lang="cs-CZ" dirty="0"/>
              <a:t>	</a:t>
            </a:r>
            <a:r>
              <a:rPr lang="cs-CZ" dirty="0" smtClean="0"/>
              <a:t>- opakování slov</a:t>
            </a:r>
          </a:p>
          <a:p>
            <a:r>
              <a:rPr lang="cs-CZ" dirty="0" smtClean="0"/>
              <a:t>Tříleté dítě – zopakování věty o 3 slovech</a:t>
            </a:r>
          </a:p>
          <a:p>
            <a:r>
              <a:rPr lang="cs-CZ" dirty="0" smtClean="0"/>
              <a:t>Čtyřleté dítě – zopakování věty o 4 slovech</a:t>
            </a:r>
          </a:p>
          <a:p>
            <a:r>
              <a:rPr lang="cs-CZ" dirty="0" smtClean="0"/>
              <a:t>Pětileté dítě – zopakování věty o 5 slovech</a:t>
            </a:r>
          </a:p>
          <a:p>
            <a:r>
              <a:rPr lang="cs-CZ" dirty="0" smtClean="0"/>
              <a:t>Šestileté dítě – delší větný celek</a:t>
            </a:r>
          </a:p>
          <a:p>
            <a:pPr marL="118872" indent="0">
              <a:buNone/>
            </a:pPr>
            <a:endParaRPr lang="cs-CZ" dirty="0"/>
          </a:p>
          <a:p>
            <a:r>
              <a:rPr lang="cs-CZ" dirty="0" smtClean="0"/>
              <a:t>Zopakování nesouvisejících slov (- 1)</a:t>
            </a:r>
          </a:p>
        </p:txBody>
      </p:sp>
    </p:spTree>
    <p:extLst>
      <p:ext uri="{BB962C8B-B14F-4D97-AF65-F5344CB8AC3E}">
        <p14:creationId xmlns:p14="http://schemas.microsoft.com/office/powerpoint/2010/main" val="318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– 3-4 leté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Naslouchání pohádek a příběhů</a:t>
            </a:r>
          </a:p>
          <a:p>
            <a:r>
              <a:rPr lang="cs-CZ" dirty="0" smtClean="0"/>
              <a:t>Lokalizace zvuků</a:t>
            </a:r>
          </a:p>
          <a:p>
            <a:r>
              <a:rPr lang="cs-CZ" dirty="0" smtClean="0"/>
              <a:t>Poznávání záměrně vydávaných zvuků</a:t>
            </a:r>
          </a:p>
          <a:p>
            <a:r>
              <a:rPr lang="cs-CZ" dirty="0" smtClean="0"/>
              <a:t>Naslouchání „tichu“</a:t>
            </a:r>
          </a:p>
          <a:p>
            <a:r>
              <a:rPr lang="cs-CZ" dirty="0" smtClean="0"/>
              <a:t>Poznání písně dle melodie</a:t>
            </a:r>
          </a:p>
          <a:p>
            <a:r>
              <a:rPr lang="cs-CZ" dirty="0" smtClean="0"/>
              <a:t>Zpěv s dítětem</a:t>
            </a:r>
          </a:p>
          <a:p>
            <a:r>
              <a:rPr lang="cs-CZ" dirty="0" smtClean="0"/>
              <a:t>Rozpočitadlo ve spolupráci s dospělým</a:t>
            </a:r>
          </a:p>
          <a:p>
            <a:r>
              <a:rPr lang="cs-CZ" dirty="0" smtClean="0"/>
              <a:t>Rytmizace</a:t>
            </a:r>
          </a:p>
          <a:p>
            <a:r>
              <a:rPr lang="cs-CZ" dirty="0" smtClean="0"/>
              <a:t>Předání krátkého vzkazu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4-5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Naslouchání delších pohádek a příběhů</a:t>
            </a:r>
          </a:p>
          <a:p>
            <a:r>
              <a:rPr lang="cs-CZ" dirty="0" smtClean="0"/>
              <a:t>Učení se básniček a písniček</a:t>
            </a:r>
          </a:p>
          <a:p>
            <a:r>
              <a:rPr lang="cs-CZ" dirty="0" smtClean="0"/>
              <a:t>Lokalizace zvuku</a:t>
            </a:r>
          </a:p>
          <a:p>
            <a:r>
              <a:rPr lang="cs-CZ" dirty="0" smtClean="0"/>
              <a:t>Hledání ozvučeného předmětu</a:t>
            </a:r>
          </a:p>
          <a:p>
            <a:r>
              <a:rPr lang="cs-CZ" dirty="0" smtClean="0"/>
              <a:t>Naslouchání a rozlišování zvuků z okolí</a:t>
            </a:r>
          </a:p>
          <a:p>
            <a:r>
              <a:rPr lang="cs-CZ" dirty="0" smtClean="0"/>
              <a:t>Poznávání hudebních nástrojů</a:t>
            </a:r>
          </a:p>
          <a:p>
            <a:r>
              <a:rPr lang="cs-CZ" dirty="0" smtClean="0"/>
              <a:t>Poznávání počtu zvuků</a:t>
            </a:r>
          </a:p>
          <a:p>
            <a:r>
              <a:rPr lang="cs-CZ" dirty="0" smtClean="0"/>
              <a:t>Poznávání počtu slov ve větě</a:t>
            </a:r>
          </a:p>
          <a:p>
            <a:r>
              <a:rPr lang="cs-CZ" dirty="0" smtClean="0"/>
              <a:t>Rozpočitadla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4-5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Rozkládání slov na slabiky, vytleskání</a:t>
            </a:r>
          </a:p>
          <a:p>
            <a:r>
              <a:rPr lang="cs-CZ" dirty="0" smtClean="0"/>
              <a:t>Hledání slov podle počáteční slabiky</a:t>
            </a:r>
          </a:p>
          <a:p>
            <a:r>
              <a:rPr lang="cs-CZ" dirty="0" smtClean="0"/>
              <a:t>Hledání a vymýšlení rýmů</a:t>
            </a:r>
          </a:p>
          <a:p>
            <a:r>
              <a:rPr lang="cs-CZ" dirty="0" smtClean="0"/>
              <a:t>Rozlišování slov </a:t>
            </a:r>
          </a:p>
          <a:p>
            <a:r>
              <a:rPr lang="cs-CZ" dirty="0" smtClean="0"/>
              <a:t>Určování délky zvuků (dlouhý/krátký)</a:t>
            </a:r>
          </a:p>
          <a:p>
            <a:r>
              <a:rPr lang="cs-CZ" dirty="0" smtClean="0"/>
              <a:t>Určování rytmických struktur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0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Sluchová percepce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Významný prvek ve vývoji řeči</a:t>
            </a:r>
          </a:p>
          <a:p>
            <a:r>
              <a:rPr lang="cs-CZ" dirty="0" smtClean="0"/>
              <a:t>Vyloučení sluchového postižení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Významný prvek ve zvládání školních dovedností</a:t>
            </a:r>
          </a:p>
          <a:p>
            <a:r>
              <a:rPr lang="cs-CZ" dirty="0" smtClean="0"/>
              <a:t>Zpracování informace – převažuje sluchová cesta</a:t>
            </a:r>
          </a:p>
          <a:p>
            <a:r>
              <a:rPr lang="cs-CZ" dirty="0" smtClean="0"/>
              <a:t>Klíčový je rozvoj  v předškolním věku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73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diferenciace</a:t>
            </a:r>
          </a:p>
          <a:p>
            <a:r>
              <a:rPr lang="cs-CZ" dirty="0" smtClean="0"/>
              <a:t>Poznávání hlasů kamarádů</a:t>
            </a:r>
          </a:p>
          <a:p>
            <a:r>
              <a:rPr lang="cs-CZ" dirty="0" smtClean="0"/>
              <a:t>Poznávání zvuků z vyrobených </a:t>
            </a:r>
            <a:r>
              <a:rPr lang="cs-CZ" dirty="0" err="1" smtClean="0"/>
              <a:t>chrastidel</a:t>
            </a:r>
            <a:endParaRPr lang="cs-CZ" dirty="0" smtClean="0"/>
          </a:p>
          <a:p>
            <a:r>
              <a:rPr lang="cs-CZ" dirty="0" smtClean="0"/>
              <a:t>Zvukové pexeso</a:t>
            </a:r>
          </a:p>
          <a:p>
            <a:r>
              <a:rPr lang="cs-CZ" dirty="0" smtClean="0"/>
              <a:t>Poznávání zvuků hudebních nástrojů</a:t>
            </a:r>
          </a:p>
          <a:p>
            <a:r>
              <a:rPr lang="cs-CZ" dirty="0" smtClean="0"/>
              <a:t>Poznávání počtu zvuků</a:t>
            </a:r>
          </a:p>
          <a:p>
            <a:r>
              <a:rPr lang="cs-CZ" dirty="0" smtClean="0"/>
              <a:t>Hra na tichou poštu</a:t>
            </a:r>
          </a:p>
          <a:p>
            <a:r>
              <a:rPr lang="cs-CZ" dirty="0" smtClean="0"/>
              <a:t>Odlišování shodných a neshodných slov – tvorba vět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analýza a syntéza</a:t>
            </a:r>
          </a:p>
          <a:p>
            <a:r>
              <a:rPr lang="cs-CZ" dirty="0" smtClean="0"/>
              <a:t>Vyhledávání a tvorba rýmů</a:t>
            </a:r>
          </a:p>
          <a:p>
            <a:r>
              <a:rPr lang="cs-CZ" dirty="0" smtClean="0"/>
              <a:t>Určení počtu slov ve větě</a:t>
            </a:r>
          </a:p>
          <a:p>
            <a:r>
              <a:rPr lang="cs-CZ" dirty="0" smtClean="0"/>
              <a:t>Hledání slov s totožným počtem slabik</a:t>
            </a:r>
          </a:p>
          <a:p>
            <a:r>
              <a:rPr lang="cs-CZ" dirty="0" smtClean="0"/>
              <a:t>Hledání delších a kratších slov</a:t>
            </a:r>
          </a:p>
          <a:p>
            <a:r>
              <a:rPr lang="cs-CZ" dirty="0" smtClean="0"/>
              <a:t>Slovní kopaná (poslední slabika)</a:t>
            </a:r>
          </a:p>
          <a:p>
            <a:r>
              <a:rPr lang="cs-CZ" dirty="0" smtClean="0"/>
              <a:t>Hledání slov podle počáteční hlásky – s příběhem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9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analýza a syntéza – pokračování </a:t>
            </a:r>
          </a:p>
          <a:p>
            <a:r>
              <a:rPr lang="cs-CZ" dirty="0" smtClean="0"/>
              <a:t>Určení počáteční hlásky</a:t>
            </a:r>
          </a:p>
          <a:p>
            <a:r>
              <a:rPr lang="cs-CZ" dirty="0" smtClean="0"/>
              <a:t>Kolik najdeš slov na tuto hlásku?</a:t>
            </a:r>
          </a:p>
          <a:p>
            <a:r>
              <a:rPr lang="cs-CZ" dirty="0" smtClean="0"/>
              <a:t>Skládání a rozkládání krátkých slov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92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Sluchová figura a pozadí </a:t>
            </a:r>
          </a:p>
          <a:p>
            <a:r>
              <a:rPr lang="cs-CZ" dirty="0" smtClean="0"/>
              <a:t>„slyšet jako…“</a:t>
            </a:r>
          </a:p>
          <a:p>
            <a:r>
              <a:rPr lang="cs-CZ" dirty="0" smtClean="0"/>
              <a:t>Písmeno P tě vzbudí…</a:t>
            </a:r>
          </a:p>
          <a:p>
            <a:r>
              <a:rPr lang="cs-CZ" dirty="0" smtClean="0"/>
              <a:t>Tleskni, uslyšíš-li dané slovo</a:t>
            </a:r>
          </a:p>
          <a:p>
            <a:r>
              <a:rPr lang="cs-CZ" dirty="0" smtClean="0"/>
              <a:t>Vyhledávání slova ve čteném příběhu</a:t>
            </a:r>
          </a:p>
          <a:p>
            <a:r>
              <a:rPr lang="cs-CZ" dirty="0" smtClean="0"/>
              <a:t>Všechno lítá, co má peří…</a:t>
            </a:r>
          </a:p>
          <a:p>
            <a:r>
              <a:rPr lang="cs-CZ" dirty="0"/>
              <a:t>Tleskni, uslyšíš-li </a:t>
            </a:r>
            <a:r>
              <a:rPr lang="cs-CZ" dirty="0" smtClean="0"/>
              <a:t>danou slabiku – těžké!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0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 let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Sluchová paměť</a:t>
            </a:r>
          </a:p>
          <a:p>
            <a:r>
              <a:rPr lang="cs-CZ" dirty="0" smtClean="0"/>
              <a:t>Učení se básničkám a písničkám</a:t>
            </a:r>
          </a:p>
          <a:p>
            <a:r>
              <a:rPr lang="cs-CZ" dirty="0" smtClean="0"/>
              <a:t>Hry s postupným rozšiřováním slovní řady</a:t>
            </a:r>
          </a:p>
          <a:p>
            <a:r>
              <a:rPr lang="cs-CZ" dirty="0" smtClean="0"/>
              <a:t>Až pojedu na severní pól, vezmu si s sebou…</a:t>
            </a:r>
          </a:p>
          <a:p>
            <a:r>
              <a:rPr lang="cs-CZ" dirty="0" smtClean="0"/>
              <a:t>Rozvíjení vět</a:t>
            </a:r>
          </a:p>
          <a:p>
            <a:r>
              <a:rPr lang="cs-CZ" dirty="0" smtClean="0"/>
              <a:t>Vyhledávání obrázků se slovy, které dítě slyšelo</a:t>
            </a:r>
          </a:p>
          <a:p>
            <a:r>
              <a:rPr lang="cs-CZ" dirty="0" smtClean="0"/>
              <a:t>Opakování řady slov, vět</a:t>
            </a:r>
          </a:p>
          <a:p>
            <a:r>
              <a:rPr lang="cs-CZ" dirty="0" smtClean="0"/>
              <a:t>Předání informace</a:t>
            </a:r>
          </a:p>
          <a:p>
            <a:r>
              <a:rPr lang="cs-CZ" dirty="0" smtClean="0"/>
              <a:t>Plnění instrukcí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6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rozvoje 5-6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Rozvoj vnímání a reprodukce rytmu </a:t>
            </a:r>
          </a:p>
          <a:p>
            <a:r>
              <a:rPr lang="cs-CZ" dirty="0" smtClean="0"/>
              <a:t>Rytmická cvičení, hra na hudební nástroje</a:t>
            </a:r>
          </a:p>
          <a:p>
            <a:r>
              <a:rPr lang="cs-CZ" dirty="0" smtClean="0"/>
              <a:t>Určování a záznam rytmické struktury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4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a testové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6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675687" cy="1223962"/>
          </a:xfrm>
        </p:spPr>
        <p:txBody>
          <a:bodyPr>
            <a:normAutofit fontScale="90000"/>
          </a:bodyPr>
          <a:lstStyle/>
          <a:p>
            <a:r>
              <a:rPr lang="cs-CZ" altLang="cs-CZ" sz="3200" b="1"/>
              <a:t>zkouška sluchové diferenciace Wepman – Matějček </a:t>
            </a:r>
            <a:r>
              <a:rPr lang="cs-CZ" altLang="cs-CZ" sz="3200"/>
              <a:t/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450262" cy="396240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/>
              <a:t>19 dvojic bezesmyslných slabik </a:t>
            </a:r>
          </a:p>
          <a:p>
            <a:r>
              <a:rPr lang="cs-CZ" altLang="cs-CZ" dirty="0"/>
              <a:t>od pěti let</a:t>
            </a:r>
          </a:p>
          <a:p>
            <a:r>
              <a:rPr lang="cs-CZ" altLang="cs-CZ" dirty="0"/>
              <a:t>umožní zjistit, které skupiny hlásek dítě není schopné diferencovat</a:t>
            </a:r>
          </a:p>
          <a:p>
            <a:r>
              <a:rPr lang="cs-CZ" altLang="cs-CZ" dirty="0"/>
              <a:t>nácvičné dvojice</a:t>
            </a:r>
          </a:p>
          <a:p>
            <a:r>
              <a:rPr lang="cs-CZ" altLang="cs-CZ" dirty="0"/>
              <a:t>2. sestavy </a:t>
            </a:r>
            <a:r>
              <a:rPr lang="cs-CZ" altLang="cs-CZ" dirty="0" smtClean="0"/>
              <a:t>slov</a:t>
            </a:r>
          </a:p>
          <a:p>
            <a:endParaRPr lang="cs-CZ" altLang="cs-CZ" dirty="0"/>
          </a:p>
          <a:p>
            <a:r>
              <a:rPr lang="cs-CZ" altLang="cs-CZ" b="1" dirty="0" smtClean="0"/>
              <a:t>Zácvik</a:t>
            </a:r>
          </a:p>
          <a:p>
            <a:r>
              <a:rPr lang="cs-CZ" altLang="cs-CZ" dirty="0" err="1" smtClean="0"/>
              <a:t>Truf-traf</a:t>
            </a:r>
            <a:r>
              <a:rPr lang="cs-CZ" altLang="cs-CZ" dirty="0" smtClean="0"/>
              <a:t>       </a:t>
            </a:r>
            <a:r>
              <a:rPr lang="cs-CZ" altLang="cs-CZ" dirty="0" err="1" smtClean="0"/>
              <a:t>klaš-klaš</a:t>
            </a:r>
            <a:r>
              <a:rPr lang="cs-CZ" altLang="cs-CZ" dirty="0" smtClean="0"/>
              <a:t>      </a:t>
            </a:r>
            <a:r>
              <a:rPr lang="cs-CZ" altLang="cs-CZ" dirty="0" err="1" smtClean="0"/>
              <a:t>slem-slek</a:t>
            </a:r>
            <a:endParaRPr lang="cs-CZ" altLang="cs-CZ" dirty="0"/>
          </a:p>
          <a:p>
            <a:pPr>
              <a:buFontTx/>
              <a:buNone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8480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rozvoje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</a:t>
            </a:r>
            <a:r>
              <a:rPr lang="cs-CZ" dirty="0" smtClean="0"/>
              <a:t>epíčku</a:t>
            </a:r>
            <a:r>
              <a:rPr lang="cs-CZ" dirty="0"/>
              <a:t>, pípni – </a:t>
            </a:r>
            <a:r>
              <a:rPr lang="cs-CZ" dirty="0" smtClean="0"/>
              <a:t>vedení pípáním, </a:t>
            </a:r>
            <a:r>
              <a:rPr lang="cs-CZ" dirty="0"/>
              <a:t>pak určuje </a:t>
            </a:r>
            <a:r>
              <a:rPr lang="cs-CZ" dirty="0" smtClean="0"/>
              <a:t>chycenou osobu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12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 s melodií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stoupání a klesání melodie vyjádřit pohybem</a:t>
            </a:r>
          </a:p>
          <a:p>
            <a:pPr lvl="0"/>
            <a:r>
              <a:rPr lang="cs-CZ" dirty="0"/>
              <a:t>rychlá a pomalá melodie znázorňuje zvířátka – </a:t>
            </a:r>
            <a:r>
              <a:rPr lang="cs-CZ" dirty="0" smtClean="0"/>
              <a:t>pomalá - medvídek</a:t>
            </a:r>
            <a:r>
              <a:rPr lang="cs-CZ" dirty="0"/>
              <a:t>, </a:t>
            </a:r>
            <a:r>
              <a:rPr lang="cs-CZ" dirty="0" smtClean="0"/>
              <a:t>rychlá - koník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12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luchové                             výkony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10893808"/>
              </p:ext>
            </p:extLst>
          </p:nvPr>
        </p:nvGraphicFramePr>
        <p:xfrm>
          <a:off x="323528" y="980728"/>
          <a:ext cx="76328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895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hlasem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nahlas, potichu, šeptem – nejvhodnější jsou přirozené </a:t>
            </a:r>
            <a:r>
              <a:rPr lang="cs-CZ" dirty="0" smtClean="0"/>
              <a:t>situace</a:t>
            </a:r>
          </a:p>
          <a:p>
            <a:pPr lvl="0"/>
            <a:r>
              <a:rPr lang="cs-CZ" dirty="0" smtClean="0"/>
              <a:t>Ovládání hlasitosti projevu</a:t>
            </a:r>
          </a:p>
          <a:p>
            <a:pPr lvl="0"/>
            <a:r>
              <a:rPr lang="cs-CZ" dirty="0" smtClean="0"/>
              <a:t> </a:t>
            </a:r>
            <a:r>
              <a:rPr lang="cs-CZ" dirty="0"/>
              <a:t>v pohádkovém lese bydlí trpaslík – mluví potichu, </a:t>
            </a:r>
            <a:r>
              <a:rPr lang="cs-CZ" dirty="0" smtClean="0"/>
              <a:t>obr hlasitě</a:t>
            </a:r>
          </a:p>
          <a:p>
            <a:pPr lvl="0"/>
            <a:r>
              <a:rPr lang="cs-CZ" dirty="0" smtClean="0"/>
              <a:t>….</a:t>
            </a:r>
            <a:r>
              <a:rPr lang="cs-CZ" dirty="0" smtClean="0"/>
              <a:t>když </a:t>
            </a:r>
            <a:r>
              <a:rPr lang="cs-CZ" dirty="0"/>
              <a:t>je potkáme, mluvíme jako oni </a:t>
            </a:r>
          </a:p>
          <a:p>
            <a:pPr lvl="0"/>
            <a:r>
              <a:rPr lang="cs-CZ" dirty="0" smtClean="0"/>
              <a:t>loutky</a:t>
            </a:r>
            <a:r>
              <a:rPr lang="cs-CZ" dirty="0"/>
              <a:t>, jednoduchý </a:t>
            </a:r>
            <a:r>
              <a:rPr lang="cs-CZ" dirty="0" smtClean="0"/>
              <a:t>převlek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222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s hlasem – vnímání hlasitosti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děti schovají v </a:t>
            </a:r>
            <a:r>
              <a:rPr lang="cs-CZ" dirty="0" smtClean="0"/>
              <a:t>místnosti předmět</a:t>
            </a:r>
          </a:p>
          <a:p>
            <a:pPr lvl="0"/>
            <a:r>
              <a:rPr lang="cs-CZ" dirty="0" smtClean="0"/>
              <a:t>jeden </a:t>
            </a:r>
            <a:r>
              <a:rPr lang="cs-CZ" dirty="0" smtClean="0"/>
              <a:t>hledá</a:t>
            </a:r>
          </a:p>
          <a:p>
            <a:pPr lvl="0"/>
            <a:r>
              <a:rPr lang="cs-CZ" dirty="0" smtClean="0"/>
              <a:t>ostatní </a:t>
            </a:r>
            <a:r>
              <a:rPr lang="cs-CZ" dirty="0"/>
              <a:t>jej navádějí stoupající a klesající </a:t>
            </a:r>
            <a:r>
              <a:rPr lang="cs-CZ" dirty="0" smtClean="0"/>
              <a:t>intenzitou </a:t>
            </a:r>
            <a:r>
              <a:rPr lang="cs-CZ" dirty="0"/>
              <a:t>hlasu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4098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Rozlišování zvuků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hádáme zvuky z okolí – se zavázanýma očima</a:t>
            </a:r>
          </a:p>
          <a:p>
            <a:pPr lvl="0"/>
            <a:r>
              <a:rPr lang="cs-CZ" dirty="0"/>
              <a:t>co je v </a:t>
            </a:r>
            <a:r>
              <a:rPr lang="cs-CZ" dirty="0" smtClean="0"/>
              <a:t>krabičce </a:t>
            </a:r>
            <a:r>
              <a:rPr lang="cs-CZ" dirty="0"/>
              <a:t>– korálky, rýže</a:t>
            </a:r>
            <a:r>
              <a:rPr lang="cs-CZ" dirty="0" smtClean="0"/>
              <a:t>….</a:t>
            </a:r>
          </a:p>
          <a:p>
            <a:pPr lvl="0"/>
            <a:r>
              <a:rPr lang="cs-CZ" dirty="0" smtClean="0"/>
              <a:t>lze </a:t>
            </a:r>
            <a:r>
              <a:rPr lang="cs-CZ" dirty="0"/>
              <a:t>použít 2, 3 typy materiálu, ale různé množství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263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Rozlišování zvuků - koordinace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kolikrát písknu, tolikrát </a:t>
            </a:r>
            <a:r>
              <a:rPr lang="cs-CZ" dirty="0" smtClean="0"/>
              <a:t>tleskneš</a:t>
            </a:r>
          </a:p>
          <a:p>
            <a:pPr marL="118872" lvl="0" indent="0">
              <a:buNone/>
            </a:pP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písknutí</a:t>
            </a:r>
            <a:r>
              <a:rPr lang="cs-CZ" dirty="0"/>
              <a:t>, k</a:t>
            </a:r>
            <a:r>
              <a:rPr lang="cs-CZ" dirty="0" smtClean="0"/>
              <a:t>lepnutí</a:t>
            </a:r>
            <a:r>
              <a:rPr lang="cs-CZ" dirty="0"/>
              <a:t>, tlesknutí – poskok, dřep, </a:t>
            </a:r>
            <a:r>
              <a:rPr lang="cs-CZ" dirty="0" smtClean="0"/>
              <a:t>leh </a:t>
            </a:r>
            <a:r>
              <a:rPr lang="cs-CZ" dirty="0" smtClean="0">
                <a:sym typeface="Wingdings" panose="05000000000000000000" pitchFamily="2" charset="2"/>
              </a:rPr>
              <a:t>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896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Porozumění, orientace ve sdělení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reakce na pravdivé výroky – kůň mečí – zvednutí hlavy – odpočívá na stole – usnadňuje soustředění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343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Porozumění, orientace ve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určíme slovo, na které bude dítě </a:t>
            </a:r>
            <a:r>
              <a:rPr lang="cs-CZ" dirty="0" smtClean="0"/>
              <a:t>reagovat </a:t>
            </a:r>
            <a:r>
              <a:rPr lang="cs-CZ" dirty="0"/>
              <a:t>v souvislém textu – čert, princezna – i slova odvozená – čertovský, princeznovský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3482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Porozumění, orientace ve sdělení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opravování chyb ve známé pohádce –</a:t>
            </a:r>
            <a:r>
              <a:rPr lang="cs-CZ"/>
              <a:t>modrá </a:t>
            </a:r>
            <a:r>
              <a:rPr lang="cs-CZ" smtClean="0"/>
              <a:t>Karkulka </a:t>
            </a:r>
            <a:r>
              <a:rPr lang="cs-CZ" dirty="0"/>
              <a:t>šla k dědečkovi a v košíku </a:t>
            </a:r>
            <a:r>
              <a:rPr lang="cs-CZ" dirty="0" smtClean="0"/>
              <a:t>nesla </a:t>
            </a:r>
            <a:r>
              <a:rPr lang="cs-CZ" dirty="0"/>
              <a:t>cvičky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725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D. B. </a:t>
            </a:r>
            <a:r>
              <a:rPr lang="cs-CZ" dirty="0" err="1" smtClean="0"/>
              <a:t>Elkonina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jazykových schopností</a:t>
            </a:r>
          </a:p>
          <a:p>
            <a:r>
              <a:rPr lang="cs-CZ" dirty="0" smtClean="0"/>
              <a:t>Skupinová a individuální činnost</a:t>
            </a:r>
          </a:p>
          <a:p>
            <a:r>
              <a:rPr lang="cs-CZ" dirty="0" smtClean="0"/>
              <a:t>Pro děti od 5 let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i="1" dirty="0" smtClean="0"/>
              <a:t>V krajině slov a hlásek</a:t>
            </a:r>
          </a:p>
          <a:p>
            <a:endParaRPr lang="cs-CZ" dirty="0"/>
          </a:p>
          <a:p>
            <a:pPr marL="11887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034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důležité sluchové výkony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Sluchová soudržnost</a:t>
            </a:r>
          </a:p>
          <a:p>
            <a:r>
              <a:rPr lang="cs-CZ" dirty="0" smtClean="0"/>
              <a:t>Poznání sluchových vzorů</a:t>
            </a:r>
          </a:p>
          <a:p>
            <a:r>
              <a:rPr lang="cs-CZ" dirty="0" smtClean="0"/>
              <a:t>Časové aspekty naslouchání</a:t>
            </a:r>
          </a:p>
          <a:p>
            <a:r>
              <a:rPr lang="cs-CZ" dirty="0" smtClean="0"/>
              <a:t>Sluchová figura a pozadí</a:t>
            </a:r>
          </a:p>
          <a:p>
            <a:r>
              <a:rPr lang="cs-CZ" dirty="0" smtClean="0"/>
              <a:t>Sluchová výkonnost při zhoršených/změněných akustických signálech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8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sluchové výkony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sluchová soudržnost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schopnost komplikovanější konverzace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rozumění vtipům, hádankám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schopnost odvozování a tvoření závěrů, abstrakce</a:t>
            </a:r>
          </a:p>
          <a:p>
            <a:pPr>
              <a:lnSpc>
                <a:spcPct val="90000"/>
              </a:lnSpc>
              <a:defRPr/>
            </a:pPr>
            <a:endParaRPr lang="cs-CZ" altLang="cs-CZ" b="1" dirty="0"/>
          </a:p>
          <a:p>
            <a:pPr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sluchové výkony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b="1" dirty="0"/>
              <a:t>poznání sluchových vzorů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vztahuje se ke schopnosti rozeznat určité akustické vzory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 umožňuje identifikaci zdrojů zvuku – motor auta, štěkot psa..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69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Další důležité sluchové výkony</a:t>
            </a:r>
            <a:endParaRPr lang="cs-CZ" altLang="cs-CZ" sz="2000" dirty="0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smtClean="0"/>
              <a:t>časové aspekty naslouchání</a:t>
            </a:r>
            <a:r>
              <a:rPr lang="cs-CZ" altLang="cs-CZ" sz="2000" dirty="0" smtClean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  - schopnost integrovat sekvenci hlásek do slov nebo jiných smysluplných kombinací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  - a vnímat hlásky jako samostatné jednotky, jestliže následují rychle za sebou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  - schopnost vnímat, srovnávat, izolovat hlásky ze slov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121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sluchové výkony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sluchová figura a pozadí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sluchová výkonnost klesá </a:t>
            </a:r>
            <a:r>
              <a:rPr lang="cs-CZ" altLang="cs-CZ" i="1" dirty="0"/>
              <a:t>při současných konkurenčních akustických signálech </a:t>
            </a: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vztahuje </a:t>
            </a:r>
            <a:r>
              <a:rPr lang="cs-CZ" altLang="cs-CZ" dirty="0"/>
              <a:t>se ke schopnosti vnímat řeč nebo jiné </a:t>
            </a:r>
            <a:r>
              <a:rPr lang="cs-CZ" altLang="cs-CZ" dirty="0" smtClean="0"/>
              <a:t>zvuky x konkurenční </a:t>
            </a:r>
            <a:r>
              <a:rPr lang="cs-CZ" altLang="cs-CZ" dirty="0"/>
              <a:t>zvukový signál 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schopnost </a:t>
            </a:r>
            <a:r>
              <a:rPr lang="cs-CZ" altLang="cs-CZ" dirty="0"/>
              <a:t>inhibovat zvuky pozadí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47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Uvedené oblasti se navzájem prolínají</a:t>
            </a:r>
          </a:p>
          <a:p>
            <a:r>
              <a:rPr lang="cs-CZ" dirty="0" smtClean="0"/>
              <a:t>Vzájemná podpora jednotlivých složek</a:t>
            </a:r>
          </a:p>
          <a:p>
            <a:r>
              <a:rPr lang="cs-CZ" dirty="0" smtClean="0"/>
              <a:t>Záměrné naslouchání </a:t>
            </a:r>
          </a:p>
        </p:txBody>
      </p:sp>
    </p:spTree>
    <p:extLst>
      <p:ext uri="{BB962C8B-B14F-4D97-AF65-F5344CB8AC3E}">
        <p14:creationId xmlns:p14="http://schemas.microsoft.com/office/powerpoint/2010/main" val="7257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472</TotalTime>
  <Words>774</Words>
  <Application>Microsoft Office PowerPoint</Application>
  <PresentationFormat>Předvádění na obrazovce (4:3)</PresentationFormat>
  <Paragraphs>221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Corbel</vt:lpstr>
      <vt:lpstr>Wingdings</vt:lpstr>
      <vt:lpstr>Wingdings 2</vt:lpstr>
      <vt:lpstr>Wingdings 3</vt:lpstr>
      <vt:lpstr>Modul</vt:lpstr>
      <vt:lpstr>Sluchová percepce </vt:lpstr>
      <vt:lpstr>Sluchová percepce</vt:lpstr>
      <vt:lpstr>Sluchové                             výkony</vt:lpstr>
      <vt:lpstr>Další důležité sluchové výkony</vt:lpstr>
      <vt:lpstr>Další důležité sluchové výkony</vt:lpstr>
      <vt:lpstr>Další důležité sluchové výkony</vt:lpstr>
      <vt:lpstr>Další důležité sluchové výkony</vt:lpstr>
      <vt:lpstr>Další důležité sluchové výkony</vt:lpstr>
      <vt:lpstr>Důležité </vt:lpstr>
      <vt:lpstr>Skladba oblastí – sledování/rozvoj </vt:lpstr>
      <vt:lpstr>Skladba oblastí – sledování/rozvoj</vt:lpstr>
      <vt:lpstr>Skladba oblastí sledování/rozvoj</vt:lpstr>
      <vt:lpstr>Skladba oblastí sledování/rozvoj</vt:lpstr>
      <vt:lpstr>Skladba oblastí sledování/rozvoj</vt:lpstr>
      <vt:lpstr>Skladba oblastí sledování/rozvoj</vt:lpstr>
      <vt:lpstr>Skladba oblastí – sledování/rozvoj </vt:lpstr>
      <vt:lpstr>Možnosti rozvoje – 3-4 leté dítě</vt:lpstr>
      <vt:lpstr>Možnosti rozvoje 4-5 let</vt:lpstr>
      <vt:lpstr>Možnosti rozvoje 4-5 let</vt:lpstr>
      <vt:lpstr>Možnosti rozvoje 5-6 let</vt:lpstr>
      <vt:lpstr>Možnosti rozvoje 5-6 let</vt:lpstr>
      <vt:lpstr>Možnosti rozvoje 5-6let</vt:lpstr>
      <vt:lpstr>Možnosti rozvoje 5-6 let</vt:lpstr>
      <vt:lpstr>Možnosti rozvoje 5-6 let </vt:lpstr>
      <vt:lpstr>Možnosti rozvoje 5-6 let</vt:lpstr>
      <vt:lpstr>Testy a testové úkoly </vt:lpstr>
      <vt:lpstr>zkouška sluchové diferenciace Wepman – Matějček  </vt:lpstr>
      <vt:lpstr>Další možnosti rozvoje </vt:lpstr>
      <vt:lpstr>Hra s melodií</vt:lpstr>
      <vt:lpstr>Práce s hlasem </vt:lpstr>
      <vt:lpstr>Práce s hlasem – vnímání hlasitosti</vt:lpstr>
      <vt:lpstr>Rozlišování zvuků</vt:lpstr>
      <vt:lpstr>Rozlišování zvuků - koordinace</vt:lpstr>
      <vt:lpstr>Porozumění, orientace ve sdělení </vt:lpstr>
      <vt:lpstr>Porozumění, orientace ve sdělení</vt:lpstr>
      <vt:lpstr>Porozumění, orientace ve sdělení </vt:lpstr>
      <vt:lpstr>Metodika D. B. Elkonina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Sluchová percepce</dc:title>
  <dc:creator>Bockova</dc:creator>
  <cp:lastModifiedBy>Bočková</cp:lastModifiedBy>
  <cp:revision>29</cp:revision>
  <dcterms:created xsi:type="dcterms:W3CDTF">2014-11-02T08:54:52Z</dcterms:created>
  <dcterms:modified xsi:type="dcterms:W3CDTF">2015-10-26T16:38:36Z</dcterms:modified>
</cp:coreProperties>
</file>