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601" r:id="rId2"/>
    <p:sldId id="644" r:id="rId3"/>
    <p:sldId id="645" r:id="rId4"/>
    <p:sldId id="646" r:id="rId5"/>
    <p:sldId id="647" r:id="rId6"/>
    <p:sldId id="648" r:id="rId7"/>
    <p:sldId id="649" r:id="rId8"/>
    <p:sldId id="652" r:id="rId9"/>
    <p:sldId id="650" r:id="rId10"/>
    <p:sldId id="651" r:id="rId11"/>
    <p:sldId id="690" r:id="rId12"/>
    <p:sldId id="684" r:id="rId13"/>
    <p:sldId id="685" r:id="rId14"/>
    <p:sldId id="686" r:id="rId15"/>
    <p:sldId id="688" r:id="rId16"/>
    <p:sldId id="687" r:id="rId17"/>
    <p:sldId id="602" r:id="rId18"/>
    <p:sldId id="463" r:id="rId19"/>
    <p:sldId id="464" r:id="rId20"/>
    <p:sldId id="465" r:id="rId21"/>
    <p:sldId id="466" r:id="rId22"/>
    <p:sldId id="467" r:id="rId23"/>
    <p:sldId id="606" r:id="rId24"/>
    <p:sldId id="469" r:id="rId25"/>
    <p:sldId id="608" r:id="rId26"/>
    <p:sldId id="470" r:id="rId27"/>
    <p:sldId id="268" r:id="rId28"/>
    <p:sldId id="655" r:id="rId29"/>
    <p:sldId id="691" r:id="rId30"/>
    <p:sldId id="692" r:id="rId31"/>
    <p:sldId id="693" r:id="rId32"/>
    <p:sldId id="694" r:id="rId33"/>
    <p:sldId id="695" r:id="rId34"/>
    <p:sldId id="656" r:id="rId35"/>
    <p:sldId id="689" r:id="rId36"/>
    <p:sldId id="282" r:id="rId37"/>
    <p:sldId id="283" r:id="rId38"/>
    <p:sldId id="284" r:id="rId39"/>
    <p:sldId id="293" r:id="rId40"/>
    <p:sldId id="663" r:id="rId41"/>
    <p:sldId id="664" r:id="rId42"/>
    <p:sldId id="665" r:id="rId43"/>
    <p:sldId id="673" r:id="rId44"/>
    <p:sldId id="674" r:id="rId45"/>
    <p:sldId id="675" r:id="rId46"/>
    <p:sldId id="676" r:id="rId47"/>
    <p:sldId id="477" r:id="rId48"/>
    <p:sldId id="478" r:id="rId49"/>
    <p:sldId id="300" r:id="rId50"/>
    <p:sldId id="346" r:id="rId51"/>
    <p:sldId id="349" r:id="rId52"/>
    <p:sldId id="317" r:id="rId53"/>
    <p:sldId id="343" r:id="rId54"/>
    <p:sldId id="374" r:id="rId55"/>
    <p:sldId id="383" r:id="rId56"/>
    <p:sldId id="384" r:id="rId57"/>
    <p:sldId id="480" r:id="rId58"/>
    <p:sldId id="318" r:id="rId59"/>
    <p:sldId id="327" r:id="rId60"/>
    <p:sldId id="334" r:id="rId61"/>
    <p:sldId id="345" r:id="rId62"/>
    <p:sldId id="677" r:id="rId63"/>
    <p:sldId id="678" r:id="rId64"/>
    <p:sldId id="679" r:id="rId65"/>
    <p:sldId id="680" r:id="rId66"/>
    <p:sldId id="681" r:id="rId67"/>
    <p:sldId id="682" r:id="rId68"/>
    <p:sldId id="683" r:id="rId69"/>
    <p:sldId id="340" r:id="rId70"/>
    <p:sldId id="341" r:id="rId71"/>
    <p:sldId id="342" r:id="rId72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úhelník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13BAB6-0FAD-4980-9F4E-F78EBF206F1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028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156D4-4D6E-4283-82E4-48940B0C65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402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204C-24FB-494A-8F3C-387540FCBE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013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DF7A-F307-4289-ADDF-9B3A98EE05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889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sp>
        <p:nvSpPr>
          <p:cNvPr id="5" name="Rovnoramenný trojúhelník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cxnSp>
        <p:nvCxnSpPr>
          <p:cNvPr id="6" name="Přímá spojovací čára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31A-9ED5-45A0-A8A5-51FB93226D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8392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69E3-591E-43E9-A789-49CFFF2E1E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78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C27D3-6B71-4720-94AF-9D73D9AA6C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9511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5247-3579-4F58-9ED6-4E0049A0F9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56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52F6-F713-40AB-804C-D6AC2A8423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208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69D3EB8-8C3C-4517-B1B4-FF916D9C66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7047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D83185C-EEC0-4AA9-8001-669036D8BC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3574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/>
            </a:lvl1pPr>
          </a:lstStyle>
          <a:p>
            <a:pPr>
              <a:defRPr/>
            </a:pPr>
            <a:fld id="{CE9ACC8A-5962-444E-A2E7-093F875E0C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1" r:id="rId4"/>
    <p:sldLayoutId id="2147483849" r:id="rId5"/>
    <p:sldLayoutId id="2147483842" r:id="rId6"/>
    <p:sldLayoutId id="2147483843" r:id="rId7"/>
    <p:sldLayoutId id="2147483850" r:id="rId8"/>
    <p:sldLayoutId id="2147483851" r:id="rId9"/>
    <p:sldLayoutId id="2147483844" r:id="rId10"/>
    <p:sldLayoutId id="2147483845" r:id="rId11"/>
  </p:sldLayoutIdLst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i8bBhw9msQ" TargetMode="External"/><Relationship Id="rId2" Type="http://schemas.openxmlformats.org/officeDocument/2006/relationships/hyperlink" Target="http://www.youtube.com/watch?v=pNcV6yAfq-g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DYSARTRIE </a:t>
            </a:r>
            <a:endParaRPr lang="cs-CZ" dirty="0"/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>
              <a:spcBef>
                <a:spcPct val="0"/>
              </a:spcBef>
            </a:pPr>
            <a:endParaRPr lang="cs-CZ" altLang="cs-CZ" smtClean="0">
              <a:ln>
                <a:noFill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741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00" y="207963"/>
            <a:ext cx="8045450" cy="6246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I. nervus olfactoricus – čichový nerv</a:t>
            </a:r>
          </a:p>
          <a:p>
            <a:pPr eaLnBrk="1" hangingPunct="1"/>
            <a:r>
              <a:rPr lang="cs-CZ" altLang="cs-CZ" smtClean="0"/>
              <a:t>II. Nervus opticus – zrakový nerv</a:t>
            </a:r>
          </a:p>
          <a:p>
            <a:pPr eaLnBrk="1" hangingPunct="1"/>
            <a:r>
              <a:rPr lang="cs-CZ" altLang="cs-CZ" smtClean="0"/>
              <a:t>III. Nervus oculomotoricus – okohybný nerv</a:t>
            </a:r>
          </a:p>
          <a:p>
            <a:pPr eaLnBrk="1" hangingPunct="1"/>
            <a:r>
              <a:rPr lang="cs-CZ" altLang="cs-CZ" smtClean="0"/>
              <a:t>IV. Nervus trochlearis – kladkový nerv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VI. Nervus abducens – odtahující nerv</a:t>
            </a:r>
          </a:p>
          <a:p>
            <a:pPr eaLnBrk="1" hangingPunct="1"/>
            <a:r>
              <a:rPr lang="cs-CZ" altLang="cs-CZ" smtClean="0"/>
              <a:t>VIII. Nervus vestibucochlearis  (jen senzo)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400" i="1" smtClean="0"/>
              <a:t>Hlavové nervy ve vztahu k ovládání orofaciální oblasti a řeči</a:t>
            </a:r>
            <a:br>
              <a:rPr lang="cs-CZ" altLang="cs-CZ" sz="2400" i="1" smtClean="0"/>
            </a:br>
            <a:endParaRPr lang="cs-CZ" altLang="cs-CZ" sz="2400" i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388350" cy="5329237"/>
          </a:xfrm>
        </p:spPr>
        <p:txBody>
          <a:bodyPr/>
          <a:lstStyle/>
          <a:p>
            <a:pPr eaLnBrk="1" hangingPunct="1"/>
            <a:r>
              <a:rPr lang="cs-CZ" altLang="cs-CZ" sz="2800" i="1" smtClean="0"/>
              <a:t>V. nervus trigeminus – trojklanný</a:t>
            </a:r>
          </a:p>
          <a:p>
            <a:pPr eaLnBrk="1" hangingPunct="1">
              <a:buFontTx/>
              <a:buNone/>
            </a:pPr>
            <a:endParaRPr lang="cs-CZ" altLang="cs-CZ" sz="2800" smtClean="0"/>
          </a:p>
          <a:p>
            <a:pPr eaLnBrk="1" hangingPunct="1"/>
            <a:r>
              <a:rPr lang="cs-CZ" altLang="cs-CZ" sz="2800" smtClean="0"/>
              <a:t>při poškození dochází k ochablosti až neschopnosti ovládat čelist, otevřít a zavřít ústa</a:t>
            </a:r>
          </a:p>
          <a:p>
            <a:pPr eaLnBrk="1" hangingPunct="1"/>
            <a:r>
              <a:rPr lang="cs-CZ" altLang="cs-CZ" sz="2800" smtClean="0"/>
              <a:t>je narušena funkce žvýkání</a:t>
            </a:r>
          </a:p>
          <a:p>
            <a:pPr eaLnBrk="1" hangingPunct="1"/>
            <a:r>
              <a:rPr lang="cs-CZ" altLang="cs-CZ" sz="2800" smtClean="0"/>
              <a:t>čelist se nedostane do správné polohy – pohyb jazyka a rtů</a:t>
            </a:r>
          </a:p>
          <a:p>
            <a:pPr eaLnBrk="1" hangingPunct="1"/>
            <a:r>
              <a:rPr lang="cs-CZ" altLang="cs-CZ" sz="2800" smtClean="0"/>
              <a:t>bilabiální, labiodentální a alveolární konsonanty a vokály – nemožné artikulovat</a:t>
            </a:r>
          </a:p>
          <a:p>
            <a:pPr eaLnBrk="1" hangingPunct="1"/>
            <a:r>
              <a:rPr lang="cs-CZ" altLang="cs-CZ" sz="2800" smtClean="0"/>
              <a:t>obličejové čití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600" i="1" dirty="0" smtClean="0"/>
              <a:t>VII. </a:t>
            </a:r>
            <a:r>
              <a:rPr lang="cs-CZ" altLang="cs-CZ" sz="3600" i="1" dirty="0" err="1" smtClean="0"/>
              <a:t>nervus</a:t>
            </a:r>
            <a:r>
              <a:rPr lang="cs-CZ" altLang="cs-CZ" sz="3600" i="1" dirty="0" smtClean="0"/>
              <a:t> </a:t>
            </a:r>
            <a:r>
              <a:rPr lang="cs-CZ" altLang="cs-CZ" sz="3600" i="1" dirty="0" err="1" smtClean="0"/>
              <a:t>facialis</a:t>
            </a:r>
            <a:r>
              <a:rPr lang="cs-CZ" altLang="cs-CZ" sz="3600" i="1" dirty="0" smtClean="0"/>
              <a:t> – lícní, obličejový</a:t>
            </a:r>
            <a:br>
              <a:rPr lang="cs-CZ" altLang="cs-CZ" sz="3600" i="1" dirty="0" smtClean="0"/>
            </a:br>
            <a:endParaRPr lang="cs-CZ" altLang="cs-CZ" sz="36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66875"/>
            <a:ext cx="8161337" cy="44291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porucha pohybu všech obličejových svalů – mimika</a:t>
            </a:r>
          </a:p>
          <a:p>
            <a:pPr eaLnBrk="1" hangingPunct="1"/>
            <a:r>
              <a:rPr lang="cs-CZ" altLang="cs-CZ" smtClean="0"/>
              <a:t>potíže při pohybu rtů, nelze je vyšpulit</a:t>
            </a:r>
          </a:p>
          <a:p>
            <a:pPr eaLnBrk="1" hangingPunct="1"/>
            <a:r>
              <a:rPr lang="cs-CZ" altLang="cs-CZ" smtClean="0"/>
              <a:t>nedojde k dotyku rtů a zubů</a:t>
            </a:r>
          </a:p>
          <a:p>
            <a:pPr eaLnBrk="1" hangingPunct="1"/>
            <a:r>
              <a:rPr lang="cs-CZ" altLang="cs-CZ" smtClean="0"/>
              <a:t>při oboustranném poškození –  narušena artikulace bilabiálních a labiodentálních hlásek </a:t>
            </a:r>
          </a:p>
          <a:p>
            <a:pPr eaLnBrk="1" hangingPunct="1"/>
            <a:r>
              <a:rPr lang="cs-CZ" altLang="cs-CZ" smtClean="0"/>
              <a:t>nedostatečný tlak k vytvoření exploziv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3600" i="1" dirty="0" smtClean="0"/>
              <a:t>IX. </a:t>
            </a:r>
            <a:r>
              <a:rPr lang="cs-CZ" altLang="cs-CZ" sz="3600" i="1" dirty="0" err="1" smtClean="0"/>
              <a:t>nervus</a:t>
            </a:r>
            <a:r>
              <a:rPr lang="cs-CZ" altLang="cs-CZ" sz="3600" i="1" dirty="0" smtClean="0"/>
              <a:t> </a:t>
            </a:r>
            <a:r>
              <a:rPr lang="cs-CZ" altLang="cs-CZ" sz="3600" i="1" dirty="0" err="1" smtClean="0"/>
              <a:t>glossopharyngeus</a:t>
            </a:r>
            <a:r>
              <a:rPr lang="cs-CZ" altLang="cs-CZ" sz="3600" i="1" dirty="0" smtClean="0"/>
              <a:t> – jazykohltanový </a:t>
            </a:r>
            <a:br>
              <a:rPr lang="cs-CZ" altLang="cs-CZ" sz="3600" i="1" dirty="0" smtClean="0"/>
            </a:br>
            <a:endParaRPr lang="cs-CZ" altLang="cs-CZ" sz="36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388350" cy="42513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nedostatečná pohyblivost jazyka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narušena pohyblivost svalstva hltanu – narušení artikulace</a:t>
            </a:r>
          </a:p>
          <a:p>
            <a:pPr eaLnBrk="1" hangingPunct="1"/>
            <a:r>
              <a:rPr lang="cs-CZ" altLang="cs-CZ" smtClean="0"/>
              <a:t>Obtíže v oblasti polykání, vnímání chuti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i="1" dirty="0" smtClean="0"/>
              <a:t>X. </a:t>
            </a:r>
            <a:r>
              <a:rPr lang="cs-CZ" altLang="cs-CZ" i="1" dirty="0" err="1" smtClean="0"/>
              <a:t>nervus</a:t>
            </a:r>
            <a:r>
              <a:rPr lang="cs-CZ" altLang="cs-CZ" i="1" dirty="0" smtClean="0"/>
              <a:t> vagus – bloudivý 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8161337" cy="4322762"/>
          </a:xfrm>
        </p:spPr>
        <p:txBody>
          <a:bodyPr/>
          <a:lstStyle/>
          <a:p>
            <a:pPr eaLnBrk="1" hangingPunct="1"/>
            <a:r>
              <a:rPr lang="cs-CZ" altLang="cs-CZ" smtClean="0"/>
              <a:t>dochází k poškození hltanu a hrtanu, měkkého patra a hlasivkových vazů</a:t>
            </a:r>
          </a:p>
          <a:p>
            <a:pPr eaLnBrk="1" hangingPunct="1"/>
            <a:r>
              <a:rPr lang="cs-CZ" altLang="cs-CZ" smtClean="0"/>
              <a:t>narušena je tvorba hlasu – dyšný, sípavý</a:t>
            </a:r>
          </a:p>
          <a:p>
            <a:pPr eaLnBrk="1" hangingPunct="1"/>
            <a:r>
              <a:rPr lang="cs-CZ" altLang="cs-CZ" smtClean="0"/>
              <a:t>nelze měnit hlasitost a výšku hlasu – nemožný pohyb prstencové chrupavky </a:t>
            </a:r>
          </a:p>
          <a:p>
            <a:pPr eaLnBrk="1" hangingPunct="1"/>
            <a:r>
              <a:rPr lang="cs-CZ" altLang="cs-CZ" smtClean="0"/>
              <a:t>slyšitelné zvuky při vdechování</a:t>
            </a:r>
          </a:p>
          <a:p>
            <a:pPr eaLnBrk="1" hangingPunct="1"/>
            <a:r>
              <a:rPr lang="cs-CZ" altLang="cs-CZ" smtClean="0"/>
              <a:t>nedostatečná fce hltanových svěračů a měkkého patra – zřetelná hypernazalita</a:t>
            </a:r>
          </a:p>
          <a:p>
            <a:pPr eaLnBrk="1" hangingPunct="1"/>
            <a:r>
              <a:rPr lang="cs-CZ" altLang="cs-CZ" smtClean="0"/>
              <a:t>dávivý reflex – narušení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2800" i="1" dirty="0" smtClean="0"/>
              <a:t>XII. </a:t>
            </a:r>
            <a:r>
              <a:rPr lang="cs-CZ" altLang="cs-CZ" sz="2800" i="1" dirty="0" err="1" smtClean="0"/>
              <a:t>nervus</a:t>
            </a:r>
            <a:r>
              <a:rPr lang="cs-CZ" altLang="cs-CZ" sz="2800" i="1" dirty="0" smtClean="0"/>
              <a:t> </a:t>
            </a:r>
            <a:r>
              <a:rPr lang="cs-CZ" altLang="cs-CZ" sz="2800" i="1" dirty="0" err="1" smtClean="0"/>
              <a:t>hypoglossus</a:t>
            </a:r>
            <a:r>
              <a:rPr lang="cs-CZ" altLang="cs-CZ" sz="2800" i="1" dirty="0" smtClean="0"/>
              <a:t> – podjazykový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endParaRPr lang="cs-CZ" altLang="cs-CZ" sz="28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38835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jazyk je při narušení tohoto nervu oslabený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nevytváří se dostatečný tonus – hybnost jazyka je omezena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potíže s vyplazováním, zatažením, vybočením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srozumitelnost je zhoršena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artikulace – vokály v pořádku, konsonanty deformovány nebo zcela chybí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dysartrie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neurogenně podmíněná narušená komunikační schopnost</a:t>
            </a:r>
          </a:p>
          <a:p>
            <a:pPr eaLnBrk="1" hangingPunct="1"/>
            <a:r>
              <a:rPr lang="cs-CZ" altLang="cs-CZ" smtClean="0"/>
              <a:t>manifestuje se jako porucha neuromuskulární exekuce řeči </a:t>
            </a:r>
          </a:p>
          <a:p>
            <a:pPr eaLnBrk="1" hangingPunct="1"/>
            <a:r>
              <a:rPr lang="cs-CZ" altLang="cs-CZ" smtClean="0"/>
              <a:t>narušení subsystémů</a:t>
            </a:r>
          </a:p>
          <a:p>
            <a:pPr eaLnBrk="1" hangingPunct="1"/>
            <a:r>
              <a:rPr lang="cs-CZ" altLang="cs-CZ" smtClean="0"/>
              <a:t>komplexní forma 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vymezení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neurologický původ – poškození centrálního nebo periferního nervového systému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mtClean="0"/>
              <a:t>porucha neuromuskulární exekuce narušení rychlosti, síly, rozsahu, načasování a přesnosti pohybu</a:t>
            </a:r>
          </a:p>
          <a:p>
            <a:pPr marL="609600" indent="-609600" eaLnBrk="1" hangingPunct="1">
              <a:buFont typeface="Century Gothic" panose="020B0502020202020204" pitchFamily="34" charset="0"/>
              <a:buAutoNum type="arabicPeriod"/>
            </a:pPr>
            <a:r>
              <a:rPr lang="cs-CZ" altLang="cs-CZ" smtClean="0"/>
              <a:t>komplexní porucha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z="32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anartrie</a:t>
            </a:r>
            <a:br>
              <a:rPr lang="cs-CZ" altLang="cs-CZ" sz="32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sz="3200" b="1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nejzávažnější poruchy řečových modalit</a:t>
            </a:r>
          </a:p>
          <a:p>
            <a:pPr eaLnBrk="1" hangingPunct="1"/>
            <a:r>
              <a:rPr lang="cs-CZ" altLang="cs-CZ" smtClean="0"/>
              <a:t>praktická ztráta verbální komunikace s okolím</a:t>
            </a:r>
          </a:p>
          <a:p>
            <a:pPr eaLnBrk="1" hangingPunct="1"/>
            <a:r>
              <a:rPr lang="cs-CZ" altLang="cs-CZ" smtClean="0"/>
              <a:t>neschopnost artikulované mluvy </a:t>
            </a:r>
          </a:p>
          <a:p>
            <a:pPr eaLnBrk="1" hangingPunct="1"/>
            <a:r>
              <a:rPr lang="cs-CZ" altLang="cs-CZ" smtClean="0"/>
              <a:t>případně ve spojení s neschopností tvořit hlas – afonií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možné spojení s dysfagií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Obživné reflexy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smtClean="0"/>
              <a:t>hledací reflex  (3.-6.m)</a:t>
            </a:r>
          </a:p>
          <a:p>
            <a:r>
              <a:rPr lang="cs-CZ" altLang="cs-CZ" smtClean="0"/>
              <a:t>jazykový reflex </a:t>
            </a:r>
          </a:p>
          <a:p>
            <a:r>
              <a:rPr lang="cs-CZ" altLang="cs-CZ" smtClean="0"/>
              <a:t>sací reflex </a:t>
            </a:r>
          </a:p>
          <a:p>
            <a:r>
              <a:rPr lang="cs-CZ" altLang="cs-CZ" smtClean="0"/>
              <a:t>polykací reflex</a:t>
            </a:r>
          </a:p>
          <a:p>
            <a:r>
              <a:rPr lang="cs-CZ" altLang="cs-CZ" smtClean="0"/>
              <a:t>labiální reflex </a:t>
            </a:r>
          </a:p>
          <a:p>
            <a:r>
              <a:rPr lang="cs-CZ" altLang="cs-CZ" smtClean="0"/>
              <a:t>fázový kousací reflex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dělení</a:t>
            </a: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vývojová</a:t>
            </a:r>
          </a:p>
          <a:p>
            <a:pPr eaLnBrk="1" hangingPunct="1"/>
            <a:r>
              <a:rPr lang="cs-CZ" altLang="cs-CZ" smtClean="0"/>
              <a:t>získaná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etiologie</a:t>
            </a:r>
            <a:r>
              <a:rPr lang="cs-CZ" altLang="cs-CZ" i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cs-CZ" altLang="cs-CZ" i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i="1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bezprostřední příčiny </a:t>
            </a:r>
          </a:p>
          <a:p>
            <a:pPr eaLnBrk="1" hangingPunct="1"/>
            <a:r>
              <a:rPr lang="cs-CZ" altLang="cs-CZ" smtClean="0"/>
              <a:t>kortikální, subkortikální a bulbární poškození inervace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prenatální, perinatální a postnatální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etiologie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vývojová 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		– mozková obrna</a:t>
            </a:r>
          </a:p>
          <a:p>
            <a:pPr eaLnBrk="1" hangingPunct="1"/>
            <a:r>
              <a:rPr lang="cs-CZ" altLang="cs-CZ" smtClean="0"/>
              <a:t>získaná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		 - CMP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		 - mozkové tumory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		 - kraniocerebrální poškození</a:t>
            </a:r>
          </a:p>
          <a:p>
            <a:pPr eaLnBrk="1" hangingPunct="1">
              <a:buFontTx/>
              <a:buNone/>
            </a:pPr>
            <a:r>
              <a:rPr lang="cs-CZ" altLang="cs-CZ" smtClean="0"/>
              <a:t>		 - degenerativní onemocnění CNS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0723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76250"/>
            <a:ext cx="3022600" cy="3067050"/>
          </a:xfrm>
        </p:spPr>
      </p:pic>
      <p:pic>
        <p:nvPicPr>
          <p:cNvPr id="30724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08275"/>
            <a:ext cx="333216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vývojová dysartrie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nejčastěji spojená s MO</a:t>
            </a:r>
          </a:p>
          <a:p>
            <a:pPr eaLnBrk="1" hangingPunct="1"/>
            <a:r>
              <a:rPr lang="cs-CZ" altLang="cs-CZ" sz="2800" smtClean="0"/>
              <a:t>dynamický vývojový proces</a:t>
            </a:r>
          </a:p>
          <a:p>
            <a:pPr eaLnBrk="1" hangingPunct="1"/>
            <a:r>
              <a:rPr lang="cs-CZ" altLang="cs-CZ" sz="2800" smtClean="0"/>
              <a:t>nekonstantní i trvalé poruchy vývoje řečových schopností</a:t>
            </a:r>
          </a:p>
          <a:p>
            <a:pPr eaLnBrk="1" hangingPunct="1"/>
            <a:r>
              <a:rPr lang="cs-CZ" altLang="cs-CZ" sz="2800" smtClean="0"/>
              <a:t>zrání CNS</a:t>
            </a:r>
          </a:p>
          <a:p>
            <a:pPr eaLnBrk="1" hangingPunct="1"/>
            <a:r>
              <a:rPr lang="cs-CZ" altLang="cs-CZ" sz="2800" smtClean="0"/>
              <a:t>celkový aktuální tělesný stav</a:t>
            </a:r>
          </a:p>
          <a:p>
            <a:pPr eaLnBrk="1" hangingPunct="1"/>
            <a:r>
              <a:rPr lang="cs-CZ" altLang="cs-CZ" sz="2800" smtClean="0"/>
              <a:t>stav motorických řečových funkcí</a:t>
            </a:r>
          </a:p>
          <a:p>
            <a:pPr eaLnBrk="1" hangingPunct="1"/>
            <a:r>
              <a:rPr lang="cs-CZ" altLang="cs-CZ" sz="2800" smtClean="0"/>
              <a:t>motorika aktivní části mluvidel</a:t>
            </a:r>
          </a:p>
          <a:p>
            <a:pPr eaLnBrk="1" hangingPunct="1"/>
            <a:r>
              <a:rPr lang="cs-CZ" altLang="cs-CZ" sz="2800" smtClean="0"/>
              <a:t>jazyk, měkké patro, retní závěr a ostatní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Faktory vzniku poškození CNS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/>
              <a:t>agenese </a:t>
            </a:r>
            <a:r>
              <a:rPr lang="cs-CZ" sz="2000" i="1" dirty="0" smtClean="0"/>
              <a:t>(vrozené nevyvinutí)</a:t>
            </a:r>
            <a:r>
              <a:rPr lang="cs-CZ" sz="2000" dirty="0" smtClean="0"/>
              <a:t> </a:t>
            </a:r>
            <a:r>
              <a:rPr lang="cs-CZ" sz="2000" b="1" dirty="0" smtClean="0"/>
              <a:t>nervového systému</a:t>
            </a:r>
          </a:p>
          <a:p>
            <a:pPr eaLnBrk="1" hangingPunct="1">
              <a:defRPr/>
            </a:pPr>
            <a:r>
              <a:rPr lang="cs-CZ" sz="2000" b="1" dirty="0"/>
              <a:t>t</a:t>
            </a:r>
            <a:r>
              <a:rPr lang="cs-CZ" sz="2000" b="1" dirty="0" smtClean="0"/>
              <a:t>rauma</a:t>
            </a:r>
            <a:endParaRPr lang="cs-CZ" sz="2000" b="1" dirty="0"/>
          </a:p>
          <a:p>
            <a:pPr eaLnBrk="1" hangingPunct="1">
              <a:defRPr/>
            </a:pPr>
            <a:r>
              <a:rPr lang="cs-CZ" sz="2000" b="1" dirty="0" smtClean="0"/>
              <a:t>anoxie</a:t>
            </a:r>
            <a:r>
              <a:rPr lang="cs-CZ" sz="2000" dirty="0" smtClean="0"/>
              <a:t> </a:t>
            </a:r>
            <a:r>
              <a:rPr lang="cs-CZ" sz="2000" i="1" dirty="0" smtClean="0"/>
              <a:t>(nedostatek kyslíku ve tkáních)</a:t>
            </a:r>
          </a:p>
          <a:p>
            <a:pPr eaLnBrk="1" hangingPunct="1">
              <a:defRPr/>
            </a:pPr>
            <a:r>
              <a:rPr lang="cs-CZ" sz="2000" b="1" dirty="0" smtClean="0"/>
              <a:t>infekce a toxické produkty</a:t>
            </a:r>
          </a:p>
          <a:p>
            <a:pPr marL="65087" indent="0" eaLnBrk="1" hangingPunct="1">
              <a:buFont typeface="Wingdings 2" panose="05020102010507070707" pitchFamily="18" charset="2"/>
              <a:buNone/>
              <a:defRPr/>
            </a:pPr>
            <a:r>
              <a:rPr lang="cs-CZ" sz="2000" b="1" i="1" dirty="0"/>
              <a:t>	</a:t>
            </a:r>
            <a:r>
              <a:rPr lang="cs-CZ" sz="2000" b="1" i="1" dirty="0" smtClean="0"/>
              <a:t>		</a:t>
            </a:r>
            <a:r>
              <a:rPr lang="cs-CZ" sz="2000" dirty="0" smtClean="0"/>
              <a:t>vzniklé obtíže</a:t>
            </a:r>
            <a:endParaRPr lang="cs-CZ" sz="2000" dirty="0"/>
          </a:p>
          <a:p>
            <a:pPr eaLnBrk="1" hangingPunct="1">
              <a:defRPr/>
            </a:pPr>
            <a:endParaRPr lang="cs-CZ" sz="2000" b="1" i="1" dirty="0" smtClean="0"/>
          </a:p>
          <a:p>
            <a:pPr eaLnBrk="1" hangingPunct="1">
              <a:defRPr/>
            </a:pPr>
            <a:r>
              <a:rPr lang="cs-CZ" sz="2000" b="1" dirty="0" err="1" smtClean="0"/>
              <a:t>spasticita</a:t>
            </a:r>
            <a:r>
              <a:rPr lang="cs-CZ" sz="2000" dirty="0" smtClean="0"/>
              <a:t> (zvýšené svalové napětí)</a:t>
            </a:r>
          </a:p>
          <a:p>
            <a:pPr eaLnBrk="1" hangingPunct="1">
              <a:defRPr/>
            </a:pPr>
            <a:r>
              <a:rPr lang="cs-CZ" sz="2000" b="1" dirty="0" smtClean="0"/>
              <a:t>atetóza </a:t>
            </a:r>
            <a:r>
              <a:rPr lang="cs-CZ" sz="2000" dirty="0" smtClean="0"/>
              <a:t>(bezděčné pohyby)</a:t>
            </a:r>
          </a:p>
          <a:p>
            <a:pPr eaLnBrk="1" hangingPunct="1">
              <a:defRPr/>
            </a:pPr>
            <a:r>
              <a:rPr lang="cs-CZ" sz="2000" b="1" dirty="0" smtClean="0"/>
              <a:t>ataxie </a:t>
            </a:r>
            <a:r>
              <a:rPr lang="cs-CZ" sz="2000" dirty="0" smtClean="0"/>
              <a:t>(nesouměrná, narušená koordinace pohybů)</a:t>
            </a:r>
          </a:p>
          <a:p>
            <a:pPr eaLnBrk="1" hangingPunct="1">
              <a:defRPr/>
            </a:pPr>
            <a:r>
              <a:rPr lang="cs-CZ" sz="2000" dirty="0" smtClean="0"/>
              <a:t>dále </a:t>
            </a:r>
            <a:r>
              <a:rPr lang="cs-CZ" sz="2000" b="1" dirty="0" smtClean="0"/>
              <a:t>poruchy sluchu</a:t>
            </a:r>
            <a:r>
              <a:rPr lang="cs-CZ" sz="2000" dirty="0" smtClean="0"/>
              <a:t>, </a:t>
            </a:r>
            <a:r>
              <a:rPr lang="cs-CZ" sz="2000" b="1" dirty="0" smtClean="0"/>
              <a:t>zraku</a:t>
            </a:r>
            <a:r>
              <a:rPr lang="cs-CZ" sz="2000" dirty="0" smtClean="0"/>
              <a:t>, </a:t>
            </a:r>
            <a:r>
              <a:rPr lang="cs-CZ" sz="2000" b="1" dirty="0" smtClean="0"/>
              <a:t>vnímání, intelektu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endParaRPr lang="cs-CZ" sz="2000" dirty="0" smtClean="0"/>
          </a:p>
        </p:txBody>
      </p:sp>
      <p:sp>
        <p:nvSpPr>
          <p:cNvPr id="2" name="Šipka doprava se zářezem 1"/>
          <p:cNvSpPr/>
          <p:nvPr/>
        </p:nvSpPr>
        <p:spPr>
          <a:xfrm>
            <a:off x="611188" y="3684588"/>
            <a:ext cx="2160587" cy="48418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získaná dysartrie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spontánní úprava</a:t>
            </a:r>
          </a:p>
          <a:p>
            <a:pPr eaLnBrk="1" hangingPunct="1"/>
            <a:r>
              <a:rPr lang="cs-CZ" altLang="cs-CZ" smtClean="0"/>
              <a:t>přetrvávání obtíží</a:t>
            </a:r>
          </a:p>
          <a:p>
            <a:pPr eaLnBrk="1" hangingPunct="1"/>
            <a:r>
              <a:rPr lang="cs-CZ" altLang="cs-CZ" smtClean="0"/>
              <a:t>včasný počátek terapie je podmínkou úspěchu</a:t>
            </a:r>
          </a:p>
          <a:p>
            <a:pPr eaLnBrk="1" hangingPunct="1"/>
            <a:r>
              <a:rPr lang="cs-CZ" altLang="cs-CZ" smtClean="0"/>
              <a:t>cílem terapie je maximalizace komunikačních schopností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Klasifikace dysartrie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dělení podle lokalizace poškození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vývojová</a:t>
            </a:r>
          </a:p>
          <a:p>
            <a:pPr eaLnBrk="1" hangingPunct="1"/>
            <a:r>
              <a:rPr lang="cs-CZ" altLang="cs-CZ" smtClean="0"/>
              <a:t>získaná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typy vývojové dysartrie - VD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pyramidová dysartrie</a:t>
            </a:r>
          </a:p>
          <a:p>
            <a:pPr eaLnBrk="1" hangingPunct="1"/>
            <a:r>
              <a:rPr lang="cs-CZ" altLang="cs-CZ" smtClean="0"/>
              <a:t>extrapyramidová dysartrie</a:t>
            </a:r>
          </a:p>
          <a:p>
            <a:pPr eaLnBrk="1" hangingPunct="1"/>
            <a:r>
              <a:rPr lang="cs-CZ" altLang="cs-CZ" smtClean="0"/>
              <a:t>cerebelární dysartrie</a:t>
            </a:r>
          </a:p>
          <a:p>
            <a:pPr eaLnBrk="1" hangingPunct="1"/>
            <a:r>
              <a:rPr lang="cs-CZ" altLang="cs-CZ" smtClean="0"/>
              <a:t>bulbární dysartrie</a:t>
            </a:r>
          </a:p>
          <a:p>
            <a:pPr eaLnBrk="1" hangingPunct="1"/>
            <a:r>
              <a:rPr lang="cs-CZ" altLang="cs-CZ" smtClean="0"/>
              <a:t>smíšená dysartrie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pyramidová dysartrie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porucha pyramidového traktu</a:t>
            </a:r>
          </a:p>
          <a:p>
            <a:pPr eaLnBrk="1" hangingPunct="1"/>
            <a:r>
              <a:rPr lang="cs-CZ" altLang="cs-CZ" smtClean="0"/>
              <a:t>spastická forma MO</a:t>
            </a:r>
          </a:p>
          <a:p>
            <a:pPr eaLnBrk="1" hangingPunct="1"/>
            <a:r>
              <a:rPr lang="cs-CZ" altLang="cs-CZ" smtClean="0"/>
              <a:t>porucha cílené kontroly dýchání </a:t>
            </a:r>
          </a:p>
          <a:p>
            <a:pPr eaLnBrk="1" hangingPunct="1"/>
            <a:r>
              <a:rPr lang="cs-CZ" altLang="cs-CZ" smtClean="0"/>
              <a:t>porucha VF závěru</a:t>
            </a:r>
          </a:p>
          <a:p>
            <a:pPr eaLnBrk="1" hangingPunct="1"/>
            <a:r>
              <a:rPr lang="cs-CZ" altLang="cs-CZ" smtClean="0"/>
              <a:t>porucha rytmu mluvy, činnosti rtů a jazyka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Ochranné reflexy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smtClean="0"/>
              <a:t>dávivý reflex</a:t>
            </a:r>
          </a:p>
          <a:p>
            <a:r>
              <a:rPr lang="cs-CZ" altLang="cs-CZ" smtClean="0"/>
              <a:t>kašlací reflex </a:t>
            </a:r>
          </a:p>
          <a:p>
            <a:r>
              <a:rPr lang="cs-CZ" altLang="cs-CZ" smtClean="0"/>
              <a:t>ochranný reflex - zvracení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extrapyramidová dysartrie (atetoidní)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porucha striata a podkorových oblastí provázejících dyskinetické formy MO</a:t>
            </a:r>
          </a:p>
          <a:p>
            <a:pPr eaLnBrk="1" hangingPunct="1"/>
            <a:r>
              <a:rPr lang="cs-CZ" altLang="cs-CZ" smtClean="0"/>
              <a:t>žmoulavé – atetoidní – pohyby jazyka</a:t>
            </a:r>
          </a:p>
          <a:p>
            <a:pPr eaLnBrk="1" hangingPunct="1"/>
            <a:r>
              <a:rPr lang="cs-CZ" altLang="cs-CZ" smtClean="0"/>
              <a:t>mimovolní pohyby mluvidel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cerebelární dysartrie (ataktický typ)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poškození mozečku a jeho drah</a:t>
            </a:r>
          </a:p>
          <a:p>
            <a:pPr eaLnBrk="1" hangingPunct="1"/>
            <a:r>
              <a:rPr lang="cs-CZ" altLang="cs-CZ" smtClean="0"/>
              <a:t>MO, nádorová onemocnění</a:t>
            </a:r>
          </a:p>
          <a:p>
            <a:pPr eaLnBrk="1" hangingPunct="1"/>
            <a:r>
              <a:rPr lang="cs-CZ" altLang="cs-CZ" smtClean="0"/>
              <a:t>explozivní tvorba mluvy</a:t>
            </a:r>
          </a:p>
          <a:p>
            <a:pPr eaLnBrk="1" hangingPunct="1"/>
            <a:r>
              <a:rPr lang="cs-CZ" altLang="cs-CZ" smtClean="0"/>
              <a:t>adiadochokinéza</a:t>
            </a:r>
          </a:p>
          <a:p>
            <a:pPr eaLnBrk="1" hangingPunct="1"/>
            <a:r>
              <a:rPr lang="cs-CZ" altLang="cs-CZ" smtClean="0"/>
              <a:t>neobratnost jazyka, zarážky v projevu</a:t>
            </a:r>
          </a:p>
          <a:p>
            <a:pPr eaLnBrk="1" hangingPunct="1"/>
            <a:r>
              <a:rPr lang="cs-CZ" altLang="cs-CZ" smtClean="0"/>
              <a:t>ulpívání v jednotlivých artikulačních postaveních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bulbární dysartrie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poškození motorických jader prodloužené míchy a hlavových nervů</a:t>
            </a:r>
          </a:p>
          <a:p>
            <a:pPr eaLnBrk="1" hangingPunct="1"/>
            <a:r>
              <a:rPr lang="cs-CZ" altLang="cs-CZ" smtClean="0"/>
              <a:t>vzniká spíše po úrazech nebo operacích</a:t>
            </a:r>
          </a:p>
          <a:p>
            <a:pPr eaLnBrk="1" hangingPunct="1"/>
            <a:r>
              <a:rPr lang="cs-CZ" altLang="cs-CZ" smtClean="0"/>
              <a:t>porucha typu chabé obrny</a:t>
            </a:r>
          </a:p>
          <a:p>
            <a:pPr eaLnBrk="1" hangingPunct="1"/>
            <a:r>
              <a:rPr lang="cs-CZ" altLang="cs-CZ" smtClean="0"/>
              <a:t>jednostranná či oboustranná forma</a:t>
            </a:r>
          </a:p>
          <a:p>
            <a:pPr eaLnBrk="1" hangingPunct="1"/>
            <a:r>
              <a:rPr lang="cs-CZ" altLang="cs-CZ" smtClean="0"/>
              <a:t>poruchy polykání a žvýkání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smíšená dysartrie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zahrnuje kombinaci uvedených typů</a:t>
            </a:r>
          </a:p>
          <a:p>
            <a:pPr eaLnBrk="1" hangingPunct="1"/>
            <a:r>
              <a:rPr lang="cs-CZ" altLang="cs-CZ" smtClean="0"/>
              <a:t>vzniká při rozsáhlejších lézích 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typ získané dysartrie ZD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dysartrie flacidní (periferní)</a:t>
            </a:r>
          </a:p>
          <a:p>
            <a:pPr eaLnBrk="1" hangingPunct="1"/>
            <a:r>
              <a:rPr lang="cs-CZ" altLang="cs-CZ" smtClean="0"/>
              <a:t>dysartrie spastická (centrální)</a:t>
            </a:r>
          </a:p>
          <a:p>
            <a:pPr eaLnBrk="1" hangingPunct="1"/>
            <a:r>
              <a:rPr lang="cs-CZ" altLang="cs-CZ" smtClean="0"/>
              <a:t>dysartrie ataktická (cerebelární)</a:t>
            </a:r>
          </a:p>
          <a:p>
            <a:pPr eaLnBrk="1" hangingPunct="1"/>
            <a:r>
              <a:rPr lang="cs-CZ" altLang="cs-CZ" smtClean="0"/>
              <a:t>dysartrie hypokinetická (extrapyramidová)</a:t>
            </a:r>
          </a:p>
          <a:p>
            <a:pPr eaLnBrk="1" hangingPunct="1"/>
            <a:r>
              <a:rPr lang="cs-CZ" altLang="cs-CZ" smtClean="0"/>
              <a:t>dysartrie hyperkinetická (extrapyramidová)</a:t>
            </a:r>
          </a:p>
          <a:p>
            <a:pPr eaLnBrk="1" hangingPunct="1"/>
            <a:r>
              <a:rPr lang="cs-CZ" altLang="cs-CZ" smtClean="0"/>
              <a:t>dysartrie smíšená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Další příklady příčin získané dysartrie </a:t>
            </a:r>
            <a:endParaRPr lang="cs-CZ" dirty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i="1" smtClean="0"/>
              <a:t>infekční onemocnění CNS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i="1" smtClean="0"/>
              <a:t>cévně-mozková onemocnění</a:t>
            </a:r>
            <a:endParaRPr lang="cs-CZ" altLang="cs-CZ" sz="3200" i="1" smtClean="0"/>
          </a:p>
          <a:p>
            <a:pPr eaLnBrk="1" hangingPunct="1"/>
            <a:r>
              <a:rPr lang="cs-CZ" altLang="cs-CZ" sz="3200" i="1" smtClean="0"/>
              <a:t>roztroušená skleróza</a:t>
            </a:r>
          </a:p>
          <a:p>
            <a:pPr eaLnBrk="1" hangingPunct="1"/>
            <a:r>
              <a:rPr lang="cs-CZ" altLang="cs-CZ" sz="3200" i="1" smtClean="0"/>
              <a:t>záněty a nádory mozečku</a:t>
            </a:r>
          </a:p>
          <a:p>
            <a:pPr eaLnBrk="1" hangingPunct="1"/>
            <a:r>
              <a:rPr lang="cs-CZ" altLang="cs-CZ" sz="3200" i="1" smtClean="0"/>
              <a:t>degenerativní onemocnění v této oblasti</a:t>
            </a:r>
          </a:p>
          <a:p>
            <a:pPr eaLnBrk="1" hangingPunct="1"/>
            <a:r>
              <a:rPr lang="cs-CZ" altLang="cs-CZ" sz="3200" i="1" smtClean="0"/>
              <a:t>degenerativní onemocnění CNS</a:t>
            </a:r>
          </a:p>
          <a:p>
            <a:pPr eaLnBrk="1" hangingPunct="1"/>
            <a:endParaRPr lang="cs-CZ" altLang="cs-CZ" sz="3200" i="1" smtClean="0"/>
          </a:p>
          <a:p>
            <a:pPr eaLnBrk="1" hangingPunct="1">
              <a:lnSpc>
                <a:spcPct val="90000"/>
              </a:lnSpc>
            </a:pPr>
            <a:endParaRPr lang="cs-CZ" altLang="cs-CZ" i="1" smtClean="0"/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shrnutí narušení</a:t>
            </a:r>
            <a:br>
              <a:rPr lang="cs-CZ" altLang="cs-CZ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b="1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hybnost, motorika mluvních orgánů</a:t>
            </a:r>
          </a:p>
          <a:p>
            <a:pPr eaLnBrk="1" hangingPunct="1"/>
            <a:r>
              <a:rPr lang="cs-CZ" altLang="cs-CZ" b="1" smtClean="0"/>
              <a:t>článkování – artikulace</a:t>
            </a:r>
          </a:p>
          <a:p>
            <a:pPr eaLnBrk="1" hangingPunct="1"/>
            <a:r>
              <a:rPr lang="cs-CZ" altLang="cs-CZ" b="1" smtClean="0"/>
              <a:t>respirace</a:t>
            </a:r>
          </a:p>
          <a:p>
            <a:pPr eaLnBrk="1" hangingPunct="1"/>
            <a:r>
              <a:rPr lang="cs-CZ" altLang="cs-CZ" b="1" smtClean="0"/>
              <a:t>fonace</a:t>
            </a:r>
          </a:p>
          <a:p>
            <a:pPr eaLnBrk="1" hangingPunct="1"/>
            <a:r>
              <a:rPr lang="cs-CZ" altLang="cs-CZ" b="1" smtClean="0"/>
              <a:t>prozodické faktory řeči</a:t>
            </a:r>
          </a:p>
          <a:p>
            <a:pPr eaLnBrk="1" hangingPunct="1"/>
            <a:r>
              <a:rPr lang="cs-CZ" altLang="cs-CZ" b="1" smtClean="0"/>
              <a:t>salivace</a:t>
            </a:r>
          </a:p>
          <a:p>
            <a:pPr eaLnBrk="1" hangingPunct="1"/>
            <a:r>
              <a:rPr lang="cs-CZ" altLang="cs-CZ" b="1" smtClean="0"/>
              <a:t>polykání - dysfagie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Diagnostika</a:t>
            </a: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52513"/>
            <a:ext cx="8007350" cy="5043487"/>
          </a:xfrm>
        </p:spPr>
        <p:txBody>
          <a:bodyPr/>
          <a:lstStyle/>
          <a:p>
            <a:pPr eaLnBrk="1" hangingPunct="1"/>
            <a:r>
              <a:rPr lang="cs-CZ" altLang="cs-CZ" smtClean="0"/>
              <a:t>neurolog, foniatr, oftalmolog, psycholog, logoped – princip komplexnosti</a:t>
            </a:r>
          </a:p>
          <a:p>
            <a:pPr eaLnBrk="1" hangingPunct="1"/>
            <a:r>
              <a:rPr lang="cs-CZ" altLang="cs-CZ" smtClean="0"/>
              <a:t>logoped vychází ze závěrů lékařských vyšetření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neurologické vyšetření – stanovení místa a rozsahu léze</a:t>
            </a:r>
          </a:p>
          <a:p>
            <a:pPr eaLnBrk="1" hangingPunct="1"/>
            <a:r>
              <a:rPr lang="cs-CZ" altLang="cs-CZ" smtClean="0"/>
              <a:t>foniatrické a oftalmologické vyšetření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z="24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komplexní logopedické vyšetření dysartrie</a:t>
            </a:r>
            <a:r>
              <a:rPr lang="cs-CZ" altLang="cs-CZ" sz="24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sz="240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68413"/>
            <a:ext cx="8007350" cy="4827587"/>
          </a:xfrm>
        </p:spPr>
        <p:txBody>
          <a:bodyPr/>
          <a:lstStyle/>
          <a:p>
            <a:pPr eaLnBrk="1" hangingPunct="1"/>
            <a:r>
              <a:rPr lang="cs-CZ" altLang="cs-CZ" smtClean="0"/>
              <a:t>motorická fce artikulačních orgánů </a:t>
            </a:r>
          </a:p>
          <a:p>
            <a:pPr eaLnBrk="1" hangingPunct="1"/>
            <a:r>
              <a:rPr lang="cs-CZ" altLang="cs-CZ" smtClean="0"/>
              <a:t>výslovnost jednotlivých hlásek </a:t>
            </a:r>
          </a:p>
          <a:p>
            <a:pPr eaLnBrk="1" hangingPunct="1"/>
            <a:r>
              <a:rPr lang="cs-CZ" altLang="cs-CZ" smtClean="0"/>
              <a:t>fonematická diferenciace</a:t>
            </a:r>
          </a:p>
          <a:p>
            <a:pPr eaLnBrk="1" hangingPunct="1"/>
            <a:r>
              <a:rPr lang="cs-CZ" altLang="cs-CZ" smtClean="0"/>
              <a:t>respirace</a:t>
            </a:r>
          </a:p>
          <a:p>
            <a:pPr eaLnBrk="1" hangingPunct="1"/>
            <a:r>
              <a:rPr lang="cs-CZ" altLang="cs-CZ" smtClean="0"/>
              <a:t>rezonance </a:t>
            </a:r>
          </a:p>
          <a:p>
            <a:pPr eaLnBrk="1" hangingPunct="1"/>
            <a:r>
              <a:rPr lang="cs-CZ" altLang="cs-CZ" smtClean="0"/>
              <a:t>fonace</a:t>
            </a:r>
          </a:p>
          <a:p>
            <a:pPr eaLnBrk="1" hangingPunct="1"/>
            <a:r>
              <a:rPr lang="cs-CZ" altLang="cs-CZ" smtClean="0"/>
              <a:t>prozodické faktory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další oblasti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příjem potravy a polykání</a:t>
            </a:r>
          </a:p>
          <a:p>
            <a:pPr eaLnBrk="1" hangingPunct="1"/>
            <a:r>
              <a:rPr lang="cs-CZ" altLang="cs-CZ" smtClean="0"/>
              <a:t>velofaryngeální mechanismus</a:t>
            </a:r>
          </a:p>
          <a:p>
            <a:pPr eaLnBrk="1" hangingPunct="1"/>
            <a:r>
              <a:rPr lang="cs-CZ" altLang="cs-CZ" smtClean="0"/>
              <a:t>laryngeální mechanismus</a:t>
            </a:r>
          </a:p>
          <a:p>
            <a:pPr eaLnBrk="1" hangingPunct="1"/>
            <a:r>
              <a:rPr lang="cs-CZ" altLang="cs-CZ" smtClean="0"/>
              <a:t>grafomotorika, motorika</a:t>
            </a:r>
          </a:p>
          <a:p>
            <a:pPr eaLnBrk="1" hangingPunct="1"/>
            <a:r>
              <a:rPr lang="cs-CZ" altLang="cs-CZ" smtClean="0"/>
              <a:t>souhyby těla a mluvidel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137525" cy="935038"/>
          </a:xfrm>
        </p:spPr>
        <p:txBody>
          <a:bodyPr/>
          <a:lstStyle/>
          <a:p>
            <a:pPr>
              <a:defRPr/>
            </a:pPr>
            <a:r>
              <a:rPr lang="cs-CZ" altLang="cs-CZ" smtClean="0"/>
              <a:t>Východisko pro správný vývoj </a:t>
            </a:r>
          </a:p>
        </p:txBody>
      </p:sp>
      <p:sp>
        <p:nvSpPr>
          <p:cNvPr id="11267" name="Zástupný symbol pro obsah 4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smtClean="0"/>
              <a:t>hledací reflex</a:t>
            </a:r>
          </a:p>
          <a:p>
            <a:r>
              <a:rPr lang="cs-CZ" altLang="cs-CZ" smtClean="0"/>
              <a:t>sací reflex</a:t>
            </a:r>
          </a:p>
          <a:p>
            <a:r>
              <a:rPr lang="cs-CZ" altLang="cs-CZ" smtClean="0"/>
              <a:t>polykací reflex</a:t>
            </a:r>
          </a:p>
          <a:p>
            <a:r>
              <a:rPr lang="cs-CZ" altLang="cs-CZ" smtClean="0"/>
              <a:t>kousací reflex</a:t>
            </a:r>
          </a:p>
          <a:p>
            <a:r>
              <a:rPr lang="cs-CZ" altLang="cs-CZ" i="1" smtClean="0"/>
              <a:t>dávivý reflex </a:t>
            </a:r>
          </a:p>
          <a:p>
            <a:r>
              <a:rPr lang="cs-CZ" altLang="cs-CZ" smtClean="0"/>
              <a:t>biologický základ pro rozvoj normální funkce úst</a:t>
            </a:r>
          </a:p>
          <a:p>
            <a:r>
              <a:rPr lang="cs-CZ" altLang="cs-CZ" smtClean="0"/>
              <a:t>postupné nahrazení vyššími funkcemi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užívané postupy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Vyšetření získaných neurogenních poruch řečové komunikace</a:t>
            </a:r>
          </a:p>
          <a:p>
            <a:pPr eaLnBrk="1" hangingPunct="1"/>
            <a:r>
              <a:rPr lang="cs-CZ" altLang="cs-CZ" smtClean="0"/>
              <a:t>Neubauer (2007)</a:t>
            </a:r>
          </a:p>
          <a:p>
            <a:pPr eaLnBrk="1" hangingPunct="1"/>
            <a:r>
              <a:rPr lang="cs-CZ" altLang="cs-CZ" smtClean="0"/>
              <a:t>zhodnocení lexie, grafie, praxie, motorických poruch řeči a kognitivně komunikačních poruch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užívané postupy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Test dysartrie  3F</a:t>
            </a:r>
            <a:r>
              <a:rPr lang="cs-CZ" altLang="cs-CZ" smtClean="0"/>
              <a:t> (3. vydání Testu 3F)</a:t>
            </a:r>
          </a:p>
          <a:p>
            <a:pPr eaLnBrk="1" hangingPunct="1"/>
            <a:r>
              <a:rPr lang="cs-CZ" altLang="cs-CZ" smtClean="0"/>
              <a:t>Hedánek, Roubíčková (1997)</a:t>
            </a:r>
          </a:p>
          <a:p>
            <a:pPr eaLnBrk="1" hangingPunct="1"/>
            <a:r>
              <a:rPr lang="cs-CZ" altLang="cs-CZ" smtClean="0"/>
              <a:t>dysartrický profil – kvanitikace</a:t>
            </a:r>
          </a:p>
          <a:p>
            <a:pPr eaLnBrk="1" hangingPunct="1"/>
            <a:r>
              <a:rPr lang="cs-CZ" altLang="cs-CZ" smtClean="0"/>
              <a:t>F1 – faciokineze</a:t>
            </a:r>
          </a:p>
          <a:p>
            <a:pPr eaLnBrk="1" hangingPunct="1"/>
            <a:r>
              <a:rPr lang="cs-CZ" altLang="cs-CZ" smtClean="0"/>
              <a:t>F2 – fonorespirace</a:t>
            </a:r>
          </a:p>
          <a:p>
            <a:pPr eaLnBrk="1" hangingPunct="1"/>
            <a:r>
              <a:rPr lang="cs-CZ" altLang="cs-CZ" smtClean="0"/>
              <a:t>F3 - fonetika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užívané postupy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Metodika vyšetření dysartrie (Cséfalvay, 2002)</a:t>
            </a:r>
          </a:p>
          <a:p>
            <a:pPr eaLnBrk="1" hangingPunct="1"/>
            <a:r>
              <a:rPr lang="cs-CZ" altLang="cs-CZ" smtClean="0"/>
              <a:t>respirace</a:t>
            </a:r>
          </a:p>
          <a:p>
            <a:pPr eaLnBrk="1" hangingPunct="1"/>
            <a:r>
              <a:rPr lang="cs-CZ" altLang="cs-CZ" smtClean="0"/>
              <a:t>artikulace</a:t>
            </a:r>
          </a:p>
          <a:p>
            <a:pPr eaLnBrk="1" hangingPunct="1"/>
            <a:r>
              <a:rPr lang="cs-CZ" altLang="cs-CZ" smtClean="0"/>
              <a:t>fonace</a:t>
            </a:r>
          </a:p>
          <a:p>
            <a:pPr eaLnBrk="1" hangingPunct="1"/>
            <a:r>
              <a:rPr lang="cs-CZ" altLang="cs-CZ" smtClean="0"/>
              <a:t>rezonance</a:t>
            </a:r>
          </a:p>
          <a:p>
            <a:pPr eaLnBrk="1" hangingPunct="1"/>
            <a:r>
              <a:rPr lang="cs-CZ" altLang="cs-CZ" smtClean="0"/>
              <a:t>souvislý řečový projev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rezonance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Gutzmanova A-I zkouška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salivace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stupně salivace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lehké – zvýšený výskyt slin na rtech, slina nepřesáhne hranici retní červeně</a:t>
            </a:r>
          </a:p>
          <a:p>
            <a:pPr eaLnBrk="1" hangingPunct="1"/>
            <a:r>
              <a:rPr lang="cs-CZ" altLang="cs-CZ" smtClean="0"/>
              <a:t>střední – sliny dosahují úrovně brady</a:t>
            </a:r>
          </a:p>
          <a:p>
            <a:pPr eaLnBrk="1" hangingPunct="1"/>
            <a:r>
              <a:rPr lang="cs-CZ" altLang="cs-CZ" smtClean="0"/>
              <a:t>těžké – sliny stékají po oblečení</a:t>
            </a:r>
          </a:p>
          <a:p>
            <a:pPr eaLnBrk="1" hangingPunct="1"/>
            <a:r>
              <a:rPr lang="cs-CZ" altLang="cs-CZ" smtClean="0"/>
              <a:t>silné – sliny stékají po oblečení, užívaných předmětech..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60350"/>
            <a:ext cx="8007350" cy="583565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přední </a:t>
            </a:r>
          </a:p>
          <a:p>
            <a:pPr eaLnBrk="1" hangingPunct="1"/>
            <a:r>
              <a:rPr lang="cs-CZ" altLang="cs-CZ" smtClean="0"/>
              <a:t>viditelné přední orální či retní slinění, poškození oromotorické funkce, která se projevuje postižením řeči, polykání dýchání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</a:rPr>
              <a:t>zadní </a:t>
            </a:r>
          </a:p>
          <a:p>
            <a:pPr eaLnBrk="1" hangingPunct="1"/>
            <a:r>
              <a:rPr lang="cs-CZ" altLang="cs-CZ" smtClean="0"/>
              <a:t>sliny se shromažďují v zadní části krku – kde by měly za normálních okolností stimulovat polykací reflex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další oblasti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příjem potravy a polykání</a:t>
            </a:r>
          </a:p>
          <a:p>
            <a:pPr eaLnBrk="1" hangingPunct="1"/>
            <a:r>
              <a:rPr lang="cs-CZ" altLang="cs-CZ" smtClean="0"/>
              <a:t>velofaryngeální, laryngeální mechanismus</a:t>
            </a:r>
          </a:p>
          <a:p>
            <a:pPr eaLnBrk="1" hangingPunct="1"/>
            <a:r>
              <a:rPr lang="cs-CZ" altLang="cs-CZ" smtClean="0"/>
              <a:t>grafomotorika, motorika</a:t>
            </a:r>
          </a:p>
          <a:p>
            <a:pPr eaLnBrk="1" hangingPunct="1"/>
            <a:r>
              <a:rPr lang="cs-CZ" altLang="cs-CZ" smtClean="0"/>
              <a:t>souhyby těla a mluvidel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principy terapie - dospělí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800" smtClean="0"/>
              <a:t>včasná péče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800" smtClean="0"/>
              <a:t>stanovit dlouhodobý reedukační plán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800" smtClean="0"/>
              <a:t>zlepšit srozumitelnost řeči – praktická řečová komunikace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800" smtClean="0"/>
              <a:t>obtíže jsou patrné v celém motorickém systému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800" smtClean="0"/>
              <a:t>koordinace práce se somatickou rehabilitací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altLang="cs-CZ" sz="2800" smtClean="0"/>
              <a:t>navození uvolněné stabilní polohy a relaxace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principy cvičení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modifikace cvičení – dechová, fonační, rezonanční, artikulační</a:t>
            </a:r>
          </a:p>
          <a:p>
            <a:pPr eaLnBrk="1" hangingPunct="1"/>
            <a:r>
              <a:rPr lang="cs-CZ" altLang="cs-CZ" smtClean="0"/>
              <a:t>variace v prozódii řeči a jejím využití</a:t>
            </a:r>
          </a:p>
          <a:p>
            <a:pPr eaLnBrk="1" hangingPunct="1"/>
            <a:r>
              <a:rPr lang="cs-CZ" altLang="cs-CZ" smtClean="0"/>
              <a:t>rytmizační a intonační postupy</a:t>
            </a:r>
          </a:p>
          <a:p>
            <a:pPr eaLnBrk="1" hangingPunct="1"/>
            <a:r>
              <a:rPr lang="cs-CZ" altLang="cs-CZ" smtClean="0"/>
              <a:t>využití neverbální komunikace a komunikačních pomůcek</a:t>
            </a:r>
          </a:p>
          <a:p>
            <a:pPr eaLnBrk="1" hangingPunct="1"/>
            <a:r>
              <a:rPr lang="cs-CZ" altLang="cs-CZ" smtClean="0"/>
              <a:t>skupinové formy terapie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Principy terapie u dětí s dysartrií</a:t>
            </a:r>
            <a:br>
              <a:rPr lang="cs-CZ" altLang="cs-CZ" sz="32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cs-CZ" altLang="cs-CZ" sz="32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Zásady rozvíjení hybnosti a řeči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cs-CZ" sz="2800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800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dirty="0" smtClean="0"/>
              <a:t>zásada vývojovosti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dirty="0" smtClean="0"/>
              <a:t>Zásada </a:t>
            </a:r>
            <a:r>
              <a:rPr lang="cs-CZ" sz="2800" b="1" dirty="0" err="1" smtClean="0"/>
              <a:t>reflexnosti</a:t>
            </a:r>
            <a:endParaRPr lang="cs-CZ" sz="2800" b="1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dirty="0" smtClean="0"/>
              <a:t>Zásada rytmizace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dirty="0" smtClean="0"/>
              <a:t>Zásada přiměřenosti a individuálního přístupu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dirty="0" smtClean="0"/>
              <a:t>Zásada kolektivnosti 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smtClean="0"/>
              <a:t>Sací reflex</a:t>
            </a:r>
            <a:r>
              <a:rPr lang="cs-CZ" altLang="cs-CZ" smtClean="0"/>
              <a:t> 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smtClean="0"/>
              <a:t>umožňuje sát ihned po narození  </a:t>
            </a:r>
          </a:p>
          <a:p>
            <a:r>
              <a:rPr lang="cs-CZ" altLang="cs-CZ" smtClean="0"/>
              <a:t>V.,VII.,IX.a XII. hlavovým nerv</a:t>
            </a:r>
          </a:p>
          <a:p>
            <a:r>
              <a:rPr lang="cs-CZ" altLang="cs-CZ" smtClean="0"/>
              <a:t>vymizí mezi 6.-12. měsícem </a:t>
            </a:r>
          </a:p>
          <a:p>
            <a:endParaRPr lang="cs-CZ" altLang="cs-CZ" smtClean="0"/>
          </a:p>
          <a:p>
            <a:r>
              <a:rPr lang="cs-CZ" altLang="cs-CZ" b="1" smtClean="0"/>
              <a:t>Přetrvávání sacího reflexu</a:t>
            </a:r>
            <a:r>
              <a:rPr lang="cs-CZ" altLang="cs-CZ" smtClean="0"/>
              <a:t> </a:t>
            </a:r>
          </a:p>
          <a:p>
            <a:r>
              <a:rPr lang="cs-CZ" altLang="cs-CZ" smtClean="0"/>
              <a:t>Neurologické obtíže </a:t>
            </a:r>
          </a:p>
          <a:p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z="28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Vojtova metodika reflexní lokomoce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funkční a holistický přístup k diagnostice a terapii centrálních a vybraných periferních poruch motoriky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znovuobnovení vrozených fyziologických pohybových vzorů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Bobath koncept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rozpracován pro problematiku MO, ale lze jej včleňovat do terapie i dalších centrálních poruch hybnosti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r>
              <a:rPr lang="cs-CZ" altLang="cs-CZ" smtClean="0"/>
              <a:t>neurovývojová terapie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z="3200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Neuromotorická terapie prof. Castillo Moralese</a:t>
            </a:r>
            <a:r>
              <a:rPr lang="cs-CZ" altLang="cs-CZ" sz="32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cs-CZ" altLang="cs-CZ" sz="32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sz="320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založena na zkušenostech rehabilitačního lékaře</a:t>
            </a:r>
          </a:p>
          <a:p>
            <a:pPr eaLnBrk="1" hangingPunct="1"/>
            <a:r>
              <a:rPr lang="cs-CZ" altLang="cs-CZ" sz="2800" smtClean="0"/>
              <a:t>vychází z předpokladu, že nervová soustava má do 3. roku života velkou plasticitu</a:t>
            </a:r>
          </a:p>
          <a:p>
            <a:pPr eaLnBrk="1" hangingPunct="1"/>
            <a:r>
              <a:rPr lang="cs-CZ" altLang="cs-CZ" sz="2800" smtClean="0"/>
              <a:t>maximální rozvoj v této fázi </a:t>
            </a:r>
          </a:p>
          <a:p>
            <a:pPr eaLnBrk="1" hangingPunct="1"/>
            <a:r>
              <a:rPr lang="cs-CZ" altLang="cs-CZ" sz="2800" smtClean="0"/>
              <a:t>dotek, pohlazení, tlak, tah, vibrace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Stimulační body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horní bod nosu</a:t>
            </a:r>
          </a:p>
          <a:p>
            <a:pPr eaLnBrk="1" hangingPunct="1"/>
            <a:r>
              <a:rPr lang="cs-CZ" altLang="cs-CZ" smtClean="0"/>
              <a:t>dolní bod nosu</a:t>
            </a:r>
          </a:p>
          <a:p>
            <a:pPr eaLnBrk="1" hangingPunct="1"/>
            <a:r>
              <a:rPr lang="cs-CZ" altLang="cs-CZ" smtClean="0"/>
              <a:t>bod na nosním křídle</a:t>
            </a:r>
          </a:p>
          <a:p>
            <a:pPr eaLnBrk="1" hangingPunct="1"/>
            <a:r>
              <a:rPr lang="cs-CZ" altLang="cs-CZ" smtClean="0"/>
              <a:t>bod na víčku</a:t>
            </a:r>
          </a:p>
          <a:p>
            <a:pPr eaLnBrk="1" hangingPunct="1"/>
            <a:r>
              <a:rPr lang="cs-CZ" altLang="cs-CZ" smtClean="0"/>
              <a:t>bod na rtech</a:t>
            </a:r>
          </a:p>
          <a:p>
            <a:pPr eaLnBrk="1" hangingPunct="1"/>
            <a:r>
              <a:rPr lang="cs-CZ" altLang="cs-CZ" smtClean="0"/>
              <a:t>bod na bradě</a:t>
            </a:r>
          </a:p>
          <a:p>
            <a:pPr eaLnBrk="1" hangingPunct="1"/>
            <a:r>
              <a:rPr lang="cs-CZ" altLang="cs-CZ" smtClean="0"/>
              <a:t>bod na ústním dně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cs-CZ" altLang="cs-CZ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2467" name="obrázek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125538"/>
            <a:ext cx="2828925" cy="4389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Myofunkční terapie – Anita Kittel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 děti předškolního a školního věku</a:t>
            </a:r>
          </a:p>
          <a:p>
            <a:pPr eaLnBrk="1" hangingPunct="1"/>
            <a:r>
              <a:rPr lang="cs-CZ" altLang="cs-CZ" smtClean="0"/>
              <a:t>určena pro jedince s poruchami polykání </a:t>
            </a:r>
          </a:p>
          <a:p>
            <a:pPr eaLnBrk="1" hangingPunct="1"/>
            <a:r>
              <a:rPr lang="cs-CZ" altLang="cs-CZ" smtClean="0"/>
              <a:t>posílení pohybu jazyka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cvičení pro jazyk, rty a sání</a:t>
            </a:r>
          </a:p>
          <a:p>
            <a:pPr eaLnBrk="1" hangingPunct="1"/>
            <a:r>
              <a:rPr lang="cs-CZ" altLang="cs-CZ" smtClean="0"/>
              <a:t>nácvik správného polykání</a:t>
            </a:r>
          </a:p>
          <a:p>
            <a:pPr eaLnBrk="1" hangingPunct="1"/>
            <a:r>
              <a:rPr lang="cs-CZ" altLang="cs-CZ" smtClean="0"/>
              <a:t>práce s celým tělem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S</a:t>
            </a:r>
            <a:r>
              <a:rPr lang="cs-CZ" altLang="cs-CZ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právná klidová poloha jazyka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jazyk kopíruje patrový oblouk</a:t>
            </a:r>
          </a:p>
          <a:p>
            <a:pPr eaLnBrk="1" hangingPunct="1"/>
            <a:r>
              <a:rPr lang="cs-CZ" altLang="cs-CZ" smtClean="0"/>
              <a:t>dýchání probíhá nosem</a:t>
            </a:r>
          </a:p>
          <a:p>
            <a:pPr eaLnBrk="1" hangingPunct="1"/>
            <a:r>
              <a:rPr lang="cs-CZ" altLang="cs-CZ" smtClean="0"/>
              <a:t>bradový sval je bez napětí</a:t>
            </a:r>
          </a:p>
          <a:p>
            <a:pPr eaLnBrk="1" hangingPunct="1"/>
            <a:r>
              <a:rPr lang="cs-CZ" altLang="cs-CZ" smtClean="0"/>
              <a:t>obě řady zubů jsou v lehkém kontaktu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chybná klidová poloha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jazyk leží mezi předními zuby</a:t>
            </a:r>
          </a:p>
          <a:p>
            <a:pPr eaLnBrk="1" hangingPunct="1"/>
            <a:r>
              <a:rPr lang="cs-CZ" altLang="cs-CZ" smtClean="0"/>
              <a:t>jazyk tlačí proti předním zubům</a:t>
            </a:r>
          </a:p>
          <a:p>
            <a:pPr eaLnBrk="1" hangingPunct="1"/>
            <a:r>
              <a:rPr lang="cs-CZ" altLang="cs-CZ" smtClean="0"/>
              <a:t>jazyk směřuje mezi boční zuby nebo proti nim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b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Dysfagie</a:t>
            </a: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porucha polykání pevné nebo tekuté potravy</a:t>
            </a:r>
          </a:p>
          <a:p>
            <a:pPr eaLnBrk="1" hangingPunct="1"/>
            <a:r>
              <a:rPr lang="cs-CZ" altLang="cs-CZ" smtClean="0"/>
              <a:t>interdisciplinární přístup</a:t>
            </a:r>
          </a:p>
          <a:p>
            <a:pPr eaLnBrk="1" hangingPunct="1"/>
            <a:r>
              <a:rPr lang="cs-CZ" altLang="cs-CZ" smtClean="0">
                <a:hlinkClick r:id="rId2"/>
              </a:rPr>
              <a:t>http://www.youtube.com/watch?v=pNcV6yAfq-g</a:t>
            </a:r>
            <a:endParaRPr lang="cs-CZ" altLang="cs-CZ" smtClean="0"/>
          </a:p>
          <a:p>
            <a:pPr eaLnBrk="1" hangingPunct="1"/>
            <a:r>
              <a:rPr lang="cs-CZ" altLang="cs-CZ" smtClean="0">
                <a:hlinkClick r:id="rId3"/>
              </a:rPr>
              <a:t>http://www.youtube.com/watch?v=Ri8bBhw9msQ</a:t>
            </a:r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pojmy spojené s dysfagií – diagnostikou a terapií</a:t>
            </a:r>
            <a:br>
              <a:rPr lang="cs-CZ" altLang="cs-CZ" sz="24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sz="240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aspirace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vdechnutí pevné potravy nebo tekutiny do dýchacích cest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drooling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neudržení, vypadnutí sousta z dutiny ústní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reflux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návrat bolusu zpět do úst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smtClean="0"/>
              <a:t>Kousací reflex </a:t>
            </a:r>
            <a:endParaRPr lang="cs-CZ" altLang="cs-CZ" smtClean="0"/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smtClean="0"/>
              <a:t>vymizí mezi 9.-12. měsícem života</a:t>
            </a:r>
          </a:p>
          <a:p>
            <a:r>
              <a:rPr lang="cs-CZ" altLang="cs-CZ" smtClean="0"/>
              <a:t>V. hlavový nerv </a:t>
            </a:r>
          </a:p>
          <a:p>
            <a:r>
              <a:rPr lang="cs-CZ" altLang="cs-CZ" smtClean="0"/>
              <a:t>Následuje vyspělejší vzorec žvýkání </a:t>
            </a:r>
          </a:p>
          <a:p>
            <a:r>
              <a:rPr lang="cs-CZ" altLang="cs-CZ" smtClean="0"/>
              <a:t>Přetrvávání kousacího reflexu zabraňuje vývoji žvýkání</a:t>
            </a:r>
          </a:p>
          <a:p>
            <a:r>
              <a:rPr lang="cs-CZ" altLang="cs-CZ" smtClean="0"/>
              <a:t>Laterální, rotační pohyb x elevace/deprese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Etiologie</a:t>
            </a:r>
            <a:b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specifika dysfagie u dospělých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neurologická onemocnění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pooperační stavy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postižení kraniální nervů a svalů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CMP, úrazy hlavy, léze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Degenerativní onemocnění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Nádorová onemocnění – rozsah chirurgické resekce a rekonstrukce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specifika dysfagie u dětí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mozková obrna</a:t>
            </a:r>
          </a:p>
          <a:p>
            <a:pPr eaLnBrk="1" hangingPunct="1"/>
            <a:r>
              <a:rPr lang="cs-CZ" altLang="cs-CZ" smtClean="0"/>
              <a:t>rozštěpy patra</a:t>
            </a:r>
          </a:p>
          <a:p>
            <a:pPr eaLnBrk="1" hangingPunct="1"/>
            <a:r>
              <a:rPr lang="cs-CZ" altLang="cs-CZ" smtClean="0"/>
              <a:t>genetické syndromy s přidruženými strukturálními a neurologickými poškozeními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smtClean="0"/>
              <a:t>Proces polykání z hlediska posunu sousta</a:t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přípravná fáze</a:t>
            </a:r>
          </a:p>
          <a:p>
            <a:pPr eaLnBrk="1" hangingPunct="1"/>
            <a:r>
              <a:rPr lang="cs-CZ" altLang="cs-CZ" smtClean="0"/>
              <a:t>orální fáze</a:t>
            </a:r>
          </a:p>
          <a:p>
            <a:pPr eaLnBrk="1" hangingPunct="1"/>
            <a:r>
              <a:rPr lang="cs-CZ" altLang="cs-CZ" smtClean="0"/>
              <a:t>faryngeální fáze</a:t>
            </a:r>
          </a:p>
          <a:p>
            <a:pPr eaLnBrk="1" hangingPunct="1"/>
            <a:r>
              <a:rPr lang="cs-CZ" altLang="cs-CZ" smtClean="0"/>
              <a:t>ezofaryngeální fáze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přípravná fáze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senzomotorický proces odkousávání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žvýkání, promíchání potravy se slinami – vytvoření bolusu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probíhá vědomě, trvání individuální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mtClean="0"/>
              <a:t>Přípravná fáze</a:t>
            </a:r>
          </a:p>
        </p:txBody>
      </p:sp>
      <p:sp>
        <p:nvSpPr>
          <p:cNvPr id="727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rty zavřeny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tváře ve fyziologickém napětí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spodní čelist vykonává rotační pohyb stejně jako laterální okraje jazyka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měkké patro se zvedá</a:t>
            </a:r>
          </a:p>
          <a:p>
            <a:pPr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orální fáze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trvá 1 – 1,5 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část probíhá vědomě a část nevědomě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rty jsou zavřeny a tváře výrazně tonizují svalové napětí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jazyk transportuje vytvořený bolus směrem k zadní části ústní dutiny a k měkkému patru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měkké patro uzavře průchod z dutiny ústní do nosu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spouští se polykací reflex – dále probíhá bez vlivu naší vůle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faryngeální fáze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není pod volní kontrolou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trvá zpravidla 1 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řízena z prodloužené míchy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zvedá se hrtan, uzavírá se hrtanovou příklopkou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zastaví se dýchání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faryngeální svalstvo dopravuje peristaltickými pohyby sousto do jícnu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mtClean="0"/>
              <a:t>ezofaryngeální fáze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trvá 4 – 8 vteřin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reflexní průběh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tlaková vlna vytvořená peristaltickými pohyby posouvá potravu dále do žaludku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současně se začíná otevírat epiglottis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hrtan klesá do původní polohy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otevírá se dýchací trubice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fyziologický průběh polykání je uzavřen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1800" smtClean="0"/>
              <a:t>Diagnostika</a:t>
            </a:r>
            <a:br>
              <a:rPr lang="cs-CZ" altLang="cs-CZ" sz="1800" smtClean="0"/>
            </a:br>
            <a:endParaRPr lang="cs-CZ" altLang="cs-CZ" sz="180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92150"/>
            <a:ext cx="8007350" cy="5403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ORL a foniatrické vyšetření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diferenciální diagnostika – dysartrie, afázie, apraxie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elektromyografie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elektromagnetická artikulografie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endoskopie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videofluoroskopie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ultrasonografie 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terapeutické strategie</a:t>
            </a:r>
            <a:br>
              <a:rPr lang="cs-CZ" altLang="cs-CZ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cs-CZ" altLang="cs-CZ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zlepšení motoriky mluvidel – rtů, spodní čelisti, jazyka..</a:t>
            </a:r>
          </a:p>
          <a:p>
            <a:pPr eaLnBrk="1" hangingPunct="1"/>
            <a:r>
              <a:rPr lang="cs-CZ" altLang="cs-CZ" smtClean="0"/>
              <a:t>zlepšení senzomotorické integrace – různé podněty, stimulace</a:t>
            </a:r>
          </a:p>
          <a:p>
            <a:pPr eaLnBrk="1" hangingPunct="1"/>
            <a:r>
              <a:rPr lang="cs-CZ" altLang="cs-CZ" smtClean="0"/>
              <a:t>polykací manévry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smtClean="0"/>
              <a:t>Dávivý reflex</a:t>
            </a:r>
            <a:r>
              <a:rPr lang="cs-CZ" altLang="cs-CZ" smtClean="0"/>
              <a:t> 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cs-CZ" altLang="cs-CZ" smtClean="0"/>
              <a:t>obranný mechanizmus jícnu</a:t>
            </a:r>
          </a:p>
          <a:p>
            <a:r>
              <a:rPr lang="cs-CZ" altLang="cs-CZ" smtClean="0"/>
              <a:t>je vrozený a zůstává celý život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cs-CZ" altLang="cs-CZ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cs-CZ" altLang="cs-CZ" smtClean="0"/>
              <a:t>součástí terapeutického plánu – výběr potravy</a:t>
            </a:r>
          </a:p>
          <a:p>
            <a:pPr eaLnBrk="1" hangingPunct="1"/>
            <a:r>
              <a:rPr lang="cs-CZ" altLang="cs-CZ" smtClean="0"/>
              <a:t>omezení mléčných výrobků – vytváří hleny</a:t>
            </a:r>
          </a:p>
          <a:p>
            <a:pPr eaLnBrk="1" hangingPunct="1"/>
            <a:r>
              <a:rPr lang="cs-CZ" altLang="cs-CZ" smtClean="0"/>
              <a:t>nevhodné – drobivé, tekutina s kousky stravy, tuhá strava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557213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terapeutické strategie - shrnutí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aktivní postupy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procvičování orofaciálního svalstva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pasivní postupy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Bobath koncept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orofaciálně-regulační postup podle Castillo-Moralese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tepelná, taktilní a chuťová stimulace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polykací manévry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altLang="cs-CZ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Hlavové nervy ve vztahu k ovládání </a:t>
            </a:r>
            <a:r>
              <a:rPr lang="cs-CZ" altLang="cs-CZ" sz="3200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orofaciální</a:t>
            </a:r>
            <a:r>
              <a:rPr lang="cs-CZ" altLang="cs-CZ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 oblasti a řeči</a:t>
            </a:r>
            <a:br>
              <a:rPr lang="cs-CZ" altLang="cs-CZ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</a:br>
            <a:endParaRPr lang="cs-CZ" altLang="cs-CZ" sz="3200" b="1" dirty="0" smtClean="0">
              <a:solidFill>
                <a:schemeClr val="accent1">
                  <a:tint val="83000"/>
                  <a:satMod val="150000"/>
                </a:schemeClr>
              </a:solidFill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341438"/>
            <a:ext cx="8007350" cy="5256212"/>
          </a:xfrm>
        </p:spPr>
        <p:txBody>
          <a:bodyPr/>
          <a:lstStyle/>
          <a:p>
            <a:pPr eaLnBrk="1" hangingPunct="1"/>
            <a:endParaRPr lang="cs-CZ" altLang="cs-CZ" i="1" smtClean="0"/>
          </a:p>
          <a:p>
            <a:pPr eaLnBrk="1" hangingPunct="1"/>
            <a:endParaRPr lang="cs-CZ" altLang="cs-CZ" i="1" smtClean="0"/>
          </a:p>
          <a:p>
            <a:pPr eaLnBrk="1" hangingPunct="1"/>
            <a:r>
              <a:rPr lang="cs-CZ" altLang="cs-CZ" i="1" smtClean="0"/>
              <a:t>V. nervus trigeminus – trojklanný</a:t>
            </a:r>
          </a:p>
          <a:p>
            <a:pPr eaLnBrk="1" hangingPunct="1"/>
            <a:r>
              <a:rPr lang="cs-CZ" altLang="cs-CZ" i="1" smtClean="0"/>
              <a:t>VII. nervus facialis – lícní, obličejový</a:t>
            </a:r>
          </a:p>
          <a:p>
            <a:pPr eaLnBrk="1" hangingPunct="1"/>
            <a:r>
              <a:rPr lang="cs-CZ" altLang="cs-CZ" i="1" smtClean="0"/>
              <a:t>IX. nervus glossopharyngeus – jazykohltanový </a:t>
            </a:r>
          </a:p>
          <a:p>
            <a:pPr eaLnBrk="1" hangingPunct="1"/>
            <a:r>
              <a:rPr lang="cs-CZ" altLang="cs-CZ" i="1" smtClean="0"/>
              <a:t>X. nervus vagus – bloudivý </a:t>
            </a:r>
          </a:p>
          <a:p>
            <a:pPr eaLnBrk="1" hangingPunct="1"/>
            <a:r>
              <a:rPr lang="cs-CZ" altLang="cs-CZ" i="1" smtClean="0"/>
              <a:t>XII. nervus hypoglossus – podjazykový</a:t>
            </a:r>
            <a:endParaRPr lang="cs-CZ" altLang="cs-CZ" smtClean="0"/>
          </a:p>
          <a:p>
            <a:pPr eaLnBrk="1" hangingPunct="1"/>
            <a:endParaRPr lang="cs-CZ" altLang="cs-CZ" i="1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endParaRPr lang="cs-CZ" altLang="cs-CZ" i="1" smtClean="0"/>
          </a:p>
          <a:p>
            <a:pPr eaLnBrk="1" hangingPunct="1">
              <a:buFontTx/>
              <a:buNone/>
            </a:pPr>
            <a:endParaRPr lang="cs-CZ" altLang="cs-CZ" i="1" smtClean="0"/>
          </a:p>
          <a:p>
            <a:pPr eaLnBrk="1" hangingPunct="1"/>
            <a:endParaRPr lang="cs-CZ" altLang="cs-CZ" i="1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DCIM\114NIKON\DSCN3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7739062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974</TotalTime>
  <Words>1429</Words>
  <Application>Microsoft Office PowerPoint</Application>
  <PresentationFormat>Předvádění na obrazovce (4:3)</PresentationFormat>
  <Paragraphs>411</Paragraphs>
  <Slides>71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8" baseType="lpstr">
      <vt:lpstr>Times New Roman</vt:lpstr>
      <vt:lpstr>Arial</vt:lpstr>
      <vt:lpstr>Century Gothic</vt:lpstr>
      <vt:lpstr>Wingdings 2</vt:lpstr>
      <vt:lpstr>Verdana</vt:lpstr>
      <vt:lpstr>Calibri</vt:lpstr>
      <vt:lpstr>Talent</vt:lpstr>
      <vt:lpstr>DYSARTRIE </vt:lpstr>
      <vt:lpstr>Obživné reflexy</vt:lpstr>
      <vt:lpstr>Ochranné reflexy</vt:lpstr>
      <vt:lpstr>Východisko pro správný vývoj </vt:lpstr>
      <vt:lpstr>Sací reflex </vt:lpstr>
      <vt:lpstr>Kousací reflex </vt:lpstr>
      <vt:lpstr>Dávivý reflex </vt:lpstr>
      <vt:lpstr>Hlavové nervy ve vztahu k ovládání orofaciální oblasti a řeči </vt:lpstr>
      <vt:lpstr>Prezentace aplikace PowerPoint</vt:lpstr>
      <vt:lpstr>Prezentace aplikace PowerPoint</vt:lpstr>
      <vt:lpstr>Prezentace aplikace PowerPoint</vt:lpstr>
      <vt:lpstr>Hlavové nervy ve vztahu k ovládání orofaciální oblasti a řeči </vt:lpstr>
      <vt:lpstr>VII. nervus facialis – lícní, obličejový </vt:lpstr>
      <vt:lpstr>IX. nervus glossopharyngeus – jazykohltanový  </vt:lpstr>
      <vt:lpstr>X. nervus vagus – bloudivý  </vt:lpstr>
      <vt:lpstr>XII. nervus hypoglossus – podjazykový  </vt:lpstr>
      <vt:lpstr>dysartrie</vt:lpstr>
      <vt:lpstr>vymezení</vt:lpstr>
      <vt:lpstr>anartrie </vt:lpstr>
      <vt:lpstr>dělení </vt:lpstr>
      <vt:lpstr>etiologie </vt:lpstr>
      <vt:lpstr>etiologie</vt:lpstr>
      <vt:lpstr>Prezentace aplikace PowerPoint</vt:lpstr>
      <vt:lpstr>vývojová dysartrie</vt:lpstr>
      <vt:lpstr>Faktory vzniku poškození CNS</vt:lpstr>
      <vt:lpstr>získaná dysartrie</vt:lpstr>
      <vt:lpstr>Klasifikace dysartrie</vt:lpstr>
      <vt:lpstr>typy vývojové dysartrie - VD</vt:lpstr>
      <vt:lpstr>pyramidová dysartrie</vt:lpstr>
      <vt:lpstr>extrapyramidová dysartrie (atetoidní)</vt:lpstr>
      <vt:lpstr>cerebelární dysartrie (ataktický typ)</vt:lpstr>
      <vt:lpstr>bulbární dysartrie</vt:lpstr>
      <vt:lpstr>smíšená dysartrie</vt:lpstr>
      <vt:lpstr>typ získané dysartrie ZD</vt:lpstr>
      <vt:lpstr>Další příklady příčin získané dysartrie </vt:lpstr>
      <vt:lpstr>shrnutí narušení </vt:lpstr>
      <vt:lpstr>Diagnostika </vt:lpstr>
      <vt:lpstr>komplexní logopedické vyšetření dysartrie </vt:lpstr>
      <vt:lpstr>další oblasti</vt:lpstr>
      <vt:lpstr>užívané postupy</vt:lpstr>
      <vt:lpstr>užívané postupy</vt:lpstr>
      <vt:lpstr>užívané postupy</vt:lpstr>
      <vt:lpstr>rezonance</vt:lpstr>
      <vt:lpstr>salivace</vt:lpstr>
      <vt:lpstr>Prezentace aplikace PowerPoint</vt:lpstr>
      <vt:lpstr>další oblasti</vt:lpstr>
      <vt:lpstr>principy terapie - dospělí</vt:lpstr>
      <vt:lpstr>principy cvičení</vt:lpstr>
      <vt:lpstr>Principy terapie u dětí s dysartrií Zásady rozvíjení hybnosti a řeči</vt:lpstr>
      <vt:lpstr>Vojtova metodika reflexní lokomoce</vt:lpstr>
      <vt:lpstr>Bobath koncept</vt:lpstr>
      <vt:lpstr>Neuromotorická terapie prof. Castillo Moralese </vt:lpstr>
      <vt:lpstr>Stimulační body</vt:lpstr>
      <vt:lpstr>Prezentace aplikace PowerPoint</vt:lpstr>
      <vt:lpstr>Myofunkční terapie – Anita Kittel</vt:lpstr>
      <vt:lpstr>Správná klidová poloha jazyka</vt:lpstr>
      <vt:lpstr>chybná klidová poloha</vt:lpstr>
      <vt:lpstr>Dysfagie </vt:lpstr>
      <vt:lpstr>pojmy spojené s dysfagií – diagnostikou a terapií </vt:lpstr>
      <vt:lpstr>Etiologie </vt:lpstr>
      <vt:lpstr>specifika dysfagie u dětí</vt:lpstr>
      <vt:lpstr>Proces polykání z hlediska posunu sousta </vt:lpstr>
      <vt:lpstr>přípravná fáze </vt:lpstr>
      <vt:lpstr>Přípravná fáze</vt:lpstr>
      <vt:lpstr>orální fáze </vt:lpstr>
      <vt:lpstr>faryngeální fáze</vt:lpstr>
      <vt:lpstr>ezofaryngeální fáze </vt:lpstr>
      <vt:lpstr>Diagnostika </vt:lpstr>
      <vt:lpstr>terapeutické strategie </vt:lpstr>
      <vt:lpstr>Prezentace aplikace PowerPoint</vt:lpstr>
      <vt:lpstr>terapeutické strategie - shrnutí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Dysartrie</dc:title>
  <dc:creator>user</dc:creator>
  <cp:lastModifiedBy>Bočková</cp:lastModifiedBy>
  <cp:revision>44</cp:revision>
  <dcterms:created xsi:type="dcterms:W3CDTF">2008-03-09T19:37:33Z</dcterms:created>
  <dcterms:modified xsi:type="dcterms:W3CDTF">2015-11-13T15:39:02Z</dcterms:modified>
</cp:coreProperties>
</file>