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2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5" autoAdjust="0"/>
    <p:restoredTop sz="94660"/>
  </p:normalViewPr>
  <p:slideViewPr>
    <p:cSldViewPr>
      <p:cViewPr varScale="1">
        <p:scale>
          <a:sx n="78" d="100"/>
          <a:sy n="78" d="100"/>
        </p:scale>
        <p:origin x="-29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41551D-4240-466C-AC42-E63DBC326191}" type="datetimeFigureOut">
              <a:rPr lang="cs-CZ" smtClean="0"/>
              <a:pPr/>
              <a:t>17.12.2015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2E92AE-A09C-443E-80FD-DE9B0C5531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Posilování emocionální seberegulace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Svatava </a:t>
            </a:r>
            <a:r>
              <a:rPr lang="cs-CZ" dirty="0" err="1" smtClean="0"/>
              <a:t>Buráňová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09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476" y="0"/>
            <a:ext cx="903052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96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Wyman, P. A., Cross, W., Brown, C. H., Yu, Q., </a:t>
            </a:r>
            <a:r>
              <a:rPr lang="en-US" dirty="0" err="1"/>
              <a:t>Tu</a:t>
            </a:r>
            <a:r>
              <a:rPr lang="en-US" dirty="0"/>
              <a:t>, X., &amp; </a:t>
            </a:r>
            <a:r>
              <a:rPr lang="en-US" dirty="0" err="1"/>
              <a:t>Eberly</a:t>
            </a:r>
            <a:r>
              <a:rPr lang="en-US" dirty="0"/>
              <a:t>, S. (2010). Intervention to strengthen emotional self-regulation in children with emerging mental health problems: Proximal impact on school behavior. </a:t>
            </a:r>
            <a:r>
              <a:rPr lang="en-US" i="1" dirty="0"/>
              <a:t>Journal of abnormal child psychology</a:t>
            </a:r>
            <a:r>
              <a:rPr lang="en-US" dirty="0"/>
              <a:t>, </a:t>
            </a:r>
            <a:r>
              <a:rPr lang="en-US" i="1" dirty="0"/>
              <a:t>38</a:t>
            </a:r>
            <a:r>
              <a:rPr lang="en-US" dirty="0"/>
              <a:t>(5), 707-720.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41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Monitorování vlastních emocí</a:t>
            </a:r>
          </a:p>
          <a:p>
            <a:r>
              <a:rPr lang="cs-CZ" dirty="0" smtClean="0"/>
              <a:t>Sebekontrola/ snižování výskytu vystupňovaných emocí</a:t>
            </a:r>
          </a:p>
          <a:p>
            <a:r>
              <a:rPr lang="cs-CZ" dirty="0" smtClean="0"/>
              <a:t>Udržení kontroly  a obnovení rovnováhy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447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Školní  preventivní program</a:t>
            </a:r>
          </a:p>
          <a:p>
            <a:r>
              <a:rPr lang="cs-CZ" dirty="0" smtClean="0"/>
              <a:t>Od 6 do 9 let</a:t>
            </a:r>
          </a:p>
          <a:p>
            <a:r>
              <a:rPr lang="cs-CZ" dirty="0" smtClean="0"/>
              <a:t>Žáci s problémy v chování</a:t>
            </a:r>
          </a:p>
          <a:p>
            <a:r>
              <a:rPr lang="cs-CZ" dirty="0" smtClean="0"/>
              <a:t>Intervence: trénink schopnosti regulace vlastních emocí</a:t>
            </a:r>
          </a:p>
          <a:p>
            <a:r>
              <a:rPr lang="cs-CZ" dirty="0" smtClean="0"/>
              <a:t>Prevence negativních dopadů v sociální a emocionální oblasti</a:t>
            </a:r>
          </a:p>
          <a:p>
            <a:r>
              <a:rPr lang="cs-CZ" dirty="0" smtClean="0"/>
              <a:t>14 týdnů, 25 minut</a:t>
            </a:r>
          </a:p>
          <a:p>
            <a:r>
              <a:rPr lang="cs-CZ" dirty="0" smtClean="0"/>
              <a:t>Celkem 7 hodin práce s dítětem</a:t>
            </a:r>
          </a:p>
          <a:p>
            <a:r>
              <a:rPr lang="cs-CZ" dirty="0" smtClean="0"/>
              <a:t>Individuální setkávání</a:t>
            </a:r>
          </a:p>
          <a:p>
            <a:r>
              <a:rPr lang="cs-CZ" dirty="0" smtClean="0"/>
              <a:t>Spolupráce mentorů s učiteli a rodiči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Rochester </a:t>
            </a:r>
            <a:r>
              <a:rPr lang="cs-CZ" dirty="0" err="1" smtClean="0"/>
              <a:t>Resilience</a:t>
            </a:r>
            <a:r>
              <a:rPr lang="cs-CZ" dirty="0" smtClean="0"/>
              <a:t> Project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0757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Intervence (N = 111) X kontrolní skupina (N = 115)</a:t>
            </a:r>
          </a:p>
          <a:p>
            <a:r>
              <a:rPr lang="cs-CZ" dirty="0" smtClean="0"/>
              <a:t>Rozdíl oproti kontrolní skupině v regulaci chování,  v komunikaci se spolužáky</a:t>
            </a:r>
          </a:p>
          <a:p>
            <a:r>
              <a:rPr lang="cs-CZ" dirty="0" smtClean="0"/>
              <a:t>Pozitivní vliv na chování ve třídě</a:t>
            </a:r>
          </a:p>
          <a:p>
            <a:r>
              <a:rPr lang="cs-CZ" dirty="0" smtClean="0"/>
              <a:t>Snížení výskytu problémového chování</a:t>
            </a:r>
          </a:p>
          <a:p>
            <a:r>
              <a:rPr lang="cs-CZ" dirty="0" smtClean="0"/>
              <a:t>Hodnoceno učiteli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měsíce od 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24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Modelováním</a:t>
            </a:r>
          </a:p>
          <a:p>
            <a:r>
              <a:rPr lang="cs-CZ" dirty="0" smtClean="0"/>
              <a:t>Verbálními instrukcemi</a:t>
            </a:r>
          </a:p>
          <a:p>
            <a:r>
              <a:rPr lang="cs-CZ" dirty="0" smtClean="0"/>
              <a:t>Hraním rolí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učit seberegulaci emocí?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974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Zjištění informací o dítěti, jeho životní situaci,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silných stránkách a možnostech</a:t>
            </a:r>
          </a:p>
          <a:p>
            <a:pPr marL="0" indent="0">
              <a:buNone/>
            </a:pPr>
            <a:r>
              <a:rPr lang="cs-CZ" u="sng" dirty="0" smtClean="0"/>
              <a:t>Učení se :</a:t>
            </a:r>
          </a:p>
          <a:p>
            <a:r>
              <a:rPr lang="cs-CZ" dirty="0" smtClean="0"/>
              <a:t>Rozpoznávat vlastní emoce a emoce druhých</a:t>
            </a:r>
          </a:p>
          <a:p>
            <a:r>
              <a:rPr lang="cs-CZ" dirty="0" smtClean="0"/>
              <a:t>Sebekontrola a snižování výskytu intenzivních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emocí</a:t>
            </a:r>
          </a:p>
          <a:p>
            <a:r>
              <a:rPr lang="cs-CZ" dirty="0" smtClean="0"/>
              <a:t>Udržení kontroly a znovuzískání rovnováhy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</a:t>
            </a:r>
            <a:endParaRPr lang="cs-CZ" dirty="0"/>
          </a:p>
        </p:txBody>
      </p:sp>
      <p:pic>
        <p:nvPicPr>
          <p:cNvPr id="1026" name="Picture 2" descr="Teplom&amp;ecaron;r, Teplota, Nástroj, Opat&amp;rcaron;ení, S Uvedení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6583" y="1700808"/>
            <a:ext cx="1536080" cy="307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deštní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7593" y="5157192"/>
            <a:ext cx="1872208" cy="14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5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Mentální posilování </a:t>
            </a:r>
          </a:p>
          <a:p>
            <a:r>
              <a:rPr lang="cs-CZ" dirty="0" smtClean="0"/>
              <a:t>Krok zpět, počítání pozpátku</a:t>
            </a:r>
          </a:p>
          <a:p>
            <a:r>
              <a:rPr lang="cs-CZ" dirty="0" smtClean="0"/>
              <a:t>Imaginární deštník</a:t>
            </a:r>
          </a:p>
          <a:p>
            <a:r>
              <a:rPr lang="cs-CZ" dirty="0" smtClean="0"/>
              <a:t>Dýchání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strategie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1327778"/>
              </p:ext>
            </p:extLst>
          </p:nvPr>
        </p:nvGraphicFramePr>
        <p:xfrm>
          <a:off x="5796136" y="1844824"/>
          <a:ext cx="2962275" cy="4311650"/>
        </p:xfrm>
        <a:graphic>
          <a:graphicData uri="http://schemas.openxmlformats.org/presentationml/2006/ole">
            <p:oleObj spid="_x0000_s3079" name="Document" r:id="rId3" imgW="5486400" imgH="7959852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727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jednoduchých situací ke složitějším</a:t>
            </a:r>
          </a:p>
          <a:p>
            <a:r>
              <a:rPr lang="cs-CZ" dirty="0" smtClean="0"/>
              <a:t>Od neutrálního a bezpečného prostředí k využití nových dovedností v interakci s mentorem a běžných situacích</a:t>
            </a:r>
          </a:p>
          <a:p>
            <a:r>
              <a:rPr lang="cs-CZ" dirty="0" smtClean="0"/>
              <a:t>Zpětná vazba a podpora mentora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92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Deklarativní znalosti- verbální, dostupné znalosti</a:t>
            </a:r>
          </a:p>
          <a:p>
            <a:r>
              <a:rPr lang="cs-CZ" dirty="0" smtClean="0"/>
              <a:t>Procedurální znalosti- symbolické, použití v určité situaci</a:t>
            </a:r>
          </a:p>
          <a:p>
            <a:r>
              <a:rPr lang="cs-CZ" dirty="0" smtClean="0"/>
              <a:t>Zobecněné procedurální znalosti – flexibilní použití v různých situacích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84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</TotalTime>
  <Words>283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Vlnění</vt:lpstr>
      <vt:lpstr>Document</vt:lpstr>
      <vt:lpstr>Posilování emocionální seberegulace</vt:lpstr>
      <vt:lpstr>Klíčové oblasti</vt:lpstr>
      <vt:lpstr>Rochester Resilience Project</vt:lpstr>
      <vt:lpstr>4 měsíce od intervence</vt:lpstr>
      <vt:lpstr>Jak učit seberegulaci emocí?</vt:lpstr>
      <vt:lpstr>Průběh</vt:lpstr>
      <vt:lpstr>Další strategie</vt:lpstr>
      <vt:lpstr>Modelování</vt:lpstr>
      <vt:lpstr>Vývoj 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Posilování sebeúčinnosti</dc:title>
  <dc:creator>uzivatel</dc:creator>
  <cp:lastModifiedBy>Lektor</cp:lastModifiedBy>
  <cp:revision>17</cp:revision>
  <dcterms:created xsi:type="dcterms:W3CDTF">2015-12-16T22:43:52Z</dcterms:created>
  <dcterms:modified xsi:type="dcterms:W3CDTF">2015-12-17T12:36:21Z</dcterms:modified>
</cp:coreProperties>
</file>