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108C1-9CA5-473C-8330-B57FDAC48D23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2D93-EE3B-494B-BE53-5BF507D8A2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ECA527-AFEC-44A9-B12C-E61B65721145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8648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0B419C-C67C-4614-99AB-4F15F6AD597A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4395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4885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7D6EDA-4CAB-4202-84E5-7BC7E32D6AFC}" type="slidenum">
              <a:rPr lang="cs-CZ" altLang="cs-CZ" smtClean="0"/>
              <a:pPr eaLnBrk="1" hangingPunct="1"/>
              <a:t>31</a:t>
            </a:fld>
            <a:endParaRPr lang="cs-CZ" altLang="cs-CZ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Jednalo se o stratifikovaný (2. nebo 3. stupňový) náhodný výběr</a:t>
            </a:r>
          </a:p>
        </p:txBody>
      </p:sp>
    </p:spTree>
    <p:extLst>
      <p:ext uri="{BB962C8B-B14F-4D97-AF65-F5344CB8AC3E}">
        <p14:creationId xmlns:p14="http://schemas.microsoft.com/office/powerpoint/2010/main" val="3286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rveysimply.cz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Metodologie 2</a:t>
            </a:r>
            <a:br>
              <a:rPr lang="cs-CZ" altLang="cs-CZ" sz="4000" smtClean="0"/>
            </a:br>
            <a:r>
              <a:rPr lang="cs-CZ" altLang="cs-CZ" sz="3600" i="1" smtClean="0"/>
              <a:t>Lekce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val="204629903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742950" indent="-742950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cs-CZ" sz="3600" b="1" dirty="0" smtClean="0"/>
              <a:t>Je otázka jasná a jednoduchá?</a:t>
            </a:r>
            <a:r>
              <a:rPr lang="cs-CZ" dirty="0" smtClean="0"/>
              <a:t> (vyhněte se žargonu, technickým termínům, negativním formulacím)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„Je vaše domácnost patriarchální nebo matriarchální?“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jsou neplodní lidé stigmatizováni?“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marihuana by neměla být dekriminalizována?“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„Souhlasíte s tím, že bývalí spolupracovníci </a:t>
            </a:r>
            <a:r>
              <a:rPr lang="cs-CZ" sz="2400" dirty="0" err="1" smtClean="0"/>
              <a:t>StB</a:t>
            </a:r>
            <a:r>
              <a:rPr lang="cs-CZ" sz="2400" dirty="0" smtClean="0"/>
              <a:t> nemají zastávat vysoké funkce ve státní správě? Ano - Ne.“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„Jaký literární žánr si v knihovně půjčujete nejčastěji?“ (výzkum vězňů)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8325221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Příklad výzkumu mezi občany, realizovaného Magistrátem města Brna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1600" smtClean="0"/>
              <a:t>1. </a:t>
            </a:r>
            <a:r>
              <a:rPr lang="cs-CZ" altLang="cs-CZ" sz="1600" b="1" smtClean="0"/>
              <a:t>Nová podoba Konečného náměstí po jeho rekonstrukci by měla mít formu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parkového náměstí se společenskou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pouze s trávníkovou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s pochozí mlatovou plochou se stromy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stávající stav náměstí mi vyhovuje</a:t>
            </a:r>
          </a:p>
          <a:p>
            <a:pPr>
              <a:buFontTx/>
              <a:buNone/>
            </a:pPr>
            <a:r>
              <a:rPr lang="cs-CZ" altLang="cs-CZ" sz="1600" smtClean="0"/>
              <a:t> </a:t>
            </a:r>
          </a:p>
          <a:p>
            <a:pPr>
              <a:buFontTx/>
              <a:buNone/>
            </a:pPr>
            <a:r>
              <a:rPr lang="cs-CZ" altLang="cs-CZ" sz="1600" b="1" smtClean="0"/>
              <a:t>3. Urbanistické začlenění náměstí</a:t>
            </a:r>
            <a:endParaRPr lang="cs-CZ" altLang="cs-CZ" sz="1600" smtClean="0"/>
          </a:p>
          <a:p>
            <a:pPr>
              <a:buFontTx/>
              <a:buAutoNum type="alphaLcParenR"/>
            </a:pPr>
            <a:r>
              <a:rPr lang="cs-CZ" altLang="cs-CZ" sz="1600" smtClean="0"/>
              <a:t>relaxační plochu opticky oddělit od přilehlých dopravně vytížených komunikací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řešit zcela transparentně s vazbou na průčelí domů trojúhelníkového náměstí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zachovat základní průhledové osy a pomocí vegetačních prvků prostor oddělit od vozovek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má být solitérní prostor bez návaznosti na okolí</a:t>
            </a:r>
          </a:p>
          <a:p>
            <a:endParaRPr lang="cs-CZ" altLang="cs-CZ" sz="1600" smtClean="0"/>
          </a:p>
        </p:txBody>
      </p:sp>
    </p:spTree>
    <p:extLst>
      <p:ext uri="{BB962C8B-B14F-4D97-AF65-F5344CB8AC3E}">
        <p14:creationId xmlns:p14="http://schemas.microsoft.com/office/powerpoint/2010/main" val="157967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smtClean="0"/>
              <a:t>2) Může být otázka zkrácena?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„Jak si vysvětlujete to, že během tak dlouhé doby, co jste vy ani manžel nepraktikovali žádnou metodu antikoncepce, nedošlo k početí, a přitom lékař nezjistil žádnou příčinu neplodnosti?“</a:t>
            </a:r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„Kolikrát jste za posledních šest měsíců hovořil s lékařem kvůli Vašim zdravotním obtížím, ať už to byl Váš praktický lékař nebo specialista; neberte prosím v úvahu případy, kdy jste věc jen konzultoval se známým, který je lékařem." 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045140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4000" b="1" smtClean="0"/>
              <a:t>3) Není otázka dvojitá?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„Nabízí věznice dost vzdělávacích programů, nebo by mohla být nabídka širší? Ano-Ne“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„Jak často se stýkáte se svými rodiči?“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„</a:t>
            </a:r>
            <a:r>
              <a:rPr lang="cs-CZ" altLang="cs-CZ" sz="2400" smtClean="0"/>
              <a:t>Pokládáte problémovou metodu za účelný prostředek aktivizace žáků a používáte ji?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5023659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600" b="1" smtClean="0"/>
              <a:t>4) Není otázka sugestivní?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„Myslíte si, že stát by měl podporovat budování jeslí, i když způsobují deprivaci?“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„Souhlasíte s prezidentovým názorem na Ústavu?“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„Myslíte si, že ženy by se měly plně věnovat svým dětem po celou dobu rodičovské dovolené?“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„Byl jste bezdomovcem proto, že ceny podnájmů v Brně jsou vysoké?“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„Vzhledem k současnému stavu ekonomiky, myslíte že investovat na burze je dobrý nápad?“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„Zesměšňujete někdy žáky“?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2905048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Anketa – Kůrovec na Šumavě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sz="3000" smtClean="0"/>
              <a:t>Záleží vám na tom, aby byla kůrovcová kalamita v Národním parku Šumava zastavena dříve, než se rozšíří do celého parku?</a:t>
            </a:r>
          </a:p>
          <a:p>
            <a:pPr>
              <a:buFontTx/>
              <a:buNone/>
              <a:defRPr/>
            </a:pPr>
            <a:r>
              <a:rPr lang="cs-CZ" sz="3000" smtClean="0"/>
              <a:t>Jste pro takové zásahy proti kůrovci, které zamezí jeho šíření a zastaví usychání lesů v NPŠ?</a:t>
            </a:r>
          </a:p>
          <a:p>
            <a:pPr>
              <a:buFontTx/>
              <a:buNone/>
              <a:defRPr/>
            </a:pPr>
            <a:r>
              <a:rPr lang="cs-CZ" sz="3000" smtClean="0"/>
              <a:t>V NP Šumava odumřelo kvůli experimentu s kúrovcem jen za posledních 5 let na 3 miliony smrků. Myslíte si, že si ČR může dovolit ztrátu 30 miliard korun?</a:t>
            </a:r>
          </a:p>
        </p:txBody>
      </p:sp>
    </p:spTree>
    <p:extLst>
      <p:ext uri="{BB962C8B-B14F-4D97-AF65-F5344CB8AC3E}">
        <p14:creationId xmlns:p14="http://schemas.microsoft.com/office/powerpoint/2010/main" val="141010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smtClean="0"/>
              <a:t>Pozn. Jak je důležitá formulace ….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Souhlasíte s poskytnutím české vojenské nemocnice v Afghánistánu?</a:t>
            </a:r>
          </a:p>
          <a:p>
            <a:pPr>
              <a:buFontTx/>
              <a:buNone/>
            </a:pPr>
            <a:r>
              <a:rPr lang="cs-CZ" altLang="cs-CZ" smtClean="0"/>
              <a:t>X</a:t>
            </a:r>
          </a:p>
          <a:p>
            <a:r>
              <a:rPr lang="cs-CZ" altLang="cs-CZ" smtClean="0"/>
              <a:t>Souhlasíte s nasazením české vojenské nemocnice v Afghánistánu?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635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b="1" smtClean="0"/>
              <a:t>5) Je otázka konkrétní?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„Slaví se ve vaší rodině svátky?“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 Jak často si přisolujete pokrmy?“</a:t>
            </a:r>
            <a:br>
              <a:rPr lang="cs-CZ" altLang="cs-CZ" sz="2400" smtClean="0"/>
            </a:br>
            <a:r>
              <a:rPr lang="cs-CZ" altLang="cs-CZ" sz="2400" smtClean="0"/>
              <a:t>a) Nikdy</a:t>
            </a:r>
            <a:br>
              <a:rPr lang="cs-CZ" altLang="cs-CZ" sz="2400" smtClean="0"/>
            </a:br>
            <a:r>
              <a:rPr lang="cs-CZ" altLang="cs-CZ" sz="2400" smtClean="0"/>
              <a:t>b) Zřídka</a:t>
            </a:r>
            <a:br>
              <a:rPr lang="cs-CZ" altLang="cs-CZ" sz="2400" smtClean="0"/>
            </a:br>
            <a:r>
              <a:rPr lang="cs-CZ" altLang="cs-CZ" sz="2400" smtClean="0"/>
              <a:t>c) Jen když je potřeba</a:t>
            </a:r>
            <a:br>
              <a:rPr lang="cs-CZ" altLang="cs-CZ" sz="2400" smtClean="0"/>
            </a:br>
            <a:r>
              <a:rPr lang="cs-CZ" altLang="cs-CZ" sz="2400" smtClean="0"/>
              <a:t>d) Často</a:t>
            </a:r>
            <a:br>
              <a:rPr lang="cs-CZ" altLang="cs-CZ" sz="2400" smtClean="0"/>
            </a:br>
            <a:r>
              <a:rPr lang="cs-CZ" altLang="cs-CZ" sz="2400" smtClean="0"/>
              <a:t>e) Vždy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je váš průměrný příjem?“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máte dětí?“</a:t>
            </a:r>
          </a:p>
        </p:txBody>
      </p:sp>
    </p:spTree>
    <p:extLst>
      <p:ext uri="{BB962C8B-B14F-4D97-AF65-F5344CB8AC3E}">
        <p14:creationId xmlns:p14="http://schemas.microsoft.com/office/powerpoint/2010/main" val="1066496275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6) Nevzniká efekt sociální žádoucnosti odpovědi?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Tendence respondentů zabránit tomu, aby vypadali špatně – zábrana odhalit postoj, který se neshoduje s normami ve společnosti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Snaha vyhnout se ohrožení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Přesná odpověď narušuje respondentů obraz sebe sama</a:t>
            </a:r>
          </a:p>
        </p:txBody>
      </p:sp>
    </p:spTree>
    <p:extLst>
      <p:ext uri="{BB962C8B-B14F-4D97-AF65-F5344CB8AC3E}">
        <p14:creationId xmlns:p14="http://schemas.microsoft.com/office/powerpoint/2010/main" val="47553445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se ptát na citlivá data?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zaručit anonymitu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zdůraznit význam správnosti odpovědi, jasnou spojitost otázky s cílem výzkumu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úvod či předcházející série otázek, která respondenta uklidní (všechny odpovědi jsou ok), poskytne kontext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redukovat roli tazatele (kartičky, ilustrace, piktogramy, viněty, projekční otázky, odkazy na ostatní: „jaký je člověk, který….“)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pozor na míru detailnosti (obecnější kategorie – př. příjem, kouření marihuany)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76027520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Techniky sběru dat v kvantitativním výzkumu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smtClean="0"/>
              <a:t>Standardizované techniky:</a:t>
            </a:r>
            <a:r>
              <a:rPr lang="cs-CZ" altLang="cs-CZ" sz="2400" smtClean="0"/>
              <a:t> Striktně jednotné podněty a volba z předem připraveného souboru kategorií.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Pozorování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Rozhovor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Dotazník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Obsahová analýza textů, dokumentů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Sociometrie a vytváření sociogramu nebo sociometrického indexu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47597265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Efekt vynucené odpovědi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 smtClean="0"/>
              <a:t>7. Nevzniká tzv. efekt vynucené odpovědi? Zná respondent odpověď?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Př. Souhlasíte se změnou zákona o sociálních službách?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Řešení: Užít filtrační otázky; Dát mezi varianty odpovědí „nemám názor“, nebo „nevím“</a:t>
            </a:r>
          </a:p>
        </p:txBody>
      </p:sp>
    </p:spTree>
    <p:extLst>
      <p:ext uri="{BB962C8B-B14F-4D97-AF65-F5344CB8AC3E}">
        <p14:creationId xmlns:p14="http://schemas.microsoft.com/office/powerpoint/2010/main" val="93634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Dramaturgie dotazníku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smtClean="0"/>
              <a:t>Úvod (vč. ilustračního příkladu vyplnění)</a:t>
            </a:r>
          </a:p>
          <a:p>
            <a:pPr eaLnBrk="1" hangingPunct="1"/>
            <a:r>
              <a:rPr lang="cs-CZ" altLang="cs-CZ" sz="2000" smtClean="0"/>
              <a:t>Postupujeme od jednodušších, zábavnějších otázek ke složitějším</a:t>
            </a:r>
          </a:p>
          <a:p>
            <a:pPr eaLnBrk="1" hangingPunct="1"/>
            <a:r>
              <a:rPr lang="cs-CZ" altLang="cs-CZ" sz="2000" smtClean="0"/>
              <a:t>Struktura dotazníku musí být logická, jednoduchá, musí respondenta vést (používáme předělující či propojující texty)</a:t>
            </a:r>
          </a:p>
          <a:p>
            <a:pPr eaLnBrk="1" hangingPunct="1"/>
            <a:r>
              <a:rPr lang="cs-CZ" altLang="cs-CZ" sz="2000" smtClean="0"/>
              <a:t>Respondent musí vědět, jak má označit odpovědi a musí mít prostor na odpověď</a:t>
            </a:r>
          </a:p>
          <a:p>
            <a:pPr eaLnBrk="1" hangingPunct="1"/>
            <a:r>
              <a:rPr lang="cs-CZ" altLang="cs-CZ" sz="2000" smtClean="0"/>
              <a:t>Demografické otázky nakonec!</a:t>
            </a:r>
          </a:p>
          <a:p>
            <a:pPr eaLnBrk="1" hangingPunct="1"/>
            <a:r>
              <a:rPr lang="cs-CZ" altLang="cs-CZ" sz="2000" smtClean="0"/>
              <a:t>Užívat filtrační otázky</a:t>
            </a:r>
          </a:p>
          <a:p>
            <a:pPr eaLnBrk="1" hangingPunct="1"/>
            <a:r>
              <a:rPr lang="cs-CZ" altLang="cs-CZ" sz="2000" smtClean="0"/>
              <a:t>Střídat typy otázek a formáty odpovědí, střídat pozitivní a negativní formulace – DOTAZNÍK NESMÍ NUDIT</a:t>
            </a:r>
          </a:p>
          <a:p>
            <a:pPr eaLnBrk="1" hangingPunct="1"/>
            <a:r>
              <a:rPr lang="cs-CZ" altLang="cs-CZ" sz="2000" smtClean="0"/>
              <a:t>Délka dotazníku – co nejkratší (ideální je maximum 15 min)</a:t>
            </a:r>
          </a:p>
        </p:txBody>
      </p:sp>
    </p:spTree>
    <p:extLst>
      <p:ext uri="{BB962C8B-B14F-4D97-AF65-F5344CB8AC3E}">
        <p14:creationId xmlns:p14="http://schemas.microsoft.com/office/powerpoint/2010/main" val="953608243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Nabídnuté kategorie musí být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Vyčerpávající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Vzájemně se vylučující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naší populaci a cílům výzkumu (například vzdělání u vězňů)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otázce, která jim předchází</a:t>
            </a:r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1484786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mtClean="0"/>
              <a:t>1) Různé typy škál: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b="1" smtClean="0"/>
              <a:t>Likertova škála – </a:t>
            </a:r>
            <a:r>
              <a:rPr lang="cs-CZ" altLang="cs-CZ" smtClean="0"/>
              <a:t>na měření postjů a názorů, skládá se z výroků a stupnice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„</a:t>
            </a:r>
            <a:r>
              <a:rPr lang="cs-CZ" altLang="cs-CZ" sz="2800" smtClean="0"/>
              <a:t>Stát by měl podporovat církevní instituce“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smtClean="0"/>
              <a:t>Rozhodně ano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smtClean="0"/>
              <a:t>Spíše ano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smtClean="0"/>
              <a:t>Nevím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smtClean="0"/>
              <a:t>Spíše ne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smtClean="0"/>
              <a:t>Rozhodně ne</a:t>
            </a:r>
          </a:p>
        </p:txBody>
      </p:sp>
    </p:spTree>
    <p:extLst>
      <p:ext uri="{BB962C8B-B14F-4D97-AF65-F5344CB8AC3E}">
        <p14:creationId xmlns:p14="http://schemas.microsoft.com/office/powerpoint/2010/main" val="23137702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r>
              <a:rPr lang="cs-CZ" altLang="cs-CZ" smtClean="0"/>
              <a:t>Posuzovací škála – umožňuje zjišťovat míru vlastnosti jevu nebo jeho intenzitu, posuzovatel vyjadřuje svoje hodnocení určením polohy na škále; lichý počet stupňů</a:t>
            </a:r>
          </a:p>
          <a:p>
            <a:pPr>
              <a:buFontTx/>
              <a:buNone/>
            </a:pPr>
            <a:r>
              <a:rPr lang="cs-CZ" altLang="cs-CZ" sz="2800" i="1" smtClean="0"/>
              <a:t>Př. Určete oblíbenost vyučovacích předmětů na škále od 1 (nejvíce oblíbený) po 7 (nejméně oblíbený). Pokud se předmět nevyučuje, zakroužkujte N.</a:t>
            </a:r>
          </a:p>
          <a:p>
            <a:pPr>
              <a:buFontTx/>
              <a:buNone/>
            </a:pPr>
            <a:r>
              <a:rPr lang="cs-CZ" altLang="cs-CZ" sz="2800" i="1" smtClean="0"/>
              <a:t>Čeština       1 2 3 4 5 6 7 N</a:t>
            </a:r>
          </a:p>
          <a:p>
            <a:pPr>
              <a:buFontTx/>
              <a:buNone/>
            </a:pPr>
            <a:r>
              <a:rPr lang="cs-CZ" altLang="cs-CZ" sz="2800" i="1" smtClean="0"/>
              <a:t>Matematika 1 2 3 4 5 6 7 N</a:t>
            </a:r>
          </a:p>
          <a:p>
            <a:pPr>
              <a:buFontTx/>
              <a:buNone/>
            </a:pPr>
            <a:r>
              <a:rPr lang="cs-CZ" altLang="cs-CZ" sz="2800" i="1" smtClean="0"/>
              <a:t>Fyzika	   1 2 3 4 5 6 7 N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431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cs-CZ" altLang="cs-CZ" smtClean="0"/>
              <a:t>Pořadová škála</a:t>
            </a:r>
          </a:p>
          <a:p>
            <a:pPr>
              <a:buFontTx/>
              <a:buNone/>
            </a:pPr>
            <a:r>
              <a:rPr lang="cs-CZ" altLang="cs-CZ" smtClean="0"/>
              <a:t>Uveďte pořadí oblíbenosti vyučovacích předmětů/Seřaďte předměty podle oblíbenosti atd.</a:t>
            </a:r>
          </a:p>
          <a:p>
            <a:pPr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„Co je pro vás důležité při výběru partnera?“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Vzhled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Charakter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Příjem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Rodinné zázemí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5727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eaLnBrk="1" hangingPunct="1"/>
            <a:r>
              <a:rPr lang="cs-CZ" altLang="cs-CZ" smtClean="0"/>
              <a:t>Bipolární škála – krajní póly tvoří protikladné vlastnosti (přídavná jména), sémantický diferenciál, pozor, vyžaduje úvod a pečlivý design; prostředek na měření významů, jemných konotací</a:t>
            </a:r>
          </a:p>
          <a:p>
            <a:pPr eaLnBrk="1" hangingPunct="1">
              <a:buFontTx/>
              <a:buNone/>
            </a:pPr>
            <a:endParaRPr lang="cs-CZ" altLang="cs-CZ" i="1" smtClean="0"/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3722575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Škála na hodnocení vlastností žáka (Ryansův výzkumný nástroj COR, 1960)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5800" y="2133600"/>
          <a:ext cx="7010400" cy="14827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3133"/>
                <a:gridCol w="454378"/>
                <a:gridCol w="519289"/>
                <a:gridCol w="389467"/>
                <a:gridCol w="519289"/>
                <a:gridCol w="389467"/>
                <a:gridCol w="519289"/>
                <a:gridCol w="454378"/>
                <a:gridCol w="2401710"/>
              </a:tblGrid>
              <a:tr h="370681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apatický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1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2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3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4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5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6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N</a:t>
                      </a:r>
                      <a:endParaRPr lang="cs-CZ" sz="1800" b="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čilý</a:t>
                      </a:r>
                      <a:endParaRPr lang="cs-CZ" sz="1800" b="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obstruktivní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spolupracující</a:t>
                      </a:r>
                      <a:endParaRPr lang="cs-CZ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zakřiknutý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sebejistý</a:t>
                      </a:r>
                      <a:endParaRPr lang="cs-CZ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pasívní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</a:t>
                      </a:r>
                      <a:endParaRPr lang="cs-CZ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iniciativní</a:t>
                      </a:r>
                      <a:endParaRPr lang="cs-CZ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29751" name="TextovéPole 4"/>
          <p:cNvSpPr txBox="1">
            <a:spLocks noChangeArrowheads="1"/>
          </p:cNvSpPr>
          <p:nvPr/>
        </p:nvSpPr>
        <p:spPr bwMode="auto">
          <a:xfrm>
            <a:off x="609600" y="4800600"/>
            <a:ext cx="7086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Příručka k této škále jasně definuje, co je obsahem jednotlivých charakteristik, a uvádí i příklady. Škála je použitelná v pozorování i dotazníku.</a:t>
            </a:r>
          </a:p>
        </p:txBody>
      </p:sp>
    </p:spTree>
    <p:extLst>
      <p:ext uri="{BB962C8B-B14F-4D97-AF65-F5344CB8AC3E}">
        <p14:creationId xmlns:p14="http://schemas.microsoft.com/office/powerpoint/2010/main" val="41357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3) Seznam na výběr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Jakým aktivitám se věnujete ve volném čase?</a:t>
            </a:r>
          </a:p>
          <a:p>
            <a:pPr eaLnBrk="1" hangingPunct="1">
              <a:buFontTx/>
              <a:buChar char="-"/>
            </a:pPr>
            <a:r>
              <a:rPr lang="cs-CZ" altLang="cs-CZ" sz="2800" smtClean="0"/>
              <a:t>práce na zahrádce</a:t>
            </a:r>
          </a:p>
          <a:p>
            <a:pPr eaLnBrk="1" hangingPunct="1">
              <a:buFontTx/>
              <a:buChar char="-"/>
            </a:pPr>
            <a:r>
              <a:rPr lang="cs-CZ" altLang="cs-CZ" sz="2800" smtClean="0"/>
              <a:t>četba</a:t>
            </a:r>
          </a:p>
          <a:p>
            <a:pPr eaLnBrk="1" hangingPunct="1">
              <a:buFontTx/>
              <a:buChar char="-"/>
            </a:pPr>
            <a:r>
              <a:rPr lang="cs-CZ" altLang="cs-CZ" sz="2800" smtClean="0"/>
              <a:t>sport</a:t>
            </a:r>
          </a:p>
          <a:p>
            <a:pPr eaLnBrk="1" hangingPunct="1">
              <a:buFontTx/>
              <a:buChar char="-"/>
            </a:pPr>
            <a:r>
              <a:rPr lang="cs-CZ" altLang="cs-CZ" sz="2800" smtClean="0"/>
              <a:t>kutilství</a:t>
            </a:r>
          </a:p>
          <a:p>
            <a:pPr eaLnBrk="1" hangingPunct="1">
              <a:buFontTx/>
              <a:buChar char="-"/>
            </a:pPr>
            <a:r>
              <a:rPr lang="cs-CZ" altLang="cs-CZ" sz="2800" smtClean="0"/>
              <a:t>ruční práce</a:t>
            </a:r>
          </a:p>
          <a:p>
            <a:pPr eaLnBrk="1" hangingPunct="1">
              <a:buFontTx/>
              <a:buChar char="-"/>
            </a:pPr>
            <a:r>
              <a:rPr lang="cs-CZ" altLang="cs-CZ" sz="2800" smtClean="0"/>
              <a:t>setkávání s přáteli …</a:t>
            </a:r>
          </a:p>
        </p:txBody>
      </p:sp>
    </p:spTree>
    <p:extLst>
      <p:ext uri="{BB962C8B-B14F-4D97-AF65-F5344CB8AC3E}">
        <p14:creationId xmlns:p14="http://schemas.microsoft.com/office/powerpoint/2010/main" val="389836806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NÁVRATNOST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Výzkum je </a:t>
            </a:r>
            <a:r>
              <a:rPr lang="cs-CZ" altLang="cs-CZ" sz="2400" u="sng" smtClean="0">
                <a:solidFill>
                  <a:srgbClr val="FF0000"/>
                </a:solidFill>
              </a:rPr>
              <a:t>reprezentativní</a:t>
            </a:r>
            <a:r>
              <a:rPr lang="cs-CZ" altLang="cs-CZ" sz="2400" smtClean="0"/>
              <a:t> tehdy, když je zajištěno odpovídající zastoupení všech skupin v populaci s rozdílným vztahem ke sledovanému jevu.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u="sng" smtClean="0">
                <a:solidFill>
                  <a:srgbClr val="FF0000"/>
                </a:solidFill>
              </a:rPr>
              <a:t>návratnost</a:t>
            </a:r>
            <a:r>
              <a:rPr lang="cs-CZ" altLang="cs-CZ" sz="2400" smtClean="0"/>
              <a:t> = poměr mezi vydanými dotazníky a vyplněnými dotazníky zařazenými ke zpracování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 v % (výborné výsledky 70 % a více, ale u telefonických výzkumů třeba jen 25 %).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Do návratnosti zasahuje nekontaktování (technické problémy, špatný seznam), obtížné kontaktování (respondenta nelze zastihnout, nejde smluvit schůzku) a odmítnutí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Jeden z klíčových ukazatelů kvality dat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Má být pravdivě sdělována ve výzkumných zprávách </a:t>
            </a:r>
          </a:p>
        </p:txBody>
      </p:sp>
    </p:spTree>
    <p:extLst>
      <p:ext uri="{BB962C8B-B14F-4D97-AF65-F5344CB8AC3E}">
        <p14:creationId xmlns:p14="http://schemas.microsoft.com/office/powerpoint/2010/main" val="20759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Pozorování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Přímé, nepřímé</a:t>
            </a:r>
          </a:p>
          <a:p>
            <a:r>
              <a:rPr lang="cs-CZ" altLang="cs-CZ" smtClean="0"/>
              <a:t>Zúčastněné, nezúčastněné</a:t>
            </a:r>
          </a:p>
          <a:p>
            <a:r>
              <a:rPr lang="cs-CZ" altLang="cs-CZ" b="1" smtClean="0"/>
              <a:t>Pozorovací arch</a:t>
            </a:r>
            <a:r>
              <a:rPr lang="cs-CZ" altLang="cs-CZ" smtClean="0"/>
              <a:t>, do kterého se zaznamenávají pozorované </a:t>
            </a:r>
            <a:r>
              <a:rPr lang="cs-CZ" altLang="cs-CZ" b="1" smtClean="0"/>
              <a:t>kategorie</a:t>
            </a:r>
          </a:p>
          <a:p>
            <a:r>
              <a:rPr lang="cs-CZ" altLang="cs-CZ" smtClean="0"/>
              <a:t>Zaznamenává se výskyt jevů/trvání jevů</a:t>
            </a:r>
          </a:p>
          <a:p>
            <a:r>
              <a:rPr lang="cs-CZ" altLang="cs-CZ" smtClean="0"/>
              <a:t>Vyhodnocuje se </a:t>
            </a:r>
            <a:r>
              <a:rPr lang="cs-CZ" altLang="cs-CZ" b="1" smtClean="0"/>
              <a:t>frekvence</a:t>
            </a:r>
            <a:r>
              <a:rPr lang="cs-CZ" altLang="cs-CZ" smtClean="0"/>
              <a:t> (četnost) výskytu, a/nebo </a:t>
            </a:r>
            <a:r>
              <a:rPr lang="cs-CZ" altLang="cs-CZ" b="1" smtClean="0"/>
              <a:t>sekvence</a:t>
            </a:r>
          </a:p>
        </p:txBody>
      </p:sp>
    </p:spTree>
    <p:extLst>
      <p:ext uri="{BB962C8B-B14F-4D97-AF65-F5344CB8AC3E}">
        <p14:creationId xmlns:p14="http://schemas.microsoft.com/office/powerpoint/2010/main" val="42098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5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"/>
            <a:ext cx="8686800" cy="6126163"/>
          </a:xfrm>
          <a:noFill/>
        </p:spPr>
      </p:pic>
    </p:spTree>
    <p:extLst>
      <p:ext uri="{BB962C8B-B14F-4D97-AF65-F5344CB8AC3E}">
        <p14:creationId xmlns:p14="http://schemas.microsoft.com/office/powerpoint/2010/main" val="383057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81000"/>
            <a:ext cx="8686800" cy="6248400"/>
          </a:xfrm>
          <a:noFill/>
        </p:spPr>
      </p:pic>
    </p:spTree>
    <p:extLst>
      <p:ext uri="{BB962C8B-B14F-4D97-AF65-F5344CB8AC3E}">
        <p14:creationId xmlns:p14="http://schemas.microsoft.com/office/powerpoint/2010/main" val="64616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má vliv na návratnost?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Charakteristika respondenta, sociální kontext, životní styl</a:t>
            </a:r>
          </a:p>
          <a:p>
            <a:pPr eaLnBrk="1" hangingPunct="1"/>
            <a:r>
              <a:rPr lang="cs-CZ" altLang="cs-CZ" sz="2400" smtClean="0"/>
              <a:t>To, zda respondenta známe z předchozí komunikace</a:t>
            </a:r>
          </a:p>
          <a:p>
            <a:pPr eaLnBrk="1" hangingPunct="1"/>
            <a:r>
              <a:rPr lang="cs-CZ" altLang="cs-CZ" sz="2400" smtClean="0"/>
              <a:t>Téma výzkumu, metoda administrace dotazníku, délka a komplexnost dotazníku, počet kontaktování, budování tazatelské sítě</a:t>
            </a:r>
          </a:p>
          <a:p>
            <a:pPr eaLnBrk="1" hangingPunct="1"/>
            <a:r>
              <a:rPr lang="cs-CZ" altLang="cs-CZ" sz="2400" smtClean="0"/>
              <a:t>Dlouhodobě se ukazuje, že důležitá je komunikace s respondenty a výše odměn respondentům neovlivňuje návratnost výzkumu (ba naopak hmotná zainteresovanost respondentů zkresluje výsledky). (</a:t>
            </a:r>
            <a:r>
              <a:rPr lang="cs-CZ" altLang="cs-CZ" sz="2400" smtClean="0">
                <a:hlinkClick r:id="rId2"/>
              </a:rPr>
              <a:t>www.surveysimply.cz</a:t>
            </a:r>
            <a:r>
              <a:rPr lang="cs-CZ" altLang="cs-CZ" sz="24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50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Příčiny klesající návratnosti v posledních desetiletích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„přezkoumaná“ populace, záměna výzkumu s marketingem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změny životního stylu – je obtížné respondenty zastihnout – zvláště některé</a:t>
            </a:r>
          </a:p>
        </p:txBody>
      </p:sp>
    </p:spTree>
    <p:extLst>
      <p:ext uri="{BB962C8B-B14F-4D97-AF65-F5344CB8AC3E}">
        <p14:creationId xmlns:p14="http://schemas.microsoft.com/office/powerpoint/2010/main" val="382845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Obtížně kontaktovatelní jsou zejména: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Starší ženy žijící samy</a:t>
            </a:r>
          </a:p>
          <a:p>
            <a:pPr eaLnBrk="1" hangingPunct="1"/>
            <a:r>
              <a:rPr lang="cs-CZ" altLang="cs-CZ" smtClean="0"/>
              <a:t>Rodiny s dětmi a pracujícími rodiči</a:t>
            </a:r>
          </a:p>
          <a:p>
            <a:pPr eaLnBrk="1" hangingPunct="1"/>
            <a:r>
              <a:rPr lang="cs-CZ" altLang="cs-CZ" smtClean="0"/>
              <a:t>Lidé z nižších vrstev (strach z autorit, nedůvěra, nízké IQ)</a:t>
            </a:r>
          </a:p>
          <a:p>
            <a:pPr eaLnBrk="1" hangingPunct="1"/>
            <a:r>
              <a:rPr lang="cs-CZ" altLang="cs-CZ" smtClean="0"/>
              <a:t>Hodně bohatí</a:t>
            </a:r>
          </a:p>
          <a:p>
            <a:pPr eaLnBrk="1" hangingPunct="1"/>
            <a:r>
              <a:rPr lang="cs-CZ" altLang="cs-CZ" smtClean="0"/>
              <a:t>Obyvatelé v chráněném režimu bydlení (domovy pro seniory, bytové bloky s vrátnými, satelitní městečka)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837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Pěkný úvod dotazníku pro 7. třídu ZŠ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Ahoj,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Děkuji ti, že jsi se stal/a součástí výzkumu, který bude hrát důležitou roli v mé diplomové práci. Neboj, není to test! Zajímá mě jen tvůj názor. Dotazník je anonymní, takže se nikdo nedozví co jsi mi sem napsal/a. Otázky nejsou dlouhé, u některých si budeš moci vybrat z mnoha možností. Vždy si pořádně přečti zadání. Určitě ti to nezabere více než 15 minut.</a:t>
            </a:r>
          </a:p>
        </p:txBody>
      </p:sp>
    </p:spTree>
    <p:extLst>
      <p:ext uri="{BB962C8B-B14F-4D97-AF65-F5344CB8AC3E}">
        <p14:creationId xmlns:p14="http://schemas.microsoft.com/office/powerpoint/2010/main" val="406114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Nedostatečné varianty odpovědí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Byl jsi někdy v zemi, kde se vyznává Islám?</a:t>
            </a:r>
          </a:p>
          <a:p>
            <a:pPr eaLnBrk="1" hangingPunct="1"/>
            <a:r>
              <a:rPr lang="cs-CZ" altLang="cs-CZ" smtClean="0"/>
              <a:t>  	Ano/ne</a:t>
            </a:r>
          </a:p>
          <a:p>
            <a:pPr eaLnBrk="1" hangingPunct="1"/>
            <a:r>
              <a:rPr lang="cs-CZ" altLang="cs-CZ" smtClean="0"/>
              <a:t>	Pokud jsi odpověděl ANO, napiš kde to bylo: _ _ _ _ _ _ _ _ _ _ _ _ _ _ _ _ _ _ _ </a:t>
            </a:r>
          </a:p>
        </p:txBody>
      </p:sp>
    </p:spTree>
    <p:extLst>
      <p:ext uri="{BB962C8B-B14F-4D97-AF65-F5344CB8AC3E}">
        <p14:creationId xmlns:p14="http://schemas.microsoft.com/office/powerpoint/2010/main" val="196805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Př. </a:t>
            </a:r>
            <a:r>
              <a:rPr lang="cs-CZ" dirty="0" err="1" smtClean="0"/>
              <a:t>Flandersův</a:t>
            </a:r>
            <a:r>
              <a:rPr lang="cs-CZ" dirty="0" smtClean="0"/>
              <a:t> systém na pozorování komunikace ve třídě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560775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Řeč učitele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8" marB="45728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city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Chválí a povzbuzuje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myšlenky nebo je rozvíjí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Klade otázky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Vysvětluje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Dává pokyny nebo příkazy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Kritizuje nebo prosazuje vlastní autoritu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>
                    <a:solidFill>
                      <a:schemeClr val="accent1"/>
                    </a:solidFill>
                  </a:tcPr>
                </a:tc>
              </a:tr>
              <a:tr h="64019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Řeč žáka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8. Odpovídá</a:t>
                      </a:r>
                    </a:p>
                    <a:p>
                      <a:r>
                        <a:rPr lang="cs-CZ" sz="1800" dirty="0" smtClean="0"/>
                        <a:t>9. Hovoří spontánně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90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Ostatní kategorie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10. Ticho. Pauzy. Zmatek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37" name="TextovéPole 5"/>
          <p:cNvSpPr txBox="1">
            <a:spLocks noChangeArrowheads="1"/>
          </p:cNvSpPr>
          <p:nvPr/>
        </p:nvSpPr>
        <p:spPr bwMode="auto">
          <a:xfrm>
            <a:off x="468313" y="5373688"/>
            <a:ext cx="84248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„Vím, že se někteří z vás necítíte dobře (1), nedejte se znechutit (2) a zkoušejte dál (6).“</a:t>
            </a:r>
          </a:p>
          <a:p>
            <a:pPr eaLnBrk="1" hangingPunct="1"/>
            <a:r>
              <a:rPr lang="cs-CZ" altLang="cs-CZ"/>
              <a:t>„Výborně, Bětko“  (2). „Dobře, dál“ (6) </a:t>
            </a:r>
          </a:p>
          <a:p>
            <a:pPr eaLnBrk="1" hangingPunct="1"/>
            <a:r>
              <a:rPr lang="cs-CZ" altLang="cs-CZ"/>
              <a:t>„Dobře, to byl jeden názor, kdo má jiný?“ (3)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				</a:t>
            </a:r>
            <a:r>
              <a:rPr lang="cs-CZ" altLang="cs-CZ" i="1"/>
              <a:t> 	viz Gavora (2000)</a:t>
            </a:r>
          </a:p>
        </p:txBody>
      </p:sp>
    </p:spTree>
    <p:extLst>
      <p:ext uri="{BB962C8B-B14F-4D97-AF65-F5344CB8AC3E}">
        <p14:creationId xmlns:p14="http://schemas.microsoft.com/office/powerpoint/2010/main" val="309656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Př. Kateogorie pro pozorování nevhodného chování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  <a:defRPr/>
            </a:pPr>
            <a:r>
              <a:rPr lang="cs-CZ" dirty="0" smtClean="0"/>
              <a:t>Pozorované </a:t>
            </a:r>
            <a:r>
              <a:rPr lang="cs-CZ" dirty="0" err="1" smtClean="0"/>
              <a:t>kategórie</a:t>
            </a:r>
            <a:r>
              <a:rPr lang="cs-CZ" dirty="0" smtClean="0"/>
              <a:t> </a:t>
            </a:r>
            <a:r>
              <a:rPr lang="cs-CZ" dirty="0" err="1" smtClean="0"/>
              <a:t>javov</a:t>
            </a:r>
            <a:r>
              <a:rPr lang="cs-CZ" dirty="0" smtClean="0"/>
              <a:t>:</a:t>
            </a:r>
          </a:p>
          <a:p>
            <a:pPr>
              <a:defRPr/>
            </a:pPr>
            <a:r>
              <a:rPr lang="cs-CZ" dirty="0" err="1" smtClean="0"/>
              <a:t>použitie</a:t>
            </a:r>
            <a:r>
              <a:rPr lang="cs-CZ" dirty="0" smtClean="0"/>
              <a:t> mobilu </a:t>
            </a:r>
          </a:p>
          <a:p>
            <a:pPr>
              <a:defRPr/>
            </a:pPr>
            <a:r>
              <a:rPr lang="cs-CZ" dirty="0" err="1" smtClean="0"/>
              <a:t>našepkávanie</a:t>
            </a:r>
            <a:r>
              <a:rPr lang="cs-CZ" dirty="0" smtClean="0"/>
              <a:t> </a:t>
            </a:r>
          </a:p>
          <a:p>
            <a:pPr>
              <a:defRPr/>
            </a:pPr>
            <a:r>
              <a:rPr lang="cs-CZ" dirty="0" err="1" smtClean="0"/>
              <a:t>vyslovenie</a:t>
            </a:r>
            <a:r>
              <a:rPr lang="cs-CZ" dirty="0" smtClean="0"/>
              <a:t> vulgarizmu </a:t>
            </a:r>
          </a:p>
          <a:p>
            <a:pPr>
              <a:defRPr/>
            </a:pPr>
            <a:r>
              <a:rPr lang="cs-CZ" dirty="0" err="1" smtClean="0"/>
              <a:t>svojvoľné</a:t>
            </a:r>
            <a:r>
              <a:rPr lang="cs-CZ" dirty="0" smtClean="0"/>
              <a:t> </a:t>
            </a:r>
            <a:r>
              <a:rPr lang="cs-CZ" dirty="0" err="1" smtClean="0"/>
              <a:t>opustenie</a:t>
            </a:r>
            <a:r>
              <a:rPr lang="cs-CZ" dirty="0" smtClean="0"/>
              <a:t> lavice </a:t>
            </a:r>
          </a:p>
          <a:p>
            <a:pPr>
              <a:defRPr/>
            </a:pPr>
            <a:r>
              <a:rPr lang="cs-CZ" dirty="0" err="1" smtClean="0"/>
              <a:t>položenie</a:t>
            </a:r>
            <a:r>
              <a:rPr lang="cs-CZ" dirty="0" smtClean="0"/>
              <a:t> "</a:t>
            </a:r>
            <a:r>
              <a:rPr lang="cs-CZ" dirty="0" err="1" smtClean="0"/>
              <a:t>sabotážnej</a:t>
            </a:r>
            <a:r>
              <a:rPr lang="cs-CZ" dirty="0" smtClean="0"/>
              <a:t>" otázky </a:t>
            </a:r>
            <a:r>
              <a:rPr lang="cs-CZ" dirty="0" err="1" smtClean="0"/>
              <a:t>učiteľovi</a:t>
            </a:r>
            <a:r>
              <a:rPr lang="cs-CZ" dirty="0" smtClean="0"/>
              <a:t> </a:t>
            </a:r>
          </a:p>
          <a:p>
            <a:pPr>
              <a:defRPr/>
            </a:pPr>
            <a:r>
              <a:rPr lang="cs-CZ" dirty="0" smtClean="0"/>
              <a:t>slovné </a:t>
            </a:r>
            <a:r>
              <a:rPr lang="cs-CZ" dirty="0" err="1" smtClean="0"/>
              <a:t>napadnutie</a:t>
            </a:r>
            <a:r>
              <a:rPr lang="cs-CZ" dirty="0" smtClean="0"/>
              <a:t> </a:t>
            </a:r>
            <a:r>
              <a:rPr lang="cs-CZ" dirty="0" err="1" smtClean="0"/>
              <a:t>spolužiaka</a:t>
            </a:r>
            <a:r>
              <a:rPr lang="cs-CZ" dirty="0" smtClean="0"/>
              <a:t> </a:t>
            </a:r>
          </a:p>
          <a:p>
            <a:pPr>
              <a:defRPr/>
            </a:pPr>
            <a:r>
              <a:rPr lang="cs-CZ" dirty="0" smtClean="0"/>
              <a:t>fyzické </a:t>
            </a:r>
            <a:r>
              <a:rPr lang="cs-CZ" dirty="0" err="1" smtClean="0"/>
              <a:t>napadnutie</a:t>
            </a:r>
            <a:r>
              <a:rPr lang="cs-CZ" dirty="0" smtClean="0"/>
              <a:t> </a:t>
            </a:r>
            <a:r>
              <a:rPr lang="cs-CZ" dirty="0" err="1" smtClean="0"/>
              <a:t>spolužiaka</a:t>
            </a:r>
            <a:r>
              <a:rPr lang="cs-CZ" dirty="0" smtClean="0"/>
              <a:t> </a:t>
            </a:r>
          </a:p>
          <a:p>
            <a:pPr>
              <a:buFontTx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77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dirty="0" smtClean="0"/>
              <a:t>Schéma na </a:t>
            </a:r>
            <a:r>
              <a:rPr lang="cs-CZ" sz="3600" b="1" dirty="0" err="1" smtClean="0"/>
              <a:t>pozorovanie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interakcie</a:t>
            </a:r>
            <a:r>
              <a:rPr lang="cs-CZ" sz="3600" b="1" dirty="0" smtClean="0"/>
              <a:t> matky s </a:t>
            </a:r>
            <a:r>
              <a:rPr lang="cs-CZ" sz="3600" b="1" dirty="0" err="1" smtClean="0"/>
              <a:t>dieťaťom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pri</a:t>
            </a:r>
            <a:r>
              <a:rPr lang="cs-CZ" sz="3600" b="1" dirty="0" smtClean="0"/>
              <a:t> jedení (vek </a:t>
            </a:r>
            <a:r>
              <a:rPr lang="cs-CZ" sz="3600" b="1" dirty="0" err="1" smtClean="0"/>
              <a:t>dieťaťa</a:t>
            </a:r>
            <a:r>
              <a:rPr lang="cs-CZ" sz="3600" b="1" dirty="0" smtClean="0"/>
              <a:t> 3-8 </a:t>
            </a:r>
            <a:r>
              <a:rPr lang="cs-CZ" sz="3600" b="1" dirty="0" err="1" smtClean="0"/>
              <a:t>rokov</a:t>
            </a:r>
            <a:r>
              <a:rPr lang="cs-CZ" sz="3600" b="1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11188" y="1628775"/>
          <a:ext cx="7131050" cy="4572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490508"/>
                <a:gridCol w="1296044"/>
                <a:gridCol w="1344498"/>
              </a:tblGrid>
              <a:tr h="334293">
                <a:tc>
                  <a:txBody>
                    <a:bodyPr/>
                    <a:lstStyle/>
                    <a:p>
                      <a:r>
                        <a:rPr lang="cs-CZ" b="0" dirty="0" smtClean="0"/>
                        <a:t>Matka umožňuje </a:t>
                      </a:r>
                      <a:r>
                        <a:rPr lang="cs-CZ" b="0" dirty="0" err="1" smtClean="0"/>
                        <a:t>dieťaťu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voľbu</a:t>
                      </a:r>
                      <a:r>
                        <a:rPr lang="cs-CZ" b="0" dirty="0" smtClean="0"/>
                        <a:t> jedla. </a:t>
                      </a:r>
                      <a:endParaRPr lang="cs-CZ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áno</a:t>
                      </a:r>
                      <a:endParaRPr lang="cs-CZ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nie</a:t>
                      </a:r>
                      <a:endParaRPr lang="cs-CZ" b="0" dirty="0"/>
                    </a:p>
                  </a:txBody>
                  <a:tcPr marL="91439" marR="91439"/>
                </a:tc>
              </a:tr>
              <a:tr h="585012">
                <a:tc>
                  <a:txBody>
                    <a:bodyPr/>
                    <a:lstStyle/>
                    <a:p>
                      <a:r>
                        <a:rPr lang="cs-CZ" dirty="0" smtClean="0"/>
                        <a:t>Matka umožňuje </a:t>
                      </a:r>
                      <a:r>
                        <a:rPr lang="cs-CZ" dirty="0" err="1" smtClean="0"/>
                        <a:t>dieťaťu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rozhodovať</a:t>
                      </a:r>
                      <a:r>
                        <a:rPr lang="cs-CZ" dirty="0" smtClean="0"/>
                        <a:t> o </a:t>
                      </a:r>
                      <a:r>
                        <a:rPr lang="cs-CZ" dirty="0" err="1" smtClean="0"/>
                        <a:t>množstve</a:t>
                      </a:r>
                      <a:r>
                        <a:rPr lang="cs-CZ" dirty="0" smtClean="0"/>
                        <a:t> jedla.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áno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nie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</a:tr>
              <a:tr h="585012">
                <a:tc>
                  <a:txBody>
                    <a:bodyPr/>
                    <a:lstStyle/>
                    <a:p>
                      <a:r>
                        <a:rPr lang="cs-CZ" dirty="0" smtClean="0"/>
                        <a:t>Matka </a:t>
                      </a:r>
                      <a:r>
                        <a:rPr lang="cs-CZ" dirty="0" err="1" smtClean="0"/>
                        <a:t>sa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pýta</a:t>
                      </a:r>
                      <a:r>
                        <a:rPr lang="cs-CZ" dirty="0" smtClean="0"/>
                        <a:t>, či </a:t>
                      </a:r>
                      <a:r>
                        <a:rPr lang="cs-CZ" dirty="0" err="1" smtClean="0"/>
                        <a:t>dieťaťu</a:t>
                      </a:r>
                      <a:r>
                        <a:rPr lang="cs-CZ" dirty="0" smtClean="0"/>
                        <a:t> jedlo chutí.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áno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nie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</a:tr>
              <a:tr h="585012">
                <a:tc>
                  <a:txBody>
                    <a:bodyPr/>
                    <a:lstStyle/>
                    <a:p>
                      <a:r>
                        <a:rPr lang="pl-PL" dirty="0" smtClean="0"/>
                        <a:t>Matka chváli dieťa, keď dobre je.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áno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nie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</a:tr>
              <a:tr h="585012">
                <a:tc>
                  <a:txBody>
                    <a:bodyPr/>
                    <a:lstStyle/>
                    <a:p>
                      <a:r>
                        <a:rPr lang="cs-CZ" dirty="0" smtClean="0"/>
                        <a:t>Matka </a:t>
                      </a:r>
                      <a:r>
                        <a:rPr lang="cs-CZ" dirty="0" err="1" smtClean="0"/>
                        <a:t>žiaka</a:t>
                      </a:r>
                      <a:r>
                        <a:rPr lang="cs-CZ" dirty="0" smtClean="0"/>
                        <a:t>, aby </a:t>
                      </a:r>
                      <a:r>
                        <a:rPr lang="cs-CZ" dirty="0" err="1" smtClean="0"/>
                        <a:t>dieťa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pri</a:t>
                      </a:r>
                      <a:r>
                        <a:rPr lang="cs-CZ" dirty="0" smtClean="0"/>
                        <a:t> jedení </a:t>
                      </a:r>
                      <a:r>
                        <a:rPr lang="cs-CZ" dirty="0" err="1" smtClean="0"/>
                        <a:t>správne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sedelo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áno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nie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 marL="91439" marR="91439"/>
                </a:tc>
              </a:tr>
              <a:tr h="585012">
                <a:tc>
                  <a:txBody>
                    <a:bodyPr/>
                    <a:lstStyle/>
                    <a:p>
                      <a:r>
                        <a:rPr lang="pl-PL" dirty="0" smtClean="0"/>
                        <a:t>Matka žiaka, aby dieťa pri jedení neodchádzalo od stola.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áno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nie</a:t>
                      </a:r>
                      <a:endParaRPr lang="cs-CZ" dirty="0"/>
                    </a:p>
                  </a:txBody>
                  <a:tcPr marL="91439" marR="91439"/>
                </a:tc>
              </a:tr>
              <a:tr h="338777">
                <a:tc>
                  <a:txBody>
                    <a:bodyPr/>
                    <a:lstStyle/>
                    <a:p>
                      <a:r>
                        <a:rPr lang="pl-PL" dirty="0" smtClean="0"/>
                        <a:t>Matka je súčasne s dieťaťom.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áno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nie</a:t>
                      </a:r>
                      <a:endParaRPr lang="cs-CZ" dirty="0"/>
                    </a:p>
                  </a:txBody>
                  <a:tcPr marL="91439" marR="91439"/>
                </a:tc>
              </a:tr>
              <a:tr h="585012">
                <a:tc>
                  <a:txBody>
                    <a:bodyPr/>
                    <a:lstStyle/>
                    <a:p>
                      <a:r>
                        <a:rPr lang="cs-CZ" dirty="0" smtClean="0"/>
                        <a:t>Matka </a:t>
                      </a:r>
                      <a:r>
                        <a:rPr lang="cs-CZ" dirty="0" err="1" smtClean="0"/>
                        <a:t>sa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počas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jedenia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priateľsky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rozpráva</a:t>
                      </a:r>
                      <a:r>
                        <a:rPr lang="cs-CZ" dirty="0" smtClean="0"/>
                        <a:t> s </a:t>
                      </a:r>
                      <a:r>
                        <a:rPr lang="cs-CZ" dirty="0" err="1" smtClean="0"/>
                        <a:t>dieťaťom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áno</a:t>
                      </a:r>
                      <a:endParaRPr lang="cs-CZ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nie</a:t>
                      </a:r>
                      <a:endParaRPr lang="cs-CZ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1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Dotazník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Respondent = osoba, která vyplňuje dotazník</a:t>
            </a:r>
          </a:p>
          <a:p>
            <a:r>
              <a:rPr lang="cs-CZ" altLang="cs-CZ" dirty="0" smtClean="0"/>
              <a:t>Položka/otázka = prvek dotazníku</a:t>
            </a:r>
          </a:p>
          <a:p>
            <a:r>
              <a:rPr lang="cs-CZ" altLang="cs-CZ" dirty="0" smtClean="0"/>
              <a:t>Administrace dotazníku = způsob zadávání dotazníku</a:t>
            </a:r>
          </a:p>
          <a:p>
            <a:r>
              <a:rPr lang="cs-CZ" altLang="cs-CZ" dirty="0" smtClean="0"/>
              <a:t>Průvodní dopis</a:t>
            </a:r>
          </a:p>
          <a:p>
            <a:pPr>
              <a:buFontTx/>
              <a:buNone/>
            </a:pPr>
            <a:r>
              <a:rPr lang="cs-CZ" altLang="cs-CZ" i="1" dirty="0" smtClean="0"/>
              <a:t>	„Prosím, abyste neotáleli s vyplněním dotazníku, protože jsem v časové tísni.“</a:t>
            </a:r>
          </a:p>
        </p:txBody>
      </p:sp>
    </p:spTree>
    <p:extLst>
      <p:ext uri="{BB962C8B-B14F-4D97-AF65-F5344CB8AC3E}">
        <p14:creationId xmlns:p14="http://schemas.microsoft.com/office/powerpoint/2010/main" val="103595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Sestavujeme dotazník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Co má vliv na jeho podobu?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koncepty a indikátory</a:t>
            </a:r>
            <a:r>
              <a:rPr lang="cs-CZ" altLang="cs-CZ" smtClean="0"/>
              <a:t>, které jsme pro ně vyvinuli – zahrneme měření závislé proměnné, nezávislé proměnné a demografických údajů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způsob, jakým budeme </a:t>
            </a:r>
            <a:r>
              <a:rPr lang="cs-CZ" altLang="cs-CZ" b="1" smtClean="0"/>
              <a:t>analyzovat data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administrace dotazníku</a:t>
            </a:r>
          </a:p>
        </p:txBody>
      </p:sp>
    </p:spTree>
    <p:extLst>
      <p:ext uri="{BB962C8B-B14F-4D97-AF65-F5344CB8AC3E}">
        <p14:creationId xmlns:p14="http://schemas.microsoft.com/office/powerpoint/2010/main" val="250932277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smtClean="0"/>
              <a:t>Co všechno měříme otázkami v dotazníku?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mtClean="0"/>
              <a:t>Chování (co lidé dělají)</a:t>
            </a:r>
          </a:p>
          <a:p>
            <a:pPr marL="609600" indent="-609600">
              <a:buFontTx/>
              <a:buAutoNum type="arabicPeriod"/>
            </a:pPr>
            <a:r>
              <a:rPr lang="cs-CZ" altLang="cs-CZ" smtClean="0"/>
              <a:t>Postoje (co si myslí, že je žádoucí)</a:t>
            </a:r>
          </a:p>
          <a:p>
            <a:pPr marL="609600" indent="-609600">
              <a:buFontTx/>
              <a:buAutoNum type="arabicPeriod"/>
            </a:pPr>
            <a:r>
              <a:rPr lang="cs-CZ" altLang="cs-CZ" smtClean="0"/>
              <a:t>Znalosti </a:t>
            </a:r>
          </a:p>
          <a:p>
            <a:pPr marL="609600" indent="-609600">
              <a:buFontTx/>
              <a:buAutoNum type="arabicPeriod"/>
            </a:pPr>
            <a:r>
              <a:rPr lang="cs-CZ" altLang="cs-CZ" smtClean="0"/>
              <a:t>Charakteristiky respondenta</a:t>
            </a:r>
          </a:p>
          <a:p>
            <a:pPr marL="609600" indent="-609600">
              <a:buFontTx/>
              <a:buAutoNum type="arabicPeriod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7247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1681</Words>
  <Application>Microsoft Office PowerPoint</Application>
  <PresentationFormat>Předvádění na obrazovce (4:3)</PresentationFormat>
  <Paragraphs>285</Paragraphs>
  <Slides>36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Arial</vt:lpstr>
      <vt:lpstr>Calibri</vt:lpstr>
      <vt:lpstr>Motiv sady Office</vt:lpstr>
      <vt:lpstr>Metodologie 2 Lekce 3</vt:lpstr>
      <vt:lpstr>Techniky sběru dat v kvantitativním výzkumu</vt:lpstr>
      <vt:lpstr>Pozorování</vt:lpstr>
      <vt:lpstr>Př. Flandersův systém na pozorování komunikace ve třídě</vt:lpstr>
      <vt:lpstr>Př. Kateogorie pro pozorování nevhodného chování žáků</vt:lpstr>
      <vt:lpstr>Schéma na pozorovanie interakcie matky s dieťaťom pri jedení (vek dieťaťa 3-8 rokov) </vt:lpstr>
      <vt:lpstr>Dotazník</vt:lpstr>
      <vt:lpstr>Sestavujeme dotazník</vt:lpstr>
      <vt:lpstr>Co všechno měříme otázkami v dotazníku?</vt:lpstr>
      <vt:lpstr>Formulace otázek</vt:lpstr>
      <vt:lpstr>Příklad výzkumu mezi občany, realizovaného Magistrátem města Brna </vt:lpstr>
      <vt:lpstr>Formulace otázek</vt:lpstr>
      <vt:lpstr>Formulace otázek</vt:lpstr>
      <vt:lpstr>Formulace otázek</vt:lpstr>
      <vt:lpstr>Anketa – Kůrovec na Šumavě</vt:lpstr>
      <vt:lpstr>Pozn. Jak je důležitá formulace ….</vt:lpstr>
      <vt:lpstr>Formulace otázek</vt:lpstr>
      <vt:lpstr>Formulace otázek</vt:lpstr>
      <vt:lpstr>Jak se ptát na citlivá data?</vt:lpstr>
      <vt:lpstr>Efekt vynucené odpovědi</vt:lpstr>
      <vt:lpstr>Dramaturgie dotazníku </vt:lpstr>
      <vt:lpstr>Formáty odpovědí</vt:lpstr>
      <vt:lpstr>Formáty odpovědí</vt:lpstr>
      <vt:lpstr>Prezentace aplikace PowerPoint</vt:lpstr>
      <vt:lpstr>Prezentace aplikace PowerPoint</vt:lpstr>
      <vt:lpstr>Prezentace aplikace PowerPoint</vt:lpstr>
      <vt:lpstr>Škála na hodnocení vlastností žáka (Ryansův výzkumný nástroj COR, 1960)</vt:lpstr>
      <vt:lpstr>Formáty odpovědí</vt:lpstr>
      <vt:lpstr>NÁVRATNOST </vt:lpstr>
      <vt:lpstr>Prezentace aplikace PowerPoint</vt:lpstr>
      <vt:lpstr>Prezentace aplikace PowerPoint</vt:lpstr>
      <vt:lpstr>Co má vliv na návratnost?</vt:lpstr>
      <vt:lpstr>Příčiny klesající návratnosti v posledních desetiletích</vt:lpstr>
      <vt:lpstr>Obtížně kontaktovatelní jsou zejména: </vt:lpstr>
      <vt:lpstr>Pěkný úvod dotazníku pro 7. třídu ZŠ</vt:lpstr>
      <vt:lpstr>Nedostatečné varianty odpovědí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 Lekce 3</dc:title>
  <dc:creator>Lenka Slepičková</dc:creator>
  <cp:lastModifiedBy>Slepickova</cp:lastModifiedBy>
  <cp:revision>2</cp:revision>
  <dcterms:created xsi:type="dcterms:W3CDTF">2015-03-24T16:10:16Z</dcterms:created>
  <dcterms:modified xsi:type="dcterms:W3CDTF">2015-10-16T12:27:10Z</dcterms:modified>
</cp:coreProperties>
</file>