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499" r:id="rId2"/>
    <p:sldId id="500" r:id="rId3"/>
    <p:sldId id="463" r:id="rId4"/>
    <p:sldId id="464" r:id="rId5"/>
    <p:sldId id="465" r:id="rId6"/>
    <p:sldId id="466" r:id="rId7"/>
    <p:sldId id="467" r:id="rId8"/>
    <p:sldId id="468" r:id="rId9"/>
    <p:sldId id="469" r:id="rId10"/>
    <p:sldId id="470" r:id="rId11"/>
    <p:sldId id="263" r:id="rId12"/>
    <p:sldId id="268" r:id="rId13"/>
    <p:sldId id="269" r:id="rId14"/>
    <p:sldId id="270" r:id="rId15"/>
    <p:sldId id="271" r:id="rId16"/>
    <p:sldId id="472" r:id="rId17"/>
    <p:sldId id="272" r:id="rId18"/>
    <p:sldId id="273" r:id="rId19"/>
    <p:sldId id="4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93" r:id="rId31"/>
    <p:sldId id="477" r:id="rId32"/>
    <p:sldId id="478" r:id="rId33"/>
    <p:sldId id="300" r:id="rId34"/>
    <p:sldId id="401" r:id="rId35"/>
    <p:sldId id="402" r:id="rId36"/>
    <p:sldId id="403" r:id="rId3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DC9E01-F6CD-4A9A-B3A6-AED6F2914AC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1D7880-5B67-4E44-8086-2A1C53209EE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37C6B-48D8-4DEB-93B4-4EF5C09106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07977-AA47-432D-A74B-6007D52515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CC3D4764-3448-4B3A-B41A-5509D2628D0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B01D20E6-6FB0-4BDB-8463-CD769D90F2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1E163D7-A647-4C6C-B7B2-8FA74E60ED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DEFA3-5C44-4EC8-BE3C-F201D457945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EB3CAA2C-D552-42FC-9C22-A948B91279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16DA5AA-E659-4CA3-96AE-F5B05BCEA3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B97DE546-2873-4D0B-ACAF-AA0828FA7A8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C782AAE-D568-4410-8B0A-6933E5D49F3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NcV6yAfq-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</a:t>
            </a:r>
            <a:r>
              <a:rPr lang="cs-CZ" dirty="0" smtClean="0"/>
              <a:t>ysartrie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SPROC_SP1a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získaná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dysartrie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spontánní úprava</a:t>
            </a:r>
          </a:p>
          <a:p>
            <a:pPr eaLnBrk="1" hangingPunct="1"/>
            <a:r>
              <a:rPr lang="cs-CZ" altLang="cs-CZ" dirty="0" smtClean="0"/>
              <a:t>přetrvávání obtíží</a:t>
            </a:r>
          </a:p>
          <a:p>
            <a:pPr eaLnBrk="1" hangingPunct="1"/>
            <a:r>
              <a:rPr lang="cs-CZ" altLang="cs-CZ" dirty="0" smtClean="0"/>
              <a:t>včasný počátek terapie je podmínkou </a:t>
            </a:r>
            <a:r>
              <a:rPr lang="cs-CZ" altLang="cs-CZ" dirty="0" smtClean="0"/>
              <a:t>úspěchu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/>
              <a:t>Hlavové nervy </a:t>
            </a:r>
            <a:r>
              <a:rPr lang="cs-CZ" altLang="cs-CZ" sz="2400" b="1" dirty="0" smtClean="0"/>
              <a:t/>
            </a:r>
            <a:br>
              <a:rPr lang="cs-CZ" altLang="cs-CZ" sz="2400" b="1" dirty="0" smtClean="0"/>
            </a:br>
            <a:r>
              <a:rPr lang="cs-CZ" altLang="cs-CZ" sz="2400" b="1" dirty="0" smtClean="0"/>
              <a:t>ve </a:t>
            </a:r>
            <a:r>
              <a:rPr lang="cs-CZ" altLang="cs-CZ" sz="2400" b="1" dirty="0" smtClean="0"/>
              <a:t>vztahu k ovládání </a:t>
            </a:r>
            <a:r>
              <a:rPr lang="cs-CZ" altLang="cs-CZ" sz="2400" b="1" dirty="0" err="1" smtClean="0"/>
              <a:t>orofaciální</a:t>
            </a:r>
            <a:r>
              <a:rPr lang="cs-CZ" altLang="cs-CZ" sz="2400" b="1" dirty="0" smtClean="0"/>
              <a:t> oblasti a řeči</a:t>
            </a:r>
            <a:r>
              <a:rPr lang="cs-CZ" altLang="cs-CZ" sz="2400" i="1" dirty="0" smtClean="0"/>
              <a:t/>
            </a:r>
            <a:br>
              <a:rPr lang="cs-CZ" altLang="cs-CZ" sz="2400" i="1" dirty="0" smtClean="0"/>
            </a:br>
            <a:endParaRPr lang="cs-CZ" altLang="cs-CZ" sz="2400" i="1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41438"/>
            <a:ext cx="8007350" cy="5256212"/>
          </a:xfrm>
        </p:spPr>
        <p:txBody>
          <a:bodyPr/>
          <a:lstStyle/>
          <a:p>
            <a:pPr eaLnBrk="1" hangingPunct="1"/>
            <a:endParaRPr lang="cs-CZ" altLang="cs-CZ" i="1" dirty="0" smtClean="0"/>
          </a:p>
          <a:p>
            <a:pPr eaLnBrk="1" hangingPunct="1"/>
            <a:endParaRPr lang="cs-CZ" altLang="cs-CZ" i="1" dirty="0" smtClean="0"/>
          </a:p>
          <a:p>
            <a:pPr eaLnBrk="1" hangingPunct="1"/>
            <a:r>
              <a:rPr lang="cs-CZ" altLang="cs-CZ" i="1" dirty="0" smtClean="0"/>
              <a:t>V</a:t>
            </a:r>
            <a:r>
              <a:rPr lang="cs-CZ" altLang="cs-CZ" i="1" dirty="0" smtClean="0"/>
              <a:t>. </a:t>
            </a:r>
            <a:r>
              <a:rPr lang="cs-CZ" altLang="cs-CZ" i="1" dirty="0" err="1" smtClean="0"/>
              <a:t>nervus</a:t>
            </a:r>
            <a:r>
              <a:rPr lang="cs-CZ" altLang="cs-CZ" i="1" dirty="0" smtClean="0"/>
              <a:t> trigeminus – </a:t>
            </a:r>
            <a:r>
              <a:rPr lang="cs-CZ" altLang="cs-CZ" i="1" dirty="0" err="1" smtClean="0"/>
              <a:t>trojklanný</a:t>
            </a:r>
            <a:endParaRPr lang="cs-CZ" altLang="cs-CZ" i="1" dirty="0" smtClean="0"/>
          </a:p>
          <a:p>
            <a:pPr eaLnBrk="1" hangingPunct="1"/>
            <a:r>
              <a:rPr lang="cs-CZ" altLang="cs-CZ" i="1" dirty="0" smtClean="0"/>
              <a:t>VII. </a:t>
            </a:r>
            <a:r>
              <a:rPr lang="cs-CZ" altLang="cs-CZ" i="1" dirty="0" err="1" smtClean="0"/>
              <a:t>nervus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facialis</a:t>
            </a:r>
            <a:r>
              <a:rPr lang="cs-CZ" altLang="cs-CZ" i="1" dirty="0" smtClean="0"/>
              <a:t> – lícní, obličejový</a:t>
            </a:r>
          </a:p>
          <a:p>
            <a:pPr eaLnBrk="1" hangingPunct="1"/>
            <a:r>
              <a:rPr lang="cs-CZ" altLang="cs-CZ" i="1" dirty="0" smtClean="0"/>
              <a:t>IX. </a:t>
            </a:r>
            <a:r>
              <a:rPr lang="cs-CZ" altLang="cs-CZ" i="1" dirty="0" err="1" smtClean="0"/>
              <a:t>nervus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glossopharyngeus</a:t>
            </a:r>
            <a:r>
              <a:rPr lang="cs-CZ" altLang="cs-CZ" i="1" dirty="0" smtClean="0"/>
              <a:t> – jazykohltanový </a:t>
            </a:r>
          </a:p>
          <a:p>
            <a:pPr eaLnBrk="1" hangingPunct="1"/>
            <a:r>
              <a:rPr lang="cs-CZ" altLang="cs-CZ" i="1" dirty="0" smtClean="0"/>
              <a:t>X. </a:t>
            </a:r>
            <a:r>
              <a:rPr lang="cs-CZ" altLang="cs-CZ" i="1" dirty="0" err="1" smtClean="0"/>
              <a:t>nervus</a:t>
            </a:r>
            <a:r>
              <a:rPr lang="cs-CZ" altLang="cs-CZ" i="1" dirty="0" smtClean="0"/>
              <a:t> vagus – bloudivý </a:t>
            </a:r>
          </a:p>
          <a:p>
            <a:pPr eaLnBrk="1" hangingPunct="1"/>
            <a:r>
              <a:rPr lang="cs-CZ" altLang="cs-CZ" i="1" dirty="0" smtClean="0"/>
              <a:t>XII. </a:t>
            </a:r>
            <a:r>
              <a:rPr lang="cs-CZ" altLang="cs-CZ" i="1" dirty="0" err="1" smtClean="0"/>
              <a:t>nervus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hypoglossus</a:t>
            </a:r>
            <a:r>
              <a:rPr lang="cs-CZ" altLang="cs-CZ" i="1" dirty="0" smtClean="0"/>
              <a:t> – podjazykový</a:t>
            </a:r>
            <a:endParaRPr lang="cs-CZ" altLang="cs-CZ" dirty="0" smtClean="0"/>
          </a:p>
          <a:p>
            <a:pPr eaLnBrk="1" hangingPunct="1"/>
            <a:endParaRPr lang="cs-CZ" altLang="cs-CZ" i="1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/>
            <a:endParaRPr lang="cs-CZ" altLang="cs-CZ" i="1" dirty="0" smtClean="0"/>
          </a:p>
          <a:p>
            <a:pPr eaLnBrk="1" hangingPunct="1">
              <a:buFontTx/>
              <a:buNone/>
            </a:pPr>
            <a:endParaRPr lang="cs-CZ" altLang="cs-CZ" i="1" dirty="0" smtClean="0"/>
          </a:p>
          <a:p>
            <a:pPr eaLnBrk="1" hangingPunct="1"/>
            <a:endParaRPr lang="cs-CZ" altLang="cs-CZ" i="1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Klasifikace dysartrie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dělení podle lokalizace poškození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vývojová</a:t>
            </a:r>
          </a:p>
          <a:p>
            <a:pPr eaLnBrk="1" hangingPunct="1"/>
            <a:r>
              <a:rPr lang="cs-CZ" altLang="cs-CZ" smtClean="0"/>
              <a:t>získaná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385175" cy="66357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kortikální, korová </a:t>
            </a:r>
            <a:r>
              <a:rPr lang="cs-CZ" altLang="cs-CZ" sz="3200" b="1" dirty="0" err="1" smtClean="0"/>
              <a:t>dysartie</a:t>
            </a:r>
            <a:endParaRPr lang="cs-CZ" altLang="cs-CZ" sz="3200" b="1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125538"/>
            <a:ext cx="8007350" cy="5472112"/>
          </a:xfrm>
        </p:spPr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vzniká poškozením motorických korových oblastí mozku</a:t>
            </a:r>
          </a:p>
          <a:p>
            <a:pPr eaLnBrk="1" hangingPunct="1"/>
            <a:r>
              <a:rPr lang="cs-CZ" altLang="cs-CZ" dirty="0" smtClean="0"/>
              <a:t>artikulace je nejasná, </a:t>
            </a:r>
            <a:r>
              <a:rPr lang="cs-CZ" altLang="cs-CZ" dirty="0" err="1" smtClean="0"/>
              <a:t>setřelá</a:t>
            </a:r>
            <a:r>
              <a:rPr lang="cs-CZ" altLang="cs-CZ" dirty="0" smtClean="0"/>
              <a:t> – námaha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spastický charakter řeči 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iterace </a:t>
            </a:r>
            <a:r>
              <a:rPr lang="cs-CZ" altLang="cs-CZ" dirty="0" smtClean="0"/>
              <a:t>– opakování první slabiky slova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řeč je doprovázená přídatnými mlaskavými zvuky</a:t>
            </a:r>
          </a:p>
          <a:p>
            <a:pPr eaLnBrk="1" hangingPunct="1"/>
            <a:r>
              <a:rPr lang="cs-CZ" altLang="cs-CZ" dirty="0" smtClean="0"/>
              <a:t>snížená kvalita prozodických faktorů – </a:t>
            </a:r>
          </a:p>
          <a:p>
            <a:pPr eaLnBrk="1" hangingPunct="1"/>
            <a:r>
              <a:rPr lang="cs-CZ" altLang="cs-CZ" dirty="0" smtClean="0"/>
              <a:t>o</a:t>
            </a:r>
            <a:r>
              <a:rPr lang="cs-CZ" altLang="cs-CZ" dirty="0" smtClean="0"/>
              <a:t>jedinělý výskyt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pyramidová dysartrie – spastický typ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endParaRPr lang="cs-CZ" altLang="cs-CZ" sz="3200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porušena pyramidová dráha od buněk v mozkové kůře k jádrům mozkových nervů v </a:t>
            </a:r>
            <a:r>
              <a:rPr lang="cs-CZ" altLang="cs-CZ" sz="2800" dirty="0" err="1" smtClean="0"/>
              <a:t>bulbu</a:t>
            </a:r>
            <a:endParaRPr lang="cs-CZ" alt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porucha centrálního – horního motorického neuronu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spastická obrna svalstva mluvidel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výskyt </a:t>
            </a:r>
            <a:r>
              <a:rPr lang="cs-CZ" altLang="cs-CZ" sz="2800" dirty="0" smtClean="0"/>
              <a:t>zvýšené nosovosti – špatná </a:t>
            </a:r>
            <a:r>
              <a:rPr lang="cs-CZ" altLang="cs-CZ" sz="2800" dirty="0" err="1" smtClean="0"/>
              <a:t>vf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fce</a:t>
            </a:r>
            <a:endParaRPr lang="cs-CZ" altLang="cs-CZ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46083" name="Picture 4" descr="U10Pyramidal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14290"/>
            <a:ext cx="6051062" cy="647044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Snížená intenzita výdechového proudu – ovlivnění kvality hlasu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mimika </a:t>
            </a:r>
            <a:r>
              <a:rPr lang="cs-CZ" altLang="cs-CZ" dirty="0" smtClean="0"/>
              <a:t>narušena – </a:t>
            </a:r>
            <a:r>
              <a:rPr lang="cs-CZ" altLang="cs-CZ" dirty="0" err="1" smtClean="0"/>
              <a:t>hypomimie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amimie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„spastický pláč a smích“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periferní neuron není poškozen – archaické </a:t>
            </a:r>
            <a:r>
              <a:rPr lang="cs-CZ" altLang="cs-CZ" dirty="0" smtClean="0"/>
              <a:t>funkce jsou zachovány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smtClean="0"/>
              <a:t>extrapyramidová dysartrie</a:t>
            </a:r>
            <a:r>
              <a:rPr lang="cs-CZ" altLang="cs-CZ" smtClean="0"/>
              <a:t/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porucha </a:t>
            </a:r>
            <a:r>
              <a:rPr lang="cs-CZ" altLang="cs-CZ" dirty="0" err="1" smtClean="0"/>
              <a:t>mimokorového</a:t>
            </a:r>
            <a:r>
              <a:rPr lang="cs-CZ" altLang="cs-CZ" dirty="0" smtClean="0"/>
              <a:t> systému</a:t>
            </a:r>
          </a:p>
          <a:p>
            <a:pPr eaLnBrk="1" hangingPunct="1"/>
            <a:r>
              <a:rPr lang="cs-CZ" altLang="cs-CZ" dirty="0" smtClean="0"/>
              <a:t>porucha podkorových ganglií motorické dráhy</a:t>
            </a:r>
          </a:p>
          <a:p>
            <a:pPr eaLnBrk="1" hangingPunct="1"/>
            <a:r>
              <a:rPr lang="cs-CZ" altLang="cs-CZ" dirty="0" smtClean="0"/>
              <a:t>svalový tonus dýchacího, hlasového </a:t>
            </a:r>
            <a:endParaRPr lang="cs-CZ" altLang="cs-CZ" dirty="0" smtClean="0"/>
          </a:p>
          <a:p>
            <a:pPr eaLnBrk="1" hangingPunct="1">
              <a:buNone/>
            </a:pPr>
            <a:r>
              <a:rPr lang="cs-CZ" altLang="cs-CZ" dirty="0" smtClean="0"/>
              <a:t>	</a:t>
            </a:r>
            <a:r>
              <a:rPr lang="cs-CZ" altLang="cs-CZ" dirty="0" smtClean="0"/>
              <a:t>a </a:t>
            </a:r>
            <a:r>
              <a:rPr lang="cs-CZ" altLang="cs-CZ" dirty="0" smtClean="0"/>
              <a:t>řečového systému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hypertonická a hypotonická forma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4915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00163" y="836613"/>
            <a:ext cx="6180137" cy="5256212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dysartrie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neurogenně podmíněná narušená komunikační schopnost</a:t>
            </a:r>
          </a:p>
          <a:p>
            <a:pPr eaLnBrk="1" hangingPunct="1"/>
            <a:r>
              <a:rPr lang="cs-CZ" altLang="cs-CZ" dirty="0" smtClean="0"/>
              <a:t>porucha </a:t>
            </a:r>
            <a:r>
              <a:rPr lang="cs-CZ" altLang="cs-CZ" dirty="0" smtClean="0"/>
              <a:t>neuromuskulární exekuce řeči </a:t>
            </a:r>
          </a:p>
          <a:p>
            <a:pPr eaLnBrk="1" hangingPunct="1"/>
            <a:r>
              <a:rPr lang="cs-CZ" altLang="cs-CZ" dirty="0" smtClean="0"/>
              <a:t>narušení subsystémů </a:t>
            </a:r>
          </a:p>
          <a:p>
            <a:pPr eaLnBrk="1" hangingPunct="1"/>
            <a:r>
              <a:rPr lang="cs-CZ" altLang="cs-CZ" dirty="0" smtClean="0"/>
              <a:t>komplexní forma 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01000" cy="515938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3200" b="1" dirty="0" smtClean="0"/>
              <a:t>a</a:t>
            </a:r>
            <a:r>
              <a:rPr lang="cs-CZ" altLang="cs-CZ" sz="3200" b="1" dirty="0" smtClean="0"/>
              <a:t>) hypertonická</a:t>
            </a:r>
            <a:r>
              <a:rPr lang="cs-CZ" altLang="cs-CZ" sz="3200" dirty="0" smtClean="0"/>
              <a:t> </a:t>
            </a:r>
            <a:r>
              <a:rPr lang="cs-CZ" altLang="cs-CZ" sz="3200" b="1" dirty="0" smtClean="0"/>
              <a:t>forma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endParaRPr lang="cs-CZ" altLang="cs-CZ" sz="3200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1571612"/>
            <a:ext cx="7702574" cy="45243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pomalá, ztuhlá řeč</a:t>
            </a:r>
          </a:p>
          <a:p>
            <a:pPr eaLnBrk="1" hangingPunct="1"/>
            <a:r>
              <a:rPr lang="cs-CZ" altLang="cs-CZ" dirty="0" smtClean="0"/>
              <a:t>poruchy hrudního dýchání, časté vdechy během řeči</a:t>
            </a:r>
          </a:p>
          <a:p>
            <a:pPr eaLnBrk="1" hangingPunct="1"/>
            <a:r>
              <a:rPr lang="cs-CZ" altLang="cs-CZ" dirty="0" smtClean="0"/>
              <a:t>některé hlásky jsou vyráženy</a:t>
            </a:r>
          </a:p>
          <a:p>
            <a:pPr eaLnBrk="1" hangingPunct="1"/>
            <a:r>
              <a:rPr lang="cs-CZ" altLang="cs-CZ" dirty="0" smtClean="0"/>
              <a:t>narušena </a:t>
            </a:r>
            <a:r>
              <a:rPr lang="cs-CZ" altLang="cs-CZ" dirty="0" err="1" smtClean="0"/>
              <a:t>fce</a:t>
            </a:r>
            <a:r>
              <a:rPr lang="cs-CZ" altLang="cs-CZ" dirty="0" smtClean="0"/>
              <a:t> </a:t>
            </a:r>
            <a:r>
              <a:rPr lang="cs-CZ" altLang="cs-CZ" dirty="0" smtClean="0"/>
              <a:t>hlasivek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zvýšená nosovost</a:t>
            </a:r>
          </a:p>
          <a:p>
            <a:pPr eaLnBrk="1" hangingPunct="1"/>
            <a:r>
              <a:rPr lang="cs-CZ" altLang="cs-CZ" dirty="0" smtClean="0"/>
              <a:t>změny tempa a melodie řeči</a:t>
            </a:r>
          </a:p>
          <a:p>
            <a:pPr eaLnBrk="1" hangingPunct="1"/>
            <a:r>
              <a:rPr lang="cs-CZ" altLang="cs-CZ" dirty="0" smtClean="0"/>
              <a:t>Parkinsonova choroba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b) hypotonická forma 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narušené dýchání – některé hlásky vyrážené, některé zní slabě</a:t>
            </a:r>
          </a:p>
          <a:p>
            <a:pPr eaLnBrk="1" hangingPunct="1"/>
            <a:r>
              <a:rPr lang="cs-CZ" altLang="cs-CZ" smtClean="0"/>
              <a:t>narušena je prozodie, mění se i poloha hlasu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bulbární</a:t>
            </a:r>
            <a:r>
              <a:rPr lang="cs-CZ" altLang="cs-CZ" sz="3200" dirty="0" smtClean="0"/>
              <a:t>   </a:t>
            </a:r>
            <a:r>
              <a:rPr lang="cs-CZ" altLang="cs-CZ" sz="3200" b="1" dirty="0" smtClean="0"/>
              <a:t>dysartrie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500174"/>
            <a:ext cx="8329642" cy="495463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následek poškození motorických nervů v </a:t>
            </a:r>
            <a:r>
              <a:rPr lang="cs-CZ" altLang="cs-CZ" dirty="0" err="1" smtClean="0"/>
              <a:t>bulbu</a:t>
            </a:r>
            <a:r>
              <a:rPr lang="cs-CZ" altLang="cs-CZ" dirty="0" smtClean="0"/>
              <a:t> </a:t>
            </a:r>
          </a:p>
          <a:p>
            <a:pPr eaLnBrk="1" hangingPunct="1"/>
            <a:r>
              <a:rPr lang="cs-CZ" altLang="cs-CZ" dirty="0" smtClean="0"/>
              <a:t>porucha typu chabé obrny</a:t>
            </a:r>
          </a:p>
          <a:p>
            <a:pPr eaLnBrk="1" hangingPunct="1"/>
            <a:endParaRPr lang="cs-CZ" altLang="cs-CZ" dirty="0" smtClean="0"/>
          </a:p>
        </p:txBody>
      </p:sp>
      <p:pic>
        <p:nvPicPr>
          <p:cNvPr id="5222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2997200"/>
            <a:ext cx="320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60350"/>
            <a:ext cx="8007350" cy="5835650"/>
          </a:xfrm>
        </p:spPr>
        <p:txBody>
          <a:bodyPr/>
          <a:lstStyle/>
          <a:p>
            <a:pPr eaLnBrk="1" hangingPunct="1"/>
            <a:r>
              <a:rPr lang="cs-CZ" altLang="cs-CZ" smtClean="0"/>
              <a:t>nedostatečným svalovým napětím je narušena artikulace hlásek, které vyžadují zvýšenou koordinace a svalové napětí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hlas je dysfonický, někdy dochází k afonii</a:t>
            </a:r>
          </a:p>
          <a:p>
            <a:pPr eaLnBrk="1" hangingPunct="1"/>
            <a:r>
              <a:rPr lang="cs-CZ" altLang="cs-CZ" smtClean="0"/>
              <a:t>objevuje se otevřená huhňavost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„hot potato speech“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01000" cy="4730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 smtClean="0"/>
              <a:t>cerebelární – mozečková dysartrie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poškození mozečku a jeho drah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narušena koordinace svalů hrtanu 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dirty="0" smtClean="0"/>
              <a:t>	</a:t>
            </a:r>
            <a:r>
              <a:rPr lang="cs-CZ" altLang="cs-CZ" dirty="0" smtClean="0"/>
              <a:t>a </a:t>
            </a:r>
            <a:r>
              <a:rPr lang="cs-CZ" altLang="cs-CZ" dirty="0" smtClean="0"/>
              <a:t>artikulačních orgánů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</a:t>
            </a:r>
            <a:r>
              <a:rPr lang="cs-CZ" altLang="cs-CZ" dirty="0" smtClean="0"/>
              <a:t>roblémy s koordinací volních pohybů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porucha dýchání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často se vyskytuje </a:t>
            </a:r>
            <a:r>
              <a:rPr lang="cs-CZ" altLang="cs-CZ" dirty="0" err="1" smtClean="0"/>
              <a:t>rhinolalia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aperta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571472" y="-214338"/>
            <a:ext cx="8115328" cy="481832"/>
          </a:xfrm>
        </p:spPr>
        <p:txBody>
          <a:bodyPr>
            <a:normAutofit fontScale="90000"/>
          </a:bodyPr>
          <a:lstStyle/>
          <a:p>
            <a:pPr eaLnBrk="1" hangingPunct="1"/>
            <a:endParaRPr lang="cs-CZ" altLang="cs-CZ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04813"/>
            <a:ext cx="8007350" cy="5691187"/>
          </a:xfrm>
        </p:spPr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Nepřesnost artikulace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prodlužování </a:t>
            </a:r>
            <a:r>
              <a:rPr lang="cs-CZ" altLang="cs-CZ" dirty="0" smtClean="0"/>
              <a:t>hlásek</a:t>
            </a:r>
          </a:p>
          <a:p>
            <a:pPr eaLnBrk="1" hangingPunct="1"/>
            <a:r>
              <a:rPr lang="cs-CZ" altLang="cs-CZ" dirty="0" smtClean="0"/>
              <a:t>Pomalé tempo řeči </a:t>
            </a:r>
          </a:p>
          <a:p>
            <a:pPr eaLnBrk="1" hangingPunct="1"/>
            <a:r>
              <a:rPr lang="cs-CZ" altLang="cs-CZ" dirty="0" smtClean="0"/>
              <a:t>Skandovaná řeč, </a:t>
            </a:r>
            <a:r>
              <a:rPr lang="cs-CZ" altLang="cs-CZ" dirty="0" err="1" smtClean="0"/>
              <a:t>hezitace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hlas je tvořen s </a:t>
            </a:r>
            <a:r>
              <a:rPr lang="cs-CZ" altLang="cs-CZ" dirty="0" smtClean="0"/>
              <a:t>námahou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řeč </a:t>
            </a:r>
            <a:r>
              <a:rPr lang="cs-CZ" altLang="cs-CZ" dirty="0" smtClean="0"/>
              <a:t>je často nesrozumitelná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kombinovaná – smíšená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vyskytuje se velmi často</a:t>
            </a:r>
          </a:p>
          <a:p>
            <a:pPr eaLnBrk="1" hangingPunct="1"/>
            <a:r>
              <a:rPr lang="cs-CZ" altLang="cs-CZ" smtClean="0"/>
              <a:t>záleží na tom, jaký motorický systém je narušen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shrnutí narušení</a:t>
            </a:r>
            <a:br>
              <a:rPr lang="cs-CZ" altLang="cs-CZ" b="1" smtClean="0"/>
            </a:br>
            <a:endParaRPr lang="cs-CZ" altLang="cs-CZ" b="1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hybnost, motorika mluvních orgánů</a:t>
            </a:r>
          </a:p>
          <a:p>
            <a:pPr eaLnBrk="1" hangingPunct="1"/>
            <a:r>
              <a:rPr lang="cs-CZ" altLang="cs-CZ" b="1" smtClean="0"/>
              <a:t>článkování – artikulace</a:t>
            </a:r>
          </a:p>
          <a:p>
            <a:pPr eaLnBrk="1" hangingPunct="1"/>
            <a:r>
              <a:rPr lang="cs-CZ" altLang="cs-CZ" b="1" smtClean="0"/>
              <a:t>respirace</a:t>
            </a:r>
          </a:p>
          <a:p>
            <a:pPr eaLnBrk="1" hangingPunct="1"/>
            <a:r>
              <a:rPr lang="cs-CZ" altLang="cs-CZ" b="1" smtClean="0"/>
              <a:t>fonace</a:t>
            </a:r>
          </a:p>
          <a:p>
            <a:pPr eaLnBrk="1" hangingPunct="1"/>
            <a:r>
              <a:rPr lang="cs-CZ" altLang="cs-CZ" b="1" smtClean="0"/>
              <a:t>prozodické faktory řeči</a:t>
            </a:r>
          </a:p>
          <a:p>
            <a:pPr eaLnBrk="1" hangingPunct="1"/>
            <a:r>
              <a:rPr lang="cs-CZ" altLang="cs-CZ" b="1" smtClean="0"/>
              <a:t>salivace</a:t>
            </a:r>
          </a:p>
          <a:p>
            <a:pPr eaLnBrk="1" hangingPunct="1"/>
            <a:r>
              <a:rPr lang="cs-CZ" altLang="cs-CZ" b="1" smtClean="0"/>
              <a:t>polykání - dysfagie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Diagnostika</a:t>
            </a:r>
            <a:r>
              <a:rPr lang="cs-CZ" altLang="cs-CZ" smtClean="0"/>
              <a:t/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52513"/>
            <a:ext cx="8007350" cy="50434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neurolog, foniatr, oftalmolog, psycholog, logoped – princip komplexnosti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neurologické </a:t>
            </a:r>
            <a:r>
              <a:rPr lang="cs-CZ" altLang="cs-CZ" dirty="0" smtClean="0"/>
              <a:t>vyšetření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foniatrické a oftalmologické vyšetření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3200" b="1" dirty="0" smtClean="0"/>
              <a:t>komplexní logopedické vyšetření dysartrie</a:t>
            </a:r>
            <a:br>
              <a:rPr lang="cs-CZ" altLang="cs-CZ" sz="3200" b="1" dirty="0" smtClean="0"/>
            </a:br>
            <a:endParaRPr lang="cs-CZ" altLang="cs-CZ" sz="3200" b="1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68413"/>
            <a:ext cx="8007350" cy="4827587"/>
          </a:xfrm>
        </p:spPr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motorická </a:t>
            </a:r>
            <a:r>
              <a:rPr lang="cs-CZ" altLang="cs-CZ" dirty="0" err="1" smtClean="0"/>
              <a:t>fce</a:t>
            </a:r>
            <a:r>
              <a:rPr lang="cs-CZ" altLang="cs-CZ" dirty="0" smtClean="0"/>
              <a:t> artikulačních orgánů </a:t>
            </a:r>
          </a:p>
          <a:p>
            <a:pPr eaLnBrk="1" hangingPunct="1"/>
            <a:r>
              <a:rPr lang="cs-CZ" altLang="cs-CZ" dirty="0" smtClean="0"/>
              <a:t>výslovnost jednotlivých hlásek </a:t>
            </a:r>
          </a:p>
          <a:p>
            <a:pPr eaLnBrk="1" hangingPunct="1"/>
            <a:r>
              <a:rPr lang="cs-CZ" altLang="cs-CZ" dirty="0" smtClean="0"/>
              <a:t>fonematická diferenciace</a:t>
            </a:r>
          </a:p>
          <a:p>
            <a:pPr eaLnBrk="1" hangingPunct="1"/>
            <a:r>
              <a:rPr lang="cs-CZ" altLang="cs-CZ" dirty="0" smtClean="0"/>
              <a:t>respirace</a:t>
            </a:r>
          </a:p>
          <a:p>
            <a:pPr eaLnBrk="1" hangingPunct="1"/>
            <a:r>
              <a:rPr lang="cs-CZ" altLang="cs-CZ" dirty="0" smtClean="0"/>
              <a:t>rezonance </a:t>
            </a:r>
          </a:p>
          <a:p>
            <a:pPr eaLnBrk="1" hangingPunct="1"/>
            <a:r>
              <a:rPr lang="cs-CZ" altLang="cs-CZ" dirty="0" smtClean="0"/>
              <a:t>fonace</a:t>
            </a:r>
          </a:p>
          <a:p>
            <a:pPr eaLnBrk="1" hangingPunct="1"/>
            <a:r>
              <a:rPr lang="cs-CZ" altLang="cs-CZ" dirty="0" smtClean="0"/>
              <a:t>prozodické faktory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vymezení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altLang="cs-CZ" dirty="0" smtClean="0"/>
              <a:t>neurologický původ – poškození centrálního nebo periferního nervového systému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cs-CZ" dirty="0" smtClean="0"/>
              <a:t>porucha neuromuskulární </a:t>
            </a:r>
            <a:r>
              <a:rPr lang="cs-CZ" altLang="cs-CZ" dirty="0" smtClean="0"/>
              <a:t>exekuce</a:t>
            </a:r>
          </a:p>
          <a:p>
            <a:pPr marL="609600" indent="-609600" eaLnBrk="1" hangingPunct="1">
              <a:buFont typeface="+mj-lt"/>
              <a:buAutoNum type="arabicPeriod"/>
            </a:pPr>
            <a:r>
              <a:rPr lang="cs-CZ" altLang="cs-CZ" dirty="0" smtClean="0"/>
              <a:t>komplexní </a:t>
            </a:r>
            <a:r>
              <a:rPr lang="cs-CZ" altLang="cs-CZ" dirty="0" smtClean="0"/>
              <a:t>porucha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oblasti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příjem potravy a polykání</a:t>
            </a:r>
          </a:p>
          <a:p>
            <a:pPr eaLnBrk="1" hangingPunct="1"/>
            <a:r>
              <a:rPr lang="cs-CZ" altLang="cs-CZ" smtClean="0"/>
              <a:t>velofaryngeální mechanismus</a:t>
            </a:r>
          </a:p>
          <a:p>
            <a:pPr eaLnBrk="1" hangingPunct="1"/>
            <a:r>
              <a:rPr lang="cs-CZ" altLang="cs-CZ" smtClean="0"/>
              <a:t>laryngeální mechanismus</a:t>
            </a:r>
          </a:p>
          <a:p>
            <a:pPr eaLnBrk="1" hangingPunct="1"/>
            <a:r>
              <a:rPr lang="cs-CZ" altLang="cs-CZ" smtClean="0"/>
              <a:t>grafomotorika, motorika</a:t>
            </a:r>
          </a:p>
          <a:p>
            <a:pPr eaLnBrk="1" hangingPunct="1"/>
            <a:r>
              <a:rPr lang="cs-CZ" altLang="cs-CZ" smtClean="0"/>
              <a:t>souhyby těla a mluvidel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principy terapie - dospělí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smtClean="0"/>
              <a:t>včasná péče</a:t>
            </a:r>
          </a:p>
          <a:p>
            <a:pPr eaLnBrk="1" hangingPunct="1"/>
            <a:r>
              <a:rPr lang="cs-CZ" altLang="cs-CZ" sz="2800" smtClean="0"/>
              <a:t>stanovit dlouhodobý reedukační plán</a:t>
            </a:r>
          </a:p>
          <a:p>
            <a:pPr eaLnBrk="1" hangingPunct="1"/>
            <a:r>
              <a:rPr lang="cs-CZ" altLang="cs-CZ" sz="2800" smtClean="0"/>
              <a:t>zlepšit srozumitelnost řeči – praktická řečová komunikace</a:t>
            </a:r>
          </a:p>
          <a:p>
            <a:pPr eaLnBrk="1" hangingPunct="1"/>
            <a:r>
              <a:rPr lang="cs-CZ" altLang="cs-CZ" sz="2800" smtClean="0"/>
              <a:t>obtíže jsou patrné v celém motorickém systému</a:t>
            </a:r>
          </a:p>
          <a:p>
            <a:pPr eaLnBrk="1" hangingPunct="1"/>
            <a:r>
              <a:rPr lang="cs-CZ" altLang="cs-CZ" sz="2800" smtClean="0"/>
              <a:t>koordinace práce se somatickou rehabilitací </a:t>
            </a:r>
          </a:p>
          <a:p>
            <a:pPr eaLnBrk="1" hangingPunct="1"/>
            <a:r>
              <a:rPr lang="cs-CZ" altLang="cs-CZ" sz="2800" smtClean="0"/>
              <a:t>navození uvolněné stabilní polohy a relaxace</a:t>
            </a:r>
          </a:p>
          <a:p>
            <a:pPr eaLnBrk="1" hangingPunct="1"/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principy cvičení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modifikace cvičení – dechová, fonační, rezonanční, artikulační</a:t>
            </a:r>
          </a:p>
          <a:p>
            <a:pPr eaLnBrk="1" hangingPunct="1"/>
            <a:r>
              <a:rPr lang="cs-CZ" altLang="cs-CZ" smtClean="0"/>
              <a:t>variace v prozódii řeči a jejím využití</a:t>
            </a:r>
          </a:p>
          <a:p>
            <a:pPr eaLnBrk="1" hangingPunct="1"/>
            <a:r>
              <a:rPr lang="cs-CZ" altLang="cs-CZ" smtClean="0"/>
              <a:t>rytmizační a intonační postupy</a:t>
            </a:r>
          </a:p>
          <a:p>
            <a:pPr eaLnBrk="1" hangingPunct="1"/>
            <a:r>
              <a:rPr lang="cs-CZ" altLang="cs-CZ" smtClean="0"/>
              <a:t>využití neverbální komunikace a komunikačních pomůcek</a:t>
            </a:r>
          </a:p>
          <a:p>
            <a:pPr eaLnBrk="1" hangingPunct="1"/>
            <a:r>
              <a:rPr lang="cs-CZ" altLang="cs-CZ" smtClean="0"/>
              <a:t>skupinové formy terapie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Principy terapie u dětí s dysartrií</a:t>
            </a:r>
            <a:br>
              <a:rPr lang="cs-CZ" altLang="cs-CZ" sz="3200" smtClean="0"/>
            </a:br>
            <a:r>
              <a:rPr lang="cs-CZ" altLang="cs-CZ" sz="3200" smtClean="0"/>
              <a:t>Zásady rozvíjení hybnosti a řeči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cs-CZ" sz="2800" b="1" dirty="0" smtClean="0"/>
          </a:p>
          <a:p>
            <a:pPr eaLnBrk="1" hangingPunct="1">
              <a:defRPr/>
            </a:pPr>
            <a:endParaRPr lang="cs-CZ" sz="2800" b="1" dirty="0" smtClean="0"/>
          </a:p>
          <a:p>
            <a:pPr eaLnBrk="1" hangingPunct="1">
              <a:defRPr/>
            </a:pPr>
            <a:r>
              <a:rPr lang="cs-CZ" sz="2800" b="1" dirty="0" smtClean="0"/>
              <a:t>zásada </a:t>
            </a:r>
            <a:r>
              <a:rPr lang="cs-CZ" sz="2800" b="1" dirty="0" smtClean="0"/>
              <a:t>vývojovosti</a:t>
            </a:r>
          </a:p>
          <a:p>
            <a:pPr eaLnBrk="1" hangingPunct="1">
              <a:defRPr/>
            </a:pPr>
            <a:r>
              <a:rPr lang="cs-CZ" sz="2800" b="1" dirty="0" smtClean="0"/>
              <a:t>Zásada </a:t>
            </a:r>
            <a:r>
              <a:rPr lang="cs-CZ" sz="2800" b="1" dirty="0" err="1" smtClean="0"/>
              <a:t>reflexnosti</a:t>
            </a:r>
            <a:endParaRPr lang="cs-CZ" sz="2800" b="1" dirty="0" smtClean="0"/>
          </a:p>
          <a:p>
            <a:pPr eaLnBrk="1" hangingPunct="1">
              <a:defRPr/>
            </a:pPr>
            <a:r>
              <a:rPr lang="cs-CZ" sz="2800" b="1" dirty="0" smtClean="0"/>
              <a:t>Zásada  rytmizace</a:t>
            </a:r>
          </a:p>
          <a:p>
            <a:pPr eaLnBrk="1" hangingPunct="1">
              <a:defRPr/>
            </a:pPr>
            <a:r>
              <a:rPr lang="cs-CZ" sz="2800" b="1" dirty="0" smtClean="0"/>
              <a:t>Zásada komplexnosti</a:t>
            </a:r>
          </a:p>
          <a:p>
            <a:pPr eaLnBrk="1" hangingPunct="1">
              <a:defRPr/>
            </a:pPr>
            <a:r>
              <a:rPr lang="cs-CZ" sz="2800" b="1" dirty="0" smtClean="0"/>
              <a:t>Zásada kolektivnosti</a:t>
            </a:r>
          </a:p>
          <a:p>
            <a:pPr eaLnBrk="1" hangingPunct="1">
              <a:defRPr/>
            </a:pPr>
            <a:r>
              <a:rPr lang="cs-CZ" sz="2800" b="1" dirty="0" smtClean="0"/>
              <a:t>Zásada přiměřenosti a individuálního přístupu</a:t>
            </a: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proces polykání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vědomá fáze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potrava přijatá do dutiny ústní je volní aktivitou zpracovávána – rty, zuby a jazyk </a:t>
            </a:r>
          </a:p>
          <a:p>
            <a:pPr eaLnBrk="1" hangingPunct="1"/>
            <a:r>
              <a:rPr lang="cs-CZ" altLang="cs-CZ" smtClean="0"/>
              <a:t>vytváří se bolus – sousto, které je polknutím dopraveno do hltanu – farynx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nevědomá fáze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začíná podrážděním smyslových receptorů v hltanu – podnět k reflexní fázi procesu polykání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reflexní mechanismy chrání dýchací cesty před vdechnutím potravy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hrtan se zvedne a hrtanová příklopka zabrání vstupu potravy do hrtanu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dýchání se zastaví a potrava vstoupí z hltanu do jícnu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peristaltickými pohyby se pak dostává do žaludku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dospělý člověk polyká v průběhu 24 h 580x až 2 000x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 bdělém stavu (kromě příjmu potravy a tekutin) polkne 1 – 2x za minutu (závisí na produkci slin)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ve spánku 1x za minutu, přestaneme polykat úplně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>
                <a:hlinkClick r:id="rId2"/>
              </a:rPr>
              <a:t>http://www.youtube.com/watch?v=pNcV6yAfq-g</a:t>
            </a: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anartrie</a:t>
            </a:r>
            <a:br>
              <a:rPr lang="cs-CZ" altLang="cs-CZ" sz="3200" b="1" dirty="0" smtClean="0"/>
            </a:br>
            <a:endParaRPr lang="cs-CZ" altLang="cs-CZ" sz="3200" b="1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nejzávažnější poruchy řečových modalit</a:t>
            </a:r>
          </a:p>
          <a:p>
            <a:pPr eaLnBrk="1" hangingPunct="1"/>
            <a:r>
              <a:rPr lang="cs-CZ" altLang="cs-CZ" dirty="0" smtClean="0"/>
              <a:t>praktická ztráta verbální komunikace </a:t>
            </a:r>
            <a:endParaRPr lang="cs-CZ" altLang="cs-CZ" dirty="0" smtClean="0"/>
          </a:p>
          <a:p>
            <a:pPr eaLnBrk="1" hangingPunct="1">
              <a:buNone/>
            </a:pPr>
            <a:r>
              <a:rPr lang="cs-CZ" altLang="cs-CZ" dirty="0" smtClean="0"/>
              <a:t>	</a:t>
            </a:r>
            <a:r>
              <a:rPr lang="cs-CZ" altLang="cs-CZ" dirty="0" smtClean="0"/>
              <a:t>s </a:t>
            </a:r>
            <a:r>
              <a:rPr lang="cs-CZ" altLang="cs-CZ" dirty="0" smtClean="0"/>
              <a:t>okolím</a:t>
            </a:r>
          </a:p>
          <a:p>
            <a:pPr eaLnBrk="1" hangingPunct="1"/>
            <a:r>
              <a:rPr lang="cs-CZ" altLang="cs-CZ" dirty="0" smtClean="0"/>
              <a:t>neschopnost artikulované mluvy </a:t>
            </a:r>
          </a:p>
          <a:p>
            <a:pPr eaLnBrk="1" hangingPunct="1"/>
            <a:r>
              <a:rPr lang="cs-CZ" altLang="cs-CZ" dirty="0" smtClean="0"/>
              <a:t>případně ve spojení s neschopností tvořit hlas – afonií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možné spojení s dysfagií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 smtClean="0"/>
              <a:t>dělení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vývojová</a:t>
            </a:r>
          </a:p>
          <a:p>
            <a:pPr eaLnBrk="1" hangingPunct="1"/>
            <a:r>
              <a:rPr lang="cs-CZ" altLang="cs-CZ" dirty="0" smtClean="0"/>
              <a:t>získaná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 smtClean="0"/>
              <a:t>etiologie</a:t>
            </a:r>
            <a:r>
              <a:rPr lang="cs-CZ" altLang="cs-CZ" i="1" dirty="0" smtClean="0"/>
              <a:t/>
            </a:r>
            <a:br>
              <a:rPr lang="cs-CZ" altLang="cs-CZ" i="1" dirty="0" smtClean="0"/>
            </a:br>
            <a:endParaRPr lang="cs-CZ" altLang="cs-CZ" i="1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bezprostřední příčiny </a:t>
            </a:r>
          </a:p>
          <a:p>
            <a:pPr eaLnBrk="1" hangingPunct="1"/>
            <a:r>
              <a:rPr lang="cs-CZ" altLang="cs-CZ" smtClean="0"/>
              <a:t>kortikální, subkortikální a bulbární poškození inervace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prenatální, perinatální a postnatální faktory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etiologie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vývojová 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	– mozková obrna</a:t>
            </a:r>
          </a:p>
          <a:p>
            <a:pPr eaLnBrk="1" hangingPunct="1"/>
            <a:r>
              <a:rPr lang="cs-CZ" altLang="cs-CZ" smtClean="0"/>
              <a:t>získaná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	 - CMP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	 - mozkové tumory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	 - kraniocerebrální poškození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	 - degenerativní onemocnění CNS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Klasifikace dysartrie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dělení podle lokalizace poškození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vývojová</a:t>
            </a:r>
          </a:p>
          <a:p>
            <a:pPr eaLnBrk="1" hangingPunct="1"/>
            <a:r>
              <a:rPr lang="cs-CZ" altLang="cs-CZ" smtClean="0"/>
              <a:t>získaná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vývojová</a:t>
            </a:r>
            <a:r>
              <a:rPr lang="cs-CZ" altLang="cs-CZ" dirty="0" smtClean="0"/>
              <a:t> dysartrie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nejčastěji spojená s MO</a:t>
            </a:r>
          </a:p>
          <a:p>
            <a:pPr eaLnBrk="1" hangingPunct="1"/>
            <a:r>
              <a:rPr lang="cs-CZ" altLang="cs-CZ" sz="2800" dirty="0" smtClean="0"/>
              <a:t>dynamický vývojový proces</a:t>
            </a:r>
          </a:p>
          <a:p>
            <a:pPr eaLnBrk="1" hangingPunct="1"/>
            <a:r>
              <a:rPr lang="cs-CZ" altLang="cs-CZ" sz="2800" dirty="0" smtClean="0"/>
              <a:t>nekonstantní i trvalé poruchy vývoje řečových schopností</a:t>
            </a:r>
          </a:p>
          <a:p>
            <a:pPr eaLnBrk="1" hangingPunct="1"/>
            <a:r>
              <a:rPr lang="cs-CZ" altLang="cs-CZ" sz="2800" dirty="0" smtClean="0"/>
              <a:t>zrání CNS</a:t>
            </a:r>
          </a:p>
          <a:p>
            <a:pPr eaLnBrk="1" hangingPunct="1"/>
            <a:r>
              <a:rPr lang="cs-CZ" altLang="cs-CZ" sz="2800" dirty="0" smtClean="0"/>
              <a:t>celkový aktuální tělesný stav</a:t>
            </a:r>
          </a:p>
          <a:p>
            <a:pPr eaLnBrk="1" hangingPunct="1"/>
            <a:r>
              <a:rPr lang="cs-CZ" altLang="cs-CZ" sz="2800" dirty="0" smtClean="0"/>
              <a:t>stav motorických řečových </a:t>
            </a:r>
            <a:r>
              <a:rPr lang="cs-CZ" altLang="cs-CZ" sz="2800" dirty="0" smtClean="0"/>
              <a:t>funkcí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720</TotalTime>
  <Words>555</Words>
  <Application>Microsoft Office PowerPoint</Application>
  <PresentationFormat>Předvádění na obrazovce (4:3)</PresentationFormat>
  <Paragraphs>201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Times New Roman</vt:lpstr>
      <vt:lpstr>Arial</vt:lpstr>
      <vt:lpstr>Tahoma</vt:lpstr>
      <vt:lpstr>Calibri</vt:lpstr>
      <vt:lpstr>Talent</vt:lpstr>
      <vt:lpstr>Dysartrie</vt:lpstr>
      <vt:lpstr>dysartrie</vt:lpstr>
      <vt:lpstr>vymezení</vt:lpstr>
      <vt:lpstr>anartrie </vt:lpstr>
      <vt:lpstr>dělení </vt:lpstr>
      <vt:lpstr>etiologie </vt:lpstr>
      <vt:lpstr>etiologie</vt:lpstr>
      <vt:lpstr>Klasifikace dysartrie</vt:lpstr>
      <vt:lpstr>vývojová dysartrie</vt:lpstr>
      <vt:lpstr>získaná dysartrie</vt:lpstr>
      <vt:lpstr>Hlavové nervy  ve vztahu k ovládání orofaciální oblasti a řeči </vt:lpstr>
      <vt:lpstr>Klasifikace dysartrie</vt:lpstr>
      <vt:lpstr>kortikální, korová dysartie</vt:lpstr>
      <vt:lpstr>Snímek 14</vt:lpstr>
      <vt:lpstr>pyramidová dysartrie – spastický typ </vt:lpstr>
      <vt:lpstr>Snímek 16</vt:lpstr>
      <vt:lpstr>Snímek 17</vt:lpstr>
      <vt:lpstr>extrapyramidová dysartrie </vt:lpstr>
      <vt:lpstr>Snímek 19</vt:lpstr>
      <vt:lpstr> a) hypertonická forma  </vt:lpstr>
      <vt:lpstr>b) hypotonická forma   </vt:lpstr>
      <vt:lpstr>bulbární   dysartrie</vt:lpstr>
      <vt:lpstr>Snímek 23</vt:lpstr>
      <vt:lpstr>cerebelární – mozečková dysartrie</vt:lpstr>
      <vt:lpstr>Snímek 25</vt:lpstr>
      <vt:lpstr>kombinovaná – smíšená</vt:lpstr>
      <vt:lpstr>shrnutí narušení </vt:lpstr>
      <vt:lpstr>Diagnostika </vt:lpstr>
      <vt:lpstr>komplexní logopedické vyšetření dysartrie </vt:lpstr>
      <vt:lpstr>další oblasti</vt:lpstr>
      <vt:lpstr>principy terapie - dospělí</vt:lpstr>
      <vt:lpstr>principy cvičení</vt:lpstr>
      <vt:lpstr>Principy terapie u dětí s dysartrií Zásady rozvíjení hybnosti a řeči</vt:lpstr>
      <vt:lpstr>proces polykání</vt:lpstr>
      <vt:lpstr>nevědomá fáze </vt:lpstr>
      <vt:lpstr>Snímek 36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Dysartrie</dc:title>
  <dc:creator>user</dc:creator>
  <cp:lastModifiedBy>Barborka</cp:lastModifiedBy>
  <cp:revision>32</cp:revision>
  <dcterms:created xsi:type="dcterms:W3CDTF">2008-03-09T19:37:33Z</dcterms:created>
  <dcterms:modified xsi:type="dcterms:W3CDTF">2014-11-26T18:18:48Z</dcterms:modified>
</cp:coreProperties>
</file>