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7" r:id="rId4"/>
    <p:sldId id="258" r:id="rId5"/>
    <p:sldId id="256" r:id="rId6"/>
    <p:sldId id="259" r:id="rId7"/>
    <p:sldId id="260" r:id="rId8"/>
    <p:sldId id="261" r:id="rId9"/>
    <p:sldId id="262" r:id="rId10"/>
    <p:sldId id="263" r:id="rId11"/>
    <p:sldId id="264" r:id="rId12"/>
    <p:sldId id="265" r:id="rId13"/>
    <p:sldId id="266" r:id="rId14"/>
    <p:sldId id="268"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20" d="100"/>
          <a:sy n="120" d="100"/>
        </p:scale>
        <p:origin x="114"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C26492-6A8D-4B98-98A6-46065FAE1D16}"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1241764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26492-6A8D-4B98-98A6-46065FAE1D16}"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1362898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26492-6A8D-4B98-98A6-46065FAE1D16}"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1165279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4FF05413-370E-4CC6-AF8C-804810A73ABA}"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4511EBC-0150-4351-B852-75E2F723528C}" type="slidenum">
              <a:rPr lang="en-AU" altLang="en-US"/>
              <a:pPr>
                <a:defRPr/>
              </a:pPr>
              <a:t>‹#›</a:t>
            </a:fld>
            <a:endParaRPr lang="en-AU" altLang="en-US"/>
          </a:p>
        </p:txBody>
      </p:sp>
    </p:spTree>
    <p:extLst>
      <p:ext uri="{BB962C8B-B14F-4D97-AF65-F5344CB8AC3E}">
        <p14:creationId xmlns:p14="http://schemas.microsoft.com/office/powerpoint/2010/main" val="728056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D95FE7DE-F1F1-4D3E-8521-034C0C1F3B45}"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8408323-CCB9-4958-AF55-275007A772F3}" type="slidenum">
              <a:rPr lang="en-AU" altLang="en-US"/>
              <a:pPr>
                <a:defRPr/>
              </a:pPr>
              <a:t>‹#›</a:t>
            </a:fld>
            <a:endParaRPr lang="en-AU" altLang="en-US"/>
          </a:p>
        </p:txBody>
      </p:sp>
    </p:spTree>
    <p:extLst>
      <p:ext uri="{BB962C8B-B14F-4D97-AF65-F5344CB8AC3E}">
        <p14:creationId xmlns:p14="http://schemas.microsoft.com/office/powerpoint/2010/main" val="3940482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22C31C-E9B3-4175-8D57-30E95BF4C350}"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C8FE985-74AE-45BE-A1AA-8A1DA0D2F05A}" type="slidenum">
              <a:rPr lang="en-AU" altLang="en-US"/>
              <a:pPr>
                <a:defRPr/>
              </a:pPr>
              <a:t>‹#›</a:t>
            </a:fld>
            <a:endParaRPr lang="en-AU" altLang="en-US"/>
          </a:p>
        </p:txBody>
      </p:sp>
    </p:spTree>
    <p:extLst>
      <p:ext uri="{BB962C8B-B14F-4D97-AF65-F5344CB8AC3E}">
        <p14:creationId xmlns:p14="http://schemas.microsoft.com/office/powerpoint/2010/main" val="4146286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fld id="{C5D1CB89-DEA0-42DB-877F-498005C03FAE}" type="datetimeFigureOut">
              <a:rPr lang="en-AU">
                <a:solidFill>
                  <a:prstClr val="black">
                    <a:tint val="75000"/>
                  </a:prstClr>
                </a:solidFill>
              </a:rPr>
              <a:pPr>
                <a:defRPr/>
              </a:pPr>
              <a:t>2/12/2015</a:t>
            </a:fld>
            <a:endParaRPr lang="en-AU">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86E3125-37AB-4F2B-B755-5EA79B56D210}" type="slidenum">
              <a:rPr lang="en-AU" altLang="en-US"/>
              <a:pPr>
                <a:defRPr/>
              </a:pPr>
              <a:t>‹#›</a:t>
            </a:fld>
            <a:endParaRPr lang="en-AU" altLang="en-US"/>
          </a:p>
        </p:txBody>
      </p:sp>
    </p:spTree>
    <p:extLst>
      <p:ext uri="{BB962C8B-B14F-4D97-AF65-F5344CB8AC3E}">
        <p14:creationId xmlns:p14="http://schemas.microsoft.com/office/powerpoint/2010/main" val="32393731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fld id="{32C2624E-D0F3-4991-9CD6-8F7DAF70D704}" type="datetimeFigureOut">
              <a:rPr lang="en-AU">
                <a:solidFill>
                  <a:prstClr val="black">
                    <a:tint val="75000"/>
                  </a:prstClr>
                </a:solidFill>
              </a:rPr>
              <a:pPr>
                <a:defRPr/>
              </a:pPr>
              <a:t>2/12/2015</a:t>
            </a:fld>
            <a:endParaRPr lang="en-AU">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C1BC52B9-F3E7-40BF-9858-94DDD7884E9D}" type="slidenum">
              <a:rPr lang="en-AU" altLang="en-US"/>
              <a:pPr>
                <a:defRPr/>
              </a:pPr>
              <a:t>‹#›</a:t>
            </a:fld>
            <a:endParaRPr lang="en-AU" altLang="en-US"/>
          </a:p>
        </p:txBody>
      </p:sp>
    </p:spTree>
    <p:extLst>
      <p:ext uri="{BB962C8B-B14F-4D97-AF65-F5344CB8AC3E}">
        <p14:creationId xmlns:p14="http://schemas.microsoft.com/office/powerpoint/2010/main" val="23548296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3712C4D5-E77A-4AEA-B520-FB5961128E4B}" type="datetimeFigureOut">
              <a:rPr lang="en-AU">
                <a:solidFill>
                  <a:prstClr val="black">
                    <a:tint val="75000"/>
                  </a:prstClr>
                </a:solidFill>
              </a:rPr>
              <a:pPr>
                <a:defRPr/>
              </a:pPr>
              <a:t>2/12/2015</a:t>
            </a:fld>
            <a:endParaRPr lang="en-AU">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E45F48F1-3528-4ADE-ADAB-B463B807AD4C}" type="slidenum">
              <a:rPr lang="en-AU" altLang="en-US"/>
              <a:pPr>
                <a:defRPr/>
              </a:pPr>
              <a:t>‹#›</a:t>
            </a:fld>
            <a:endParaRPr lang="en-AU" altLang="en-US"/>
          </a:p>
        </p:txBody>
      </p:sp>
    </p:spTree>
    <p:extLst>
      <p:ext uri="{BB962C8B-B14F-4D97-AF65-F5344CB8AC3E}">
        <p14:creationId xmlns:p14="http://schemas.microsoft.com/office/powerpoint/2010/main" val="38904621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BC8B5DF-CCD5-4A40-A2F9-96486F329497}" type="datetimeFigureOut">
              <a:rPr lang="en-AU">
                <a:solidFill>
                  <a:prstClr val="black">
                    <a:tint val="75000"/>
                  </a:prstClr>
                </a:solidFill>
              </a:rPr>
              <a:pPr>
                <a:defRPr/>
              </a:pPr>
              <a:t>2/12/2015</a:t>
            </a:fld>
            <a:endParaRPr lang="en-AU">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1C6535BB-A5FB-478D-B89B-7EB57A60A7EB}" type="slidenum">
              <a:rPr lang="en-AU" altLang="en-US"/>
              <a:pPr>
                <a:defRPr/>
              </a:pPr>
              <a:t>‹#›</a:t>
            </a:fld>
            <a:endParaRPr lang="en-AU" altLang="en-US"/>
          </a:p>
        </p:txBody>
      </p:sp>
    </p:spTree>
    <p:extLst>
      <p:ext uri="{BB962C8B-B14F-4D97-AF65-F5344CB8AC3E}">
        <p14:creationId xmlns:p14="http://schemas.microsoft.com/office/powerpoint/2010/main" val="4592366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95EF14-FB1B-4B42-989B-E25932800E51}" type="datetimeFigureOut">
              <a:rPr lang="en-AU">
                <a:solidFill>
                  <a:prstClr val="black">
                    <a:tint val="75000"/>
                  </a:prstClr>
                </a:solidFill>
              </a:rPr>
              <a:pPr>
                <a:defRPr/>
              </a:pPr>
              <a:t>2/12/2015</a:t>
            </a:fld>
            <a:endParaRPr lang="en-AU">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DEF4D6F-55CF-4F16-80C0-99A6CE9C2689}" type="slidenum">
              <a:rPr lang="en-AU" altLang="en-US"/>
              <a:pPr>
                <a:defRPr/>
              </a:pPr>
              <a:t>‹#›</a:t>
            </a:fld>
            <a:endParaRPr lang="en-AU" altLang="en-US"/>
          </a:p>
        </p:txBody>
      </p:sp>
    </p:spTree>
    <p:extLst>
      <p:ext uri="{BB962C8B-B14F-4D97-AF65-F5344CB8AC3E}">
        <p14:creationId xmlns:p14="http://schemas.microsoft.com/office/powerpoint/2010/main" val="318322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26492-6A8D-4B98-98A6-46065FAE1D16}"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34482085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980361-C734-47BD-B613-FEE350FCFFB9}" type="datetimeFigureOut">
              <a:rPr lang="en-AU">
                <a:solidFill>
                  <a:prstClr val="black">
                    <a:tint val="75000"/>
                  </a:prstClr>
                </a:solidFill>
              </a:rPr>
              <a:pPr>
                <a:defRPr/>
              </a:pPr>
              <a:t>2/12/2015</a:t>
            </a:fld>
            <a:endParaRPr lang="en-AU">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2D02CF0-8DA3-4601-A3DE-27B926BBFF2A}" type="slidenum">
              <a:rPr lang="en-AU" altLang="en-US"/>
              <a:pPr>
                <a:defRPr/>
              </a:pPr>
              <a:t>‹#›</a:t>
            </a:fld>
            <a:endParaRPr lang="en-AU" altLang="en-US"/>
          </a:p>
        </p:txBody>
      </p:sp>
    </p:spTree>
    <p:extLst>
      <p:ext uri="{BB962C8B-B14F-4D97-AF65-F5344CB8AC3E}">
        <p14:creationId xmlns:p14="http://schemas.microsoft.com/office/powerpoint/2010/main" val="20776519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0E69EEEC-B34A-4057-8605-BF5C22E5B997}"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6003FD1-1B4B-4967-93C8-88BC522F806C}" type="slidenum">
              <a:rPr lang="en-AU" altLang="en-US"/>
              <a:pPr>
                <a:defRPr/>
              </a:pPr>
              <a:t>‹#›</a:t>
            </a:fld>
            <a:endParaRPr lang="en-AU" altLang="en-US"/>
          </a:p>
        </p:txBody>
      </p:sp>
    </p:spTree>
    <p:extLst>
      <p:ext uri="{BB962C8B-B14F-4D97-AF65-F5344CB8AC3E}">
        <p14:creationId xmlns:p14="http://schemas.microsoft.com/office/powerpoint/2010/main" val="2102067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D4D9E6DE-BE16-4425-8C68-202AD8C6F92D}"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4FD2501-8A7C-4A5B-A85E-86FE45F3CCB7}" type="slidenum">
              <a:rPr lang="en-AU" altLang="en-US"/>
              <a:pPr>
                <a:defRPr/>
              </a:pPr>
              <a:t>‹#›</a:t>
            </a:fld>
            <a:endParaRPr lang="en-AU" altLang="en-US"/>
          </a:p>
        </p:txBody>
      </p:sp>
    </p:spTree>
    <p:extLst>
      <p:ext uri="{BB962C8B-B14F-4D97-AF65-F5344CB8AC3E}">
        <p14:creationId xmlns:p14="http://schemas.microsoft.com/office/powerpoint/2010/main" val="27708581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4FF05413-370E-4CC6-AF8C-804810A73ABA}"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4511EBC-0150-4351-B852-75E2F723528C}" type="slidenum">
              <a:rPr lang="en-AU" altLang="en-US"/>
              <a:pPr>
                <a:defRPr/>
              </a:pPr>
              <a:t>‹#›</a:t>
            </a:fld>
            <a:endParaRPr lang="en-AU" altLang="en-US"/>
          </a:p>
        </p:txBody>
      </p:sp>
    </p:spTree>
    <p:extLst>
      <p:ext uri="{BB962C8B-B14F-4D97-AF65-F5344CB8AC3E}">
        <p14:creationId xmlns:p14="http://schemas.microsoft.com/office/powerpoint/2010/main" val="6776625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D95FE7DE-F1F1-4D3E-8521-034C0C1F3B45}"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8408323-CCB9-4958-AF55-275007A772F3}" type="slidenum">
              <a:rPr lang="en-AU" altLang="en-US"/>
              <a:pPr>
                <a:defRPr/>
              </a:pPr>
              <a:t>‹#›</a:t>
            </a:fld>
            <a:endParaRPr lang="en-AU" altLang="en-US"/>
          </a:p>
        </p:txBody>
      </p:sp>
    </p:spTree>
    <p:extLst>
      <p:ext uri="{BB962C8B-B14F-4D97-AF65-F5344CB8AC3E}">
        <p14:creationId xmlns:p14="http://schemas.microsoft.com/office/powerpoint/2010/main" val="16477496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22C31C-E9B3-4175-8D57-30E95BF4C350}"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C8FE985-74AE-45BE-A1AA-8A1DA0D2F05A}" type="slidenum">
              <a:rPr lang="en-AU" altLang="en-US"/>
              <a:pPr>
                <a:defRPr/>
              </a:pPr>
              <a:t>‹#›</a:t>
            </a:fld>
            <a:endParaRPr lang="en-AU" altLang="en-US"/>
          </a:p>
        </p:txBody>
      </p:sp>
    </p:spTree>
    <p:extLst>
      <p:ext uri="{BB962C8B-B14F-4D97-AF65-F5344CB8AC3E}">
        <p14:creationId xmlns:p14="http://schemas.microsoft.com/office/powerpoint/2010/main" val="6989830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fld id="{C5D1CB89-DEA0-42DB-877F-498005C03FAE}" type="datetimeFigureOut">
              <a:rPr lang="en-AU">
                <a:solidFill>
                  <a:prstClr val="black">
                    <a:tint val="75000"/>
                  </a:prstClr>
                </a:solidFill>
              </a:rPr>
              <a:pPr>
                <a:defRPr/>
              </a:pPr>
              <a:t>2/12/2015</a:t>
            </a:fld>
            <a:endParaRPr lang="en-AU">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86E3125-37AB-4F2B-B755-5EA79B56D210}" type="slidenum">
              <a:rPr lang="en-AU" altLang="en-US"/>
              <a:pPr>
                <a:defRPr/>
              </a:pPr>
              <a:t>‹#›</a:t>
            </a:fld>
            <a:endParaRPr lang="en-AU" altLang="en-US"/>
          </a:p>
        </p:txBody>
      </p:sp>
    </p:spTree>
    <p:extLst>
      <p:ext uri="{BB962C8B-B14F-4D97-AF65-F5344CB8AC3E}">
        <p14:creationId xmlns:p14="http://schemas.microsoft.com/office/powerpoint/2010/main" val="41008717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fld id="{32C2624E-D0F3-4991-9CD6-8F7DAF70D704}" type="datetimeFigureOut">
              <a:rPr lang="en-AU">
                <a:solidFill>
                  <a:prstClr val="black">
                    <a:tint val="75000"/>
                  </a:prstClr>
                </a:solidFill>
              </a:rPr>
              <a:pPr>
                <a:defRPr/>
              </a:pPr>
              <a:t>2/12/2015</a:t>
            </a:fld>
            <a:endParaRPr lang="en-AU">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C1BC52B9-F3E7-40BF-9858-94DDD7884E9D}" type="slidenum">
              <a:rPr lang="en-AU" altLang="en-US"/>
              <a:pPr>
                <a:defRPr/>
              </a:pPr>
              <a:t>‹#›</a:t>
            </a:fld>
            <a:endParaRPr lang="en-AU" altLang="en-US"/>
          </a:p>
        </p:txBody>
      </p:sp>
    </p:spTree>
    <p:extLst>
      <p:ext uri="{BB962C8B-B14F-4D97-AF65-F5344CB8AC3E}">
        <p14:creationId xmlns:p14="http://schemas.microsoft.com/office/powerpoint/2010/main" val="29541940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3712C4D5-E77A-4AEA-B520-FB5961128E4B}" type="datetimeFigureOut">
              <a:rPr lang="en-AU">
                <a:solidFill>
                  <a:prstClr val="black">
                    <a:tint val="75000"/>
                  </a:prstClr>
                </a:solidFill>
              </a:rPr>
              <a:pPr>
                <a:defRPr/>
              </a:pPr>
              <a:t>2/12/2015</a:t>
            </a:fld>
            <a:endParaRPr lang="en-AU">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E45F48F1-3528-4ADE-ADAB-B463B807AD4C}" type="slidenum">
              <a:rPr lang="en-AU" altLang="en-US"/>
              <a:pPr>
                <a:defRPr/>
              </a:pPr>
              <a:t>‹#›</a:t>
            </a:fld>
            <a:endParaRPr lang="en-AU" altLang="en-US"/>
          </a:p>
        </p:txBody>
      </p:sp>
    </p:spTree>
    <p:extLst>
      <p:ext uri="{BB962C8B-B14F-4D97-AF65-F5344CB8AC3E}">
        <p14:creationId xmlns:p14="http://schemas.microsoft.com/office/powerpoint/2010/main" val="9849113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BC8B5DF-CCD5-4A40-A2F9-96486F329497}" type="datetimeFigureOut">
              <a:rPr lang="en-AU">
                <a:solidFill>
                  <a:prstClr val="black">
                    <a:tint val="75000"/>
                  </a:prstClr>
                </a:solidFill>
              </a:rPr>
              <a:pPr>
                <a:defRPr/>
              </a:pPr>
              <a:t>2/12/2015</a:t>
            </a:fld>
            <a:endParaRPr lang="en-AU">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1C6535BB-A5FB-478D-B89B-7EB57A60A7EB}" type="slidenum">
              <a:rPr lang="en-AU" altLang="en-US"/>
              <a:pPr>
                <a:defRPr/>
              </a:pPr>
              <a:t>‹#›</a:t>
            </a:fld>
            <a:endParaRPr lang="en-AU" altLang="en-US"/>
          </a:p>
        </p:txBody>
      </p:sp>
    </p:spTree>
    <p:extLst>
      <p:ext uri="{BB962C8B-B14F-4D97-AF65-F5344CB8AC3E}">
        <p14:creationId xmlns:p14="http://schemas.microsoft.com/office/powerpoint/2010/main" val="365336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C26492-6A8D-4B98-98A6-46065FAE1D16}"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17105893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95EF14-FB1B-4B42-989B-E25932800E51}" type="datetimeFigureOut">
              <a:rPr lang="en-AU">
                <a:solidFill>
                  <a:prstClr val="black">
                    <a:tint val="75000"/>
                  </a:prstClr>
                </a:solidFill>
              </a:rPr>
              <a:pPr>
                <a:defRPr/>
              </a:pPr>
              <a:t>2/12/2015</a:t>
            </a:fld>
            <a:endParaRPr lang="en-AU">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DEF4D6F-55CF-4F16-80C0-99A6CE9C2689}" type="slidenum">
              <a:rPr lang="en-AU" altLang="en-US"/>
              <a:pPr>
                <a:defRPr/>
              </a:pPr>
              <a:t>‹#›</a:t>
            </a:fld>
            <a:endParaRPr lang="en-AU" altLang="en-US"/>
          </a:p>
        </p:txBody>
      </p:sp>
    </p:spTree>
    <p:extLst>
      <p:ext uri="{BB962C8B-B14F-4D97-AF65-F5344CB8AC3E}">
        <p14:creationId xmlns:p14="http://schemas.microsoft.com/office/powerpoint/2010/main" val="37410745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980361-C734-47BD-B613-FEE350FCFFB9}" type="datetimeFigureOut">
              <a:rPr lang="en-AU">
                <a:solidFill>
                  <a:prstClr val="black">
                    <a:tint val="75000"/>
                  </a:prstClr>
                </a:solidFill>
              </a:rPr>
              <a:pPr>
                <a:defRPr/>
              </a:pPr>
              <a:t>2/12/2015</a:t>
            </a:fld>
            <a:endParaRPr lang="en-AU">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2D02CF0-8DA3-4601-A3DE-27B926BBFF2A}" type="slidenum">
              <a:rPr lang="en-AU" altLang="en-US"/>
              <a:pPr>
                <a:defRPr/>
              </a:pPr>
              <a:t>‹#›</a:t>
            </a:fld>
            <a:endParaRPr lang="en-AU" altLang="en-US"/>
          </a:p>
        </p:txBody>
      </p:sp>
    </p:spTree>
    <p:extLst>
      <p:ext uri="{BB962C8B-B14F-4D97-AF65-F5344CB8AC3E}">
        <p14:creationId xmlns:p14="http://schemas.microsoft.com/office/powerpoint/2010/main" val="31545509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0E69EEEC-B34A-4057-8605-BF5C22E5B997}"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6003FD1-1B4B-4967-93C8-88BC522F806C}" type="slidenum">
              <a:rPr lang="en-AU" altLang="en-US"/>
              <a:pPr>
                <a:defRPr/>
              </a:pPr>
              <a:t>‹#›</a:t>
            </a:fld>
            <a:endParaRPr lang="en-AU" altLang="en-US"/>
          </a:p>
        </p:txBody>
      </p:sp>
    </p:spTree>
    <p:extLst>
      <p:ext uri="{BB962C8B-B14F-4D97-AF65-F5344CB8AC3E}">
        <p14:creationId xmlns:p14="http://schemas.microsoft.com/office/powerpoint/2010/main" val="128880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D4D9E6DE-BE16-4425-8C68-202AD8C6F92D}"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4FD2501-8A7C-4A5B-A85E-86FE45F3CCB7}" type="slidenum">
              <a:rPr lang="en-AU" altLang="en-US"/>
              <a:pPr>
                <a:defRPr/>
              </a:pPr>
              <a:t>‹#›</a:t>
            </a:fld>
            <a:endParaRPr lang="en-AU" altLang="en-US"/>
          </a:p>
        </p:txBody>
      </p:sp>
    </p:spTree>
    <p:extLst>
      <p:ext uri="{BB962C8B-B14F-4D97-AF65-F5344CB8AC3E}">
        <p14:creationId xmlns:p14="http://schemas.microsoft.com/office/powerpoint/2010/main" val="365823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C26492-6A8D-4B98-98A6-46065FAE1D16}"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87452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C26492-6A8D-4B98-98A6-46065FAE1D16}"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60241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C26492-6A8D-4B98-98A6-46065FAE1D16}"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2738145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C26492-6A8D-4B98-98A6-46065FAE1D16}"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4250639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26492-6A8D-4B98-98A6-46065FAE1D16}"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345259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26492-6A8D-4B98-98A6-46065FAE1D16}"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1CA8E-85FA-4A8E-BED2-74543098777B}" type="slidenum">
              <a:rPr lang="en-US" smtClean="0"/>
              <a:t>‹#›</a:t>
            </a:fld>
            <a:endParaRPr lang="en-US"/>
          </a:p>
        </p:txBody>
      </p:sp>
    </p:spTree>
    <p:extLst>
      <p:ext uri="{BB962C8B-B14F-4D97-AF65-F5344CB8AC3E}">
        <p14:creationId xmlns:p14="http://schemas.microsoft.com/office/powerpoint/2010/main" val="167830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26492-6A8D-4B98-98A6-46065FAE1D16}" type="datetimeFigureOut">
              <a:rPr lang="en-US" smtClean="0"/>
              <a:t>12/2/2015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1CA8E-85FA-4A8E-BED2-74543098777B}" type="slidenum">
              <a:rPr lang="en-US" smtClean="0"/>
              <a:t>‹#›</a:t>
            </a:fld>
            <a:endParaRPr lang="en-US"/>
          </a:p>
        </p:txBody>
      </p:sp>
    </p:spTree>
    <p:extLst>
      <p:ext uri="{BB962C8B-B14F-4D97-AF65-F5344CB8AC3E}">
        <p14:creationId xmlns:p14="http://schemas.microsoft.com/office/powerpoint/2010/main" val="1679604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smtClean="0"/>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F463BBA-4B56-49F3-90AF-6B16AB864C62}"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18AA4C2B-6DA8-4D29-B04B-7A5C6DE0E6E1}" type="slidenum">
              <a:rPr lang="en-AU" altLang="en-US">
                <a:cs typeface="Arial" panose="020B0604020202020204" pitchFamily="34" charset="0"/>
              </a:rPr>
              <a:pPr fontAlgn="base">
                <a:spcBef>
                  <a:spcPct val="0"/>
                </a:spcBef>
                <a:spcAft>
                  <a:spcPct val="0"/>
                </a:spcAft>
                <a:defRPr/>
              </a:pPr>
              <a:t>‹#›</a:t>
            </a:fld>
            <a:endParaRPr lang="en-AU" altLang="en-US">
              <a:cs typeface="Arial" panose="020B0604020202020204" pitchFamily="34" charset="0"/>
            </a:endParaRPr>
          </a:p>
        </p:txBody>
      </p:sp>
    </p:spTree>
    <p:extLst>
      <p:ext uri="{BB962C8B-B14F-4D97-AF65-F5344CB8AC3E}">
        <p14:creationId xmlns:p14="http://schemas.microsoft.com/office/powerpoint/2010/main" val="12640715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smtClean="0"/>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F463BBA-4B56-49F3-90AF-6B16AB864C62}" type="datetimeFigureOut">
              <a:rPr lang="en-AU">
                <a:solidFill>
                  <a:prstClr val="black">
                    <a:tint val="75000"/>
                  </a:prstClr>
                </a:solidFill>
              </a:rPr>
              <a:pPr>
                <a:defRPr/>
              </a:pPr>
              <a:t>2/12/2015</a:t>
            </a:fld>
            <a:endParaRPr lang="en-AU">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AU">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18AA4C2B-6DA8-4D29-B04B-7A5C6DE0E6E1}" type="slidenum">
              <a:rPr lang="en-AU" altLang="en-US">
                <a:cs typeface="Arial" panose="020B0604020202020204" pitchFamily="34" charset="0"/>
              </a:rPr>
              <a:pPr fontAlgn="base">
                <a:spcBef>
                  <a:spcPct val="0"/>
                </a:spcBef>
                <a:spcAft>
                  <a:spcPct val="0"/>
                </a:spcAft>
                <a:defRPr/>
              </a:pPr>
              <a:t>‹#›</a:t>
            </a:fld>
            <a:endParaRPr lang="en-AU" altLang="en-US">
              <a:cs typeface="Arial" panose="020B0604020202020204" pitchFamily="34" charset="0"/>
            </a:endParaRPr>
          </a:p>
        </p:txBody>
      </p:sp>
    </p:spTree>
    <p:extLst>
      <p:ext uri="{BB962C8B-B14F-4D97-AF65-F5344CB8AC3E}">
        <p14:creationId xmlns:p14="http://schemas.microsoft.com/office/powerpoint/2010/main" val="31009385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ctrTitle"/>
          </p:nvPr>
        </p:nvSpPr>
        <p:spPr>
          <a:xfrm>
            <a:off x="1919288" y="333375"/>
            <a:ext cx="8229600" cy="1366838"/>
          </a:xfrm>
          <a:solidFill>
            <a:schemeClr val="hlink"/>
          </a:solidFill>
        </p:spPr>
        <p:txBody>
          <a:bodyPr/>
          <a:lstStyle/>
          <a:p>
            <a:pPr eaLnBrk="1" hangingPunct="1"/>
            <a:r>
              <a:rPr lang="en-US" altLang="en-US" b="1" dirty="0" smtClean="0">
                <a:ea typeface="宋体" panose="02010600030101010101" pitchFamily="2" charset="-122"/>
              </a:rPr>
              <a:t>SP_ IRS : </a:t>
            </a:r>
            <a:r>
              <a:rPr lang="en-US" altLang="en-US" dirty="0" smtClean="0"/>
              <a:t>Research in Inclusive and Special Education</a:t>
            </a:r>
          </a:p>
        </p:txBody>
      </p:sp>
      <p:pic>
        <p:nvPicPr>
          <p:cNvPr id="4099" name="Picture 3" descr="kids_and_school_bus.gif (7322 byte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727575" y="5119688"/>
            <a:ext cx="3600450" cy="173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4" name="Rectangle 4"/>
          <p:cNvSpPr>
            <a:spLocks noChangeArrowheads="1"/>
          </p:cNvSpPr>
          <p:nvPr/>
        </p:nvSpPr>
        <p:spPr bwMode="auto">
          <a:xfrm>
            <a:off x="2208213" y="1785938"/>
            <a:ext cx="6983412" cy="263366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lnSpc>
                <a:spcPct val="90000"/>
              </a:lnSpc>
              <a:spcAft>
                <a:spcPct val="0"/>
              </a:spcAft>
              <a:buClr>
                <a:srgbClr val="1F497D"/>
              </a:buClr>
              <a:buSzPct val="70000"/>
              <a:buFont typeface="Wingdings" panose="05000000000000000000" pitchFamily="2" charset="2"/>
              <a:buNone/>
            </a:pPr>
            <a:r>
              <a:rPr lang="en-US" altLang="en-US" sz="4000" b="1" dirty="0">
                <a:solidFill>
                  <a:prstClr val="black"/>
                </a:solidFill>
                <a:ea typeface="宋体" panose="02010600030101010101" pitchFamily="2" charset="-122"/>
                <a:cs typeface="Arial" panose="020B0604020202020204" pitchFamily="34" charset="0"/>
              </a:rPr>
              <a:t>Lecture </a:t>
            </a:r>
            <a:r>
              <a:rPr lang="en-US" altLang="en-US" sz="4000" b="1" dirty="0" smtClean="0">
                <a:solidFill>
                  <a:prstClr val="black"/>
                </a:solidFill>
                <a:ea typeface="宋体" panose="02010600030101010101" pitchFamily="2" charset="-122"/>
                <a:cs typeface="Arial" panose="020B0604020202020204" pitchFamily="34" charset="0"/>
              </a:rPr>
              <a:t>:Collecting  </a:t>
            </a:r>
            <a:r>
              <a:rPr lang="en-US" altLang="en-US" sz="4000" b="1" dirty="0">
                <a:solidFill>
                  <a:prstClr val="black"/>
                </a:solidFill>
                <a:ea typeface="宋体" panose="02010600030101010101" pitchFamily="2" charset="-122"/>
                <a:cs typeface="Arial" panose="020B0604020202020204" pitchFamily="34" charset="0"/>
              </a:rPr>
              <a:t>Data.</a:t>
            </a:r>
          </a:p>
          <a:p>
            <a:pPr algn="ctr" fontAlgn="base">
              <a:lnSpc>
                <a:spcPct val="90000"/>
              </a:lnSpc>
              <a:spcAft>
                <a:spcPct val="0"/>
              </a:spcAft>
              <a:buClr>
                <a:srgbClr val="1F497D"/>
              </a:buClr>
              <a:buSzPct val="70000"/>
              <a:buFont typeface="Wingdings" panose="05000000000000000000" pitchFamily="2" charset="2"/>
              <a:buNone/>
            </a:pPr>
            <a:r>
              <a:rPr lang="en-US" altLang="zh-CN" sz="4000" b="1" dirty="0">
                <a:solidFill>
                  <a:prstClr val="black"/>
                </a:solidFill>
                <a:cs typeface="Arial" panose="020B0604020202020204" pitchFamily="34" charset="0"/>
              </a:rPr>
              <a:t>Presented By: Mr. S. Kumar</a:t>
            </a:r>
          </a:p>
          <a:p>
            <a:pPr algn="ctr" fontAlgn="base">
              <a:lnSpc>
                <a:spcPct val="90000"/>
              </a:lnSpc>
              <a:spcAft>
                <a:spcPct val="0"/>
              </a:spcAft>
              <a:buClr>
                <a:srgbClr val="1F497D"/>
              </a:buClr>
              <a:buSzPct val="70000"/>
              <a:buFont typeface="Wingdings" panose="05000000000000000000" pitchFamily="2" charset="2"/>
              <a:buNone/>
            </a:pPr>
            <a:r>
              <a:rPr lang="en-US" altLang="zh-CN" sz="4000" b="1" dirty="0">
                <a:solidFill>
                  <a:prstClr val="black"/>
                </a:solidFill>
                <a:cs typeface="Arial" panose="020B0604020202020204" pitchFamily="34" charset="0"/>
              </a:rPr>
              <a:t>Lecturer Education</a:t>
            </a:r>
          </a:p>
          <a:p>
            <a:pPr algn="r" fontAlgn="base">
              <a:spcAft>
                <a:spcPct val="0"/>
              </a:spcAft>
              <a:buClr>
                <a:srgbClr val="1F497D"/>
              </a:buClr>
              <a:buSzPct val="70000"/>
              <a:buFont typeface="Wingdings" panose="05000000000000000000" pitchFamily="2" charset="2"/>
              <a:buNone/>
            </a:pPr>
            <a:endParaRPr lang="en-US" altLang="zh-CN" sz="4000" b="1" dirty="0">
              <a:solidFill>
                <a:prstClr val="black"/>
              </a:solidFill>
              <a:cs typeface="Arial" panose="020B0604020202020204" pitchFamily="34" charset="0"/>
            </a:endParaRPr>
          </a:p>
          <a:p>
            <a:pPr algn="r" fontAlgn="base">
              <a:spcAft>
                <a:spcPct val="0"/>
              </a:spcAft>
              <a:buClr>
                <a:srgbClr val="1F497D"/>
              </a:buClr>
              <a:buSzPct val="70000"/>
              <a:buFont typeface="Wingdings" panose="05000000000000000000" pitchFamily="2" charset="2"/>
              <a:buNone/>
            </a:pPr>
            <a:endParaRPr lang="en-US" altLang="en-US" sz="4000" b="1" dirty="0">
              <a:solidFill>
                <a:prstClr val="black"/>
              </a:solidFill>
              <a:ea typeface="宋体" panose="02010600030101010101" pitchFamily="2" charset="-122"/>
              <a:cs typeface="Arial" panose="020B0604020202020204" pitchFamily="34" charset="0"/>
            </a:endParaRPr>
          </a:p>
          <a:p>
            <a:pPr algn="r" fontAlgn="base">
              <a:lnSpc>
                <a:spcPct val="90000"/>
              </a:lnSpc>
              <a:spcAft>
                <a:spcPct val="0"/>
              </a:spcAft>
              <a:buClr>
                <a:srgbClr val="1F497D"/>
              </a:buClr>
              <a:buSzPct val="70000"/>
              <a:buFont typeface="Wingdings" panose="05000000000000000000" pitchFamily="2" charset="2"/>
              <a:buNone/>
            </a:pPr>
            <a:endParaRPr lang="en-US" altLang="en-US" sz="6000" b="1" dirty="0">
              <a:solidFill>
                <a:prstClr val="black"/>
              </a:solidFill>
              <a:ea typeface="宋体" panose="02010600030101010101" pitchFamily="2" charset="-122"/>
              <a:cs typeface="Arial" panose="020B0604020202020204" pitchFamily="34" charset="0"/>
            </a:endParaRPr>
          </a:p>
        </p:txBody>
      </p:sp>
      <p:pic>
        <p:nvPicPr>
          <p:cNvPr id="4101" name="Picture 5" descr="kids_and_school_bus.gif (7322 byte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711450" y="5692776"/>
            <a:ext cx="24130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6" descr="w3mix"/>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4876801"/>
            <a:ext cx="3887788"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42189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circle(in)">
                                      <p:cBhvr>
                                        <p:cTn id="7" dur="2000"/>
                                        <p:tgtEl>
                                          <p:spTgt spid="1024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2404">
                                            <p:bg/>
                                          </p:spTgt>
                                        </p:tgtEl>
                                        <p:attrNameLst>
                                          <p:attrName>style.visibility</p:attrName>
                                        </p:attrNameLst>
                                      </p:cBhvr>
                                      <p:to>
                                        <p:strVal val="visible"/>
                                      </p:to>
                                    </p:set>
                                    <p:animEffect transition="in" filter="checkerboard(across)">
                                      <p:cBhvr>
                                        <p:cTn id="12" dur="500"/>
                                        <p:tgtEl>
                                          <p:spTgt spid="102404">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2404">
                                            <p:txEl>
                                              <p:pRg st="0" end="0"/>
                                            </p:txEl>
                                          </p:spTgt>
                                        </p:tgtEl>
                                        <p:attrNameLst>
                                          <p:attrName>style.visibility</p:attrName>
                                        </p:attrNameLst>
                                      </p:cBhvr>
                                      <p:to>
                                        <p:strVal val="visible"/>
                                      </p:to>
                                    </p:set>
                                    <p:animEffect transition="in" filter="checkerboard(across)">
                                      <p:cBhvr>
                                        <p:cTn id="17" dur="500"/>
                                        <p:tgtEl>
                                          <p:spTgt spid="102404">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2404">
                                            <p:txEl>
                                              <p:pRg st="1" end="1"/>
                                            </p:txEl>
                                          </p:spTgt>
                                        </p:tgtEl>
                                        <p:attrNameLst>
                                          <p:attrName>style.visibility</p:attrName>
                                        </p:attrNameLst>
                                      </p:cBhvr>
                                      <p:to>
                                        <p:strVal val="visible"/>
                                      </p:to>
                                    </p:set>
                                    <p:animEffect transition="in" filter="checkerboard(across)">
                                      <p:cBhvr>
                                        <p:cTn id="22" dur="500"/>
                                        <p:tgtEl>
                                          <p:spTgt spid="102404">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2404">
                                            <p:txEl>
                                              <p:pRg st="2" end="2"/>
                                            </p:txEl>
                                          </p:spTgt>
                                        </p:tgtEl>
                                        <p:attrNameLst>
                                          <p:attrName>style.visibility</p:attrName>
                                        </p:attrNameLst>
                                      </p:cBhvr>
                                      <p:to>
                                        <p:strVal val="visible"/>
                                      </p:to>
                                    </p:set>
                                    <p:animEffect transition="in" filter="checkerboard(across)">
                                      <p:cBhvr>
                                        <p:cTn id="27" dur="500"/>
                                        <p:tgtEl>
                                          <p:spTgt spid="10240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aim of the focus group is to make use of participants' feelings, perceptions and opinions</a:t>
            </a:r>
          </a:p>
          <a:p>
            <a:pPr marL="0" indent="0">
              <a:buNone/>
            </a:pPr>
            <a:r>
              <a:rPr lang="en-US" dirty="0"/>
              <a:t>This method requires the researcher to use a range of skills:</a:t>
            </a:r>
          </a:p>
          <a:p>
            <a:r>
              <a:rPr lang="en-US" dirty="0"/>
              <a:t>group skills</a:t>
            </a:r>
          </a:p>
          <a:p>
            <a:r>
              <a:rPr lang="en-US" dirty="0"/>
              <a:t>facilitating</a:t>
            </a:r>
          </a:p>
          <a:p>
            <a:r>
              <a:rPr lang="en-US" dirty="0"/>
              <a:t>moderating</a:t>
            </a:r>
          </a:p>
          <a:p>
            <a:r>
              <a:rPr lang="en-US" dirty="0"/>
              <a:t>listening/observing</a:t>
            </a:r>
          </a:p>
          <a:p>
            <a:r>
              <a:rPr lang="en-US" dirty="0"/>
              <a:t>analysis</a:t>
            </a:r>
          </a:p>
          <a:p>
            <a:endParaRPr lang="en-US" dirty="0"/>
          </a:p>
        </p:txBody>
      </p:sp>
    </p:spTree>
    <p:extLst>
      <p:ext uri="{BB962C8B-B14F-4D97-AF65-F5344CB8AC3E}">
        <p14:creationId xmlns:p14="http://schemas.microsoft.com/office/powerpoint/2010/main" val="1343302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a:t>
            </a:r>
            <a:endParaRPr lang="en-US" dirty="0"/>
          </a:p>
        </p:txBody>
      </p:sp>
      <p:sp>
        <p:nvSpPr>
          <p:cNvPr id="3" name="Content Placeholder 2"/>
          <p:cNvSpPr>
            <a:spLocks noGrp="1"/>
          </p:cNvSpPr>
          <p:nvPr>
            <p:ph idx="1"/>
          </p:nvPr>
        </p:nvSpPr>
        <p:spPr/>
        <p:txBody>
          <a:bodyPr>
            <a:normAutofit fontScale="70000" lnSpcReduction="20000"/>
          </a:bodyPr>
          <a:lstStyle/>
          <a:p>
            <a:r>
              <a:rPr lang="en-US" dirty="0"/>
              <a:t>According to </a:t>
            </a:r>
            <a:r>
              <a:rPr lang="en-US" dirty="0" err="1"/>
              <a:t>Babbie</a:t>
            </a:r>
            <a:r>
              <a:rPr lang="en-US" dirty="0"/>
              <a:t> (2004: 282; 2005: 296), observation is an appropriate method to study attitudes and behaviors best understood within their ‘natural setting’. </a:t>
            </a:r>
            <a:endParaRPr lang="en-US" dirty="0" smtClean="0"/>
          </a:p>
          <a:p>
            <a:r>
              <a:rPr lang="en-US" dirty="0" smtClean="0"/>
              <a:t>It </a:t>
            </a:r>
            <a:r>
              <a:rPr lang="en-US" dirty="0"/>
              <a:t>is natural since as Creswell (2007) put it that the researcher tends to do data collection in the field at the location where participants are experiencing the issue which is being studied. </a:t>
            </a:r>
            <a:endParaRPr lang="en-US" dirty="0" smtClean="0"/>
          </a:p>
          <a:p>
            <a:r>
              <a:rPr lang="en-US" dirty="0" smtClean="0"/>
              <a:t>Moreover</a:t>
            </a:r>
            <a:r>
              <a:rPr lang="en-US" dirty="0"/>
              <a:t>, </a:t>
            </a:r>
            <a:r>
              <a:rPr lang="en-US" dirty="0" err="1"/>
              <a:t>Babbie</a:t>
            </a:r>
            <a:r>
              <a:rPr lang="en-US" dirty="0"/>
              <a:t> (2004: 285) further argued, “direct observation in the field lets researchers observe subtle communications and other events that might not be anticipated or measured otherwise.” </a:t>
            </a:r>
            <a:endParaRPr lang="en-US" dirty="0" smtClean="0"/>
          </a:p>
          <a:p>
            <a:r>
              <a:rPr lang="en-US" dirty="0" smtClean="0"/>
              <a:t>In </a:t>
            </a:r>
            <a:r>
              <a:rPr lang="en-US" dirty="0"/>
              <a:t>order for the researcher to arrive at useful and reliable results, the researcher will collect data in natural setting by way for observing what students experience </a:t>
            </a:r>
            <a:r>
              <a:rPr lang="en-US" dirty="0" smtClean="0"/>
              <a:t>in the area of study. </a:t>
            </a:r>
            <a:r>
              <a:rPr lang="en-US" dirty="0"/>
              <a:t>The observer will act as a non-participant. It is to observe the way students conduct interaction with instructor in regard to how students interact in the lessons conducted by teachers. The role of the researcher will lie between as participant and non-participant where the researcher will act as more observer than participant (</a:t>
            </a:r>
            <a:r>
              <a:rPr lang="en-US" dirty="0" err="1"/>
              <a:t>Sarantakos</a:t>
            </a:r>
            <a:r>
              <a:rPr lang="en-US" dirty="0"/>
              <a:t>, 2005). </a:t>
            </a:r>
            <a:endParaRPr lang="en-US" dirty="0" smtClean="0"/>
          </a:p>
          <a:p>
            <a:r>
              <a:rPr lang="en-US" dirty="0" smtClean="0"/>
              <a:t>This </a:t>
            </a:r>
            <a:r>
              <a:rPr lang="en-US" dirty="0"/>
              <a:t>is meant, as </a:t>
            </a:r>
            <a:r>
              <a:rPr lang="en-US" dirty="0" err="1"/>
              <a:t>Sarantakos</a:t>
            </a:r>
            <a:r>
              <a:rPr lang="en-US" dirty="0"/>
              <a:t> (2005) argued to avoid the subject to be aware of being observed because if they know it, they might change their behaviors from natural setting. </a:t>
            </a:r>
          </a:p>
          <a:p>
            <a:endParaRPr lang="en-US" dirty="0"/>
          </a:p>
        </p:txBody>
      </p:sp>
    </p:spTree>
    <p:extLst>
      <p:ext uri="{BB962C8B-B14F-4D97-AF65-F5344CB8AC3E}">
        <p14:creationId xmlns:p14="http://schemas.microsoft.com/office/powerpoint/2010/main" val="4099093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716580" y="1824631"/>
          <a:ext cx="4758840" cy="4353327"/>
        </p:xfrm>
        <a:graphic>
          <a:graphicData uri="http://schemas.openxmlformats.org/drawingml/2006/table">
            <a:tbl>
              <a:tblPr firstRow="1" firstCol="1" bandRow="1"/>
              <a:tblGrid>
                <a:gridCol w="1586280"/>
                <a:gridCol w="1586280"/>
                <a:gridCol w="1586280"/>
              </a:tblGrid>
              <a:tr h="500931">
                <a:tc>
                  <a:txBody>
                    <a:bodyPr/>
                    <a:lstStyle/>
                    <a:p>
                      <a:pPr marL="0" marR="0">
                        <a:spcBef>
                          <a:spcPts val="0"/>
                        </a:spcBef>
                        <a:spcAft>
                          <a:spcPts val="0"/>
                        </a:spcAft>
                      </a:pPr>
                      <a:r>
                        <a:rPr lang="en-US" sz="1100" b="1">
                          <a:effectLst/>
                          <a:latin typeface="Calibri" panose="020F0502020204030204" pitchFamily="34" charset="0"/>
                          <a:ea typeface="Times New Roman" panose="02020603050405020304" pitchFamily="18" charset="0"/>
                        </a:rPr>
                        <a:t>Observation ____</a:t>
                      </a:r>
                      <a:endParaRPr lang="en-US" sz="9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Times New Roman" panose="02020603050405020304" pitchFamily="18" charset="0"/>
                        </a:rPr>
                        <a:t>Date_____________</a:t>
                      </a:r>
                      <a:endParaRPr lang="en-US" sz="9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100" b="1">
                          <a:effectLst/>
                          <a:latin typeface="Calibri" panose="020F0502020204030204" pitchFamily="34" charset="0"/>
                          <a:ea typeface="Times New Roman" panose="02020603050405020304" pitchFamily="18" charset="0"/>
                        </a:rPr>
                        <a:t>Time_____________</a:t>
                      </a:r>
                      <a:endParaRPr lang="en-US" sz="900">
                        <a:effectLst/>
                        <a:latin typeface="Times New Roman" panose="02020603050405020304" pitchFamily="18" charset="0"/>
                        <a:ea typeface="Times New Roman" panose="02020603050405020304" pitchFamily="18" charset="0"/>
                      </a:endParaRPr>
                    </a:p>
                  </a:txBody>
                  <a:tcPr marL="53671" marR="53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Times New Roman" panose="02020603050405020304" pitchFamily="18" charset="0"/>
                        </a:rPr>
                        <a:t>OBSERVATION </a:t>
                      </a:r>
                      <a:endParaRPr lang="en-US" sz="900">
                        <a:effectLst/>
                        <a:latin typeface="Times New Roman" panose="02020603050405020304" pitchFamily="18" charset="0"/>
                        <a:ea typeface="Times New Roman" panose="02020603050405020304" pitchFamily="18" charset="0"/>
                      </a:endParaRPr>
                    </a:p>
                  </a:txBody>
                  <a:tcPr marL="53671" marR="53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Times New Roman" panose="02020603050405020304" pitchFamily="18" charset="0"/>
                        </a:rPr>
                        <a:t>OBSERVERS comments </a:t>
                      </a:r>
                      <a:endParaRPr lang="en-US" sz="900">
                        <a:effectLst/>
                        <a:latin typeface="Times New Roman" panose="02020603050405020304" pitchFamily="18" charset="0"/>
                        <a:ea typeface="Times New Roman" panose="02020603050405020304" pitchFamily="18" charset="0"/>
                      </a:endParaRPr>
                    </a:p>
                  </a:txBody>
                  <a:tcPr marL="53671" marR="53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0407">
                <a:tc>
                  <a:txBody>
                    <a:bodyPr/>
                    <a:lstStyle/>
                    <a:p>
                      <a:pPr marL="0" marR="0">
                        <a:spcBef>
                          <a:spcPts val="0"/>
                        </a:spcBef>
                        <a:spcAft>
                          <a:spcPts val="0"/>
                        </a:spcAft>
                      </a:pPr>
                      <a:r>
                        <a:rPr lang="en-US" sz="1100" b="1">
                          <a:effectLst/>
                          <a:latin typeface="Calibri" panose="020F0502020204030204" pitchFamily="34"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3671" marR="53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a:effectLst/>
                          <a:latin typeface="Calibri" panose="020F0502020204030204" pitchFamily="34"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3671" marR="53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3671" marR="536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rPr>
              <a:t>Observation</a:t>
            </a:r>
            <a:endParaRPr kumimoji="0" lang="en-US"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4021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 Study</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Consider an area within your work that you might want to observe in order to get an answer, find out more or gain a better understanding.</a:t>
            </a:r>
          </a:p>
          <a:p>
            <a:pPr marL="0" indent="0">
              <a:buNone/>
            </a:pPr>
            <a:r>
              <a:rPr lang="en-US" b="1" i="1" dirty="0"/>
              <a:t>Think about and plan:</a:t>
            </a:r>
          </a:p>
          <a:p>
            <a:r>
              <a:rPr lang="en-US" dirty="0"/>
              <a:t>What your aim/purpose is.</a:t>
            </a:r>
          </a:p>
          <a:p>
            <a:r>
              <a:rPr lang="en-US" dirty="0"/>
              <a:t>What permission, </a:t>
            </a:r>
            <a:r>
              <a:rPr lang="en-US" dirty="0" err="1"/>
              <a:t>etc</a:t>
            </a:r>
            <a:r>
              <a:rPr lang="en-US" dirty="0"/>
              <a:t>, you may need to gain.</a:t>
            </a:r>
          </a:p>
          <a:p>
            <a:r>
              <a:rPr lang="en-US" dirty="0"/>
              <a:t>What your role/presence will be.</a:t>
            </a:r>
          </a:p>
          <a:p>
            <a:r>
              <a:rPr lang="en-US" dirty="0"/>
              <a:t>How you will record your observation.</a:t>
            </a:r>
          </a:p>
          <a:p>
            <a:r>
              <a:rPr lang="en-US" dirty="0"/>
              <a:t>What you will record.</a:t>
            </a:r>
          </a:p>
          <a:p>
            <a:r>
              <a:rPr lang="en-US" dirty="0"/>
              <a:t>What you will do with your findings.</a:t>
            </a:r>
          </a:p>
          <a:p>
            <a:r>
              <a:rPr lang="en-US" dirty="0"/>
              <a:t>What are the pros and cons of this process.</a:t>
            </a:r>
          </a:p>
          <a:p>
            <a:endParaRPr lang="en-US" dirty="0"/>
          </a:p>
        </p:txBody>
      </p:sp>
    </p:spTree>
    <p:extLst>
      <p:ext uri="{BB962C8B-B14F-4D97-AF65-F5344CB8AC3E}">
        <p14:creationId xmlns:p14="http://schemas.microsoft.com/office/powerpoint/2010/main" val="312098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3648076" y="2387601"/>
            <a:ext cx="3744913" cy="2601913"/>
          </a:xfrm>
        </p:spPr>
        <p:txBody>
          <a:bodyPr/>
          <a:lstStyle/>
          <a:p>
            <a:r>
              <a:rPr lang="en-AU" altLang="en-US" dirty="0" smtClean="0"/>
              <a:t>Introduction</a:t>
            </a:r>
          </a:p>
          <a:p>
            <a:r>
              <a:rPr lang="en-AU" altLang="en-US" dirty="0" smtClean="0"/>
              <a:t> qualitative data methods</a:t>
            </a:r>
          </a:p>
          <a:p>
            <a:r>
              <a:rPr lang="en-AU" altLang="en-US" dirty="0" smtClean="0"/>
              <a:t>quantitative data methods</a:t>
            </a:r>
          </a:p>
          <a:p>
            <a:r>
              <a:rPr lang="en-AU" altLang="en-US" dirty="0" smtClean="0"/>
              <a:t>Activities</a:t>
            </a:r>
          </a:p>
          <a:p>
            <a:r>
              <a:rPr lang="en-AU" altLang="en-US" dirty="0" smtClean="0"/>
              <a:t>Conclusion</a:t>
            </a:r>
          </a:p>
        </p:txBody>
      </p:sp>
      <p:sp>
        <p:nvSpPr>
          <p:cNvPr id="106499" name="Rectangle 3"/>
          <p:cNvSpPr>
            <a:spLocks noGrp="1" noChangeArrowheads="1"/>
          </p:cNvSpPr>
          <p:nvPr>
            <p:ph type="title"/>
          </p:nvPr>
        </p:nvSpPr>
        <p:spPr>
          <a:xfrm>
            <a:off x="3071813" y="620714"/>
            <a:ext cx="6337300" cy="725487"/>
          </a:xfrm>
          <a:solidFill>
            <a:schemeClr val="hlink"/>
          </a:solidFill>
        </p:spPr>
        <p:txBody>
          <a:bodyPr rtlCol="0">
            <a:normAutofit fontScale="90000"/>
          </a:bodyPr>
          <a:lstStyle/>
          <a:p>
            <a:pPr fontAlgn="auto">
              <a:spcAft>
                <a:spcPts val="0"/>
              </a:spcAft>
              <a:defRPr/>
            </a:pPr>
            <a:r>
              <a:rPr lang="en-US" smtClean="0"/>
              <a:t>Presentation Outline</a:t>
            </a:r>
          </a:p>
        </p:txBody>
      </p:sp>
      <p:sp>
        <p:nvSpPr>
          <p:cNvPr id="106500" name="Rectangle 4"/>
          <p:cNvSpPr>
            <a:spLocks noChangeArrowheads="1"/>
          </p:cNvSpPr>
          <p:nvPr/>
        </p:nvSpPr>
        <p:spPr bwMode="auto">
          <a:xfrm>
            <a:off x="2782888" y="1628776"/>
            <a:ext cx="5334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lnSpc>
                <a:spcPct val="80000"/>
              </a:lnSpc>
              <a:spcAft>
                <a:spcPct val="0"/>
              </a:spcAft>
              <a:buClr>
                <a:srgbClr val="1F497D"/>
              </a:buClr>
              <a:buSzPct val="70000"/>
              <a:buFont typeface="Wingdings" panose="05000000000000000000" pitchFamily="2" charset="2"/>
              <a:buNone/>
            </a:pPr>
            <a:endParaRPr lang="en-US" altLang="en-US" sz="2100">
              <a:solidFill>
                <a:prstClr val="black"/>
              </a:solidFill>
              <a:cs typeface="Arial" panose="020B0604020202020204" pitchFamily="34" charset="0"/>
            </a:endParaRPr>
          </a:p>
        </p:txBody>
      </p:sp>
      <p:pic>
        <p:nvPicPr>
          <p:cNvPr id="5125" name="Picture 5" descr="welcomeguy.gif (34813 byte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35864" y="1989139"/>
            <a:ext cx="2808287"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6" descr="people_4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205039"/>
            <a:ext cx="2770188"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02607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checkerboard(across)">
                                      <p:cBhvr>
                                        <p:cTn id="7" dur="500"/>
                                        <p:tgtEl>
                                          <p:spTgt spid="1064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nodePh="1">
                                  <p:stCondLst>
                                    <p:cond delay="0"/>
                                  </p:stCondLst>
                                  <p:endCondLst>
                                    <p:cond evt="begin" delay="0">
                                      <p:tn val="10"/>
                                    </p:cond>
                                  </p:endCondLst>
                                  <p:childTnLst>
                                    <p:set>
                                      <p:cBhvr>
                                        <p:cTn id="11" dur="1" fill="hold">
                                          <p:stCondLst>
                                            <p:cond delay="0"/>
                                          </p:stCondLst>
                                        </p:cTn>
                                        <p:tgtEl>
                                          <p:spTgt spid="106500">
                                            <p:txEl>
                                              <p:pRg st="0" end="0"/>
                                            </p:txEl>
                                          </p:spTgt>
                                        </p:tgtEl>
                                        <p:attrNameLst>
                                          <p:attrName>style.visibility</p:attrName>
                                        </p:attrNameLst>
                                      </p:cBhvr>
                                      <p:to>
                                        <p:strVal val="visible"/>
                                      </p:to>
                                    </p:set>
                                    <p:animEffect transition="in" filter="diamond(in)">
                                      <p:cBhvr>
                                        <p:cTn id="12" dur="500"/>
                                        <p:tgtEl>
                                          <p:spTgt spid="1065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73337"/>
            <a:ext cx="9144000" cy="1355464"/>
          </a:xfrm>
        </p:spPr>
        <p:txBody>
          <a:bodyPr>
            <a:normAutofit/>
          </a:bodyPr>
          <a:lstStyle/>
          <a:p>
            <a:pPr lvl="0">
              <a:spcBef>
                <a:spcPts val="1000"/>
              </a:spcBef>
            </a:pPr>
            <a:r>
              <a:rPr lang="en-US" sz="1900" dirty="0">
                <a:solidFill>
                  <a:srgbClr val="000000"/>
                </a:solidFill>
                <a:latin typeface="Helvetica Neue"/>
                <a:ea typeface="+mn-ea"/>
                <a:cs typeface="+mn-cs"/>
              </a:rPr>
              <a:t>Data collection approaches for qualitative research usually involves:</a:t>
            </a:r>
            <a:br>
              <a:rPr lang="en-US" sz="1900" dirty="0">
                <a:solidFill>
                  <a:srgbClr val="000000"/>
                </a:solidFill>
                <a:latin typeface="Helvetica Neue"/>
                <a:ea typeface="+mn-ea"/>
                <a:cs typeface="+mn-cs"/>
              </a:rPr>
            </a:br>
            <a:endParaRPr lang="en-US" dirty="0"/>
          </a:p>
        </p:txBody>
      </p:sp>
      <p:sp>
        <p:nvSpPr>
          <p:cNvPr id="3" name="Subtitle 2"/>
          <p:cNvSpPr>
            <a:spLocks noGrp="1"/>
          </p:cNvSpPr>
          <p:nvPr>
            <p:ph type="subTitle" idx="1"/>
          </p:nvPr>
        </p:nvSpPr>
        <p:spPr>
          <a:xfrm>
            <a:off x="1524000" y="1140312"/>
            <a:ext cx="9144000" cy="4518210"/>
          </a:xfrm>
        </p:spPr>
        <p:txBody>
          <a:bodyPr>
            <a:normAutofit fontScale="92500" lnSpcReduction="20000"/>
          </a:bodyPr>
          <a:lstStyle/>
          <a:p>
            <a:pPr algn="l">
              <a:buFont typeface="+mj-lt"/>
              <a:buAutoNum type="arabicPeriod"/>
            </a:pPr>
            <a:r>
              <a:rPr lang="en-US" b="0" i="0" dirty="0" smtClean="0">
                <a:solidFill>
                  <a:srgbClr val="000000"/>
                </a:solidFill>
                <a:effectLst/>
                <a:latin typeface="Helvetica Neue"/>
              </a:rPr>
              <a:t>Direct interaction with individuals on a one to one basis</a:t>
            </a:r>
          </a:p>
          <a:p>
            <a:pPr algn="l">
              <a:buFont typeface="+mj-lt"/>
              <a:buAutoNum type="arabicPeriod"/>
            </a:pPr>
            <a:r>
              <a:rPr lang="en-US" b="0" i="0" dirty="0" smtClean="0">
                <a:solidFill>
                  <a:srgbClr val="000000"/>
                </a:solidFill>
                <a:effectLst/>
                <a:latin typeface="Helvetica Neue"/>
              </a:rPr>
              <a:t>Or direct interaction with individuals in a group setting</a:t>
            </a:r>
          </a:p>
          <a:p>
            <a:pPr algn="l"/>
            <a:r>
              <a:rPr lang="en-US" b="0" i="0" dirty="0" smtClean="0">
                <a:solidFill>
                  <a:srgbClr val="000000"/>
                </a:solidFill>
                <a:effectLst/>
                <a:latin typeface="Helvetica Neue"/>
              </a:rPr>
              <a:t>Qualitative research data collection methods are time consuming, therefore data is usually collected from a smaller sample than would be the case for quantitative approaches - therefore this makes qualitative research more expensive.</a:t>
            </a:r>
          </a:p>
          <a:p>
            <a:pPr algn="l"/>
            <a:r>
              <a:rPr lang="en-US" b="0" i="0" dirty="0" smtClean="0">
                <a:solidFill>
                  <a:srgbClr val="000000"/>
                </a:solidFill>
                <a:effectLst/>
                <a:latin typeface="Helvetica Neue"/>
              </a:rPr>
              <a:t>The benefits of the qualitative approach is that the information is richer and has a deeper insight into the phenomenon under study</a:t>
            </a:r>
          </a:p>
          <a:p>
            <a:pPr algn="l"/>
            <a:r>
              <a:rPr lang="en-US" b="0" i="0" dirty="0" smtClean="0">
                <a:solidFill>
                  <a:srgbClr val="000000"/>
                </a:solidFill>
                <a:effectLst/>
                <a:latin typeface="Helvetica Neue"/>
              </a:rPr>
              <a:t>The main methods for collecting qualitative data are:</a:t>
            </a:r>
          </a:p>
          <a:p>
            <a:pPr algn="l">
              <a:buFont typeface="+mj-lt"/>
              <a:buAutoNum type="arabicPeriod"/>
            </a:pPr>
            <a:r>
              <a:rPr lang="en-US" b="0" i="0" dirty="0" smtClean="0">
                <a:solidFill>
                  <a:srgbClr val="000000"/>
                </a:solidFill>
                <a:effectLst/>
                <a:latin typeface="Helvetica Neue"/>
              </a:rPr>
              <a:t>Individual interviews</a:t>
            </a:r>
          </a:p>
          <a:p>
            <a:pPr algn="l">
              <a:buFont typeface="+mj-lt"/>
              <a:buAutoNum type="arabicPeriod"/>
            </a:pPr>
            <a:r>
              <a:rPr lang="en-US" b="0" i="0" dirty="0" smtClean="0">
                <a:solidFill>
                  <a:srgbClr val="000000"/>
                </a:solidFill>
                <a:effectLst/>
                <a:latin typeface="Helvetica Neue"/>
              </a:rPr>
              <a:t>Focus groups</a:t>
            </a:r>
          </a:p>
          <a:p>
            <a:pPr algn="l">
              <a:buFont typeface="+mj-lt"/>
              <a:buAutoNum type="arabicPeriod"/>
            </a:pPr>
            <a:r>
              <a:rPr lang="en-US" b="0" i="0" dirty="0" smtClean="0">
                <a:solidFill>
                  <a:srgbClr val="000000"/>
                </a:solidFill>
                <a:effectLst/>
                <a:latin typeface="Helvetica Neue"/>
              </a:rPr>
              <a:t>Observations</a:t>
            </a:r>
          </a:p>
          <a:p>
            <a:pPr algn="l">
              <a:buFont typeface="+mj-lt"/>
              <a:buAutoNum type="arabicPeriod"/>
            </a:pPr>
            <a:r>
              <a:rPr lang="en-US" b="0" i="0" dirty="0" smtClean="0">
                <a:solidFill>
                  <a:srgbClr val="000000"/>
                </a:solidFill>
                <a:effectLst/>
                <a:latin typeface="Helvetica Neue"/>
              </a:rPr>
              <a:t>Action Research</a:t>
            </a:r>
          </a:p>
          <a:p>
            <a:endParaRPr lang="en-US" dirty="0"/>
          </a:p>
        </p:txBody>
      </p:sp>
    </p:spTree>
    <p:extLst>
      <p:ext uri="{BB962C8B-B14F-4D97-AF65-F5344CB8AC3E}">
        <p14:creationId xmlns:p14="http://schemas.microsoft.com/office/powerpoint/2010/main" val="2627837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Interviews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Unstructured</a:t>
            </a:r>
          </a:p>
          <a:p>
            <a:r>
              <a:rPr lang="en-US" dirty="0" smtClean="0"/>
              <a:t>Can </a:t>
            </a:r>
            <a:r>
              <a:rPr lang="en-US" dirty="0"/>
              <a:t>be referred to as 'depth' or 'in depth' interviews</a:t>
            </a:r>
          </a:p>
          <a:p>
            <a:r>
              <a:rPr lang="en-US" dirty="0"/>
              <a:t>They have very little structure at all</a:t>
            </a:r>
          </a:p>
          <a:p>
            <a:r>
              <a:rPr lang="en-US" dirty="0"/>
              <a:t>The interviewer may just go with the aim of discussing a limited number of topics, sometimes as few as just one or two</a:t>
            </a:r>
          </a:p>
          <a:p>
            <a:r>
              <a:rPr lang="en-US" dirty="0"/>
              <a:t>The interviewer may frame the interview questions based on the interviewee and his/her previous response</a:t>
            </a:r>
          </a:p>
          <a:p>
            <a:r>
              <a:rPr lang="en-US" dirty="0"/>
              <a:t>This allows the discussion to cover areas in great detail</a:t>
            </a:r>
          </a:p>
          <a:p>
            <a:r>
              <a:rPr lang="en-US" dirty="0"/>
              <a:t>They involve the researcher wanting to know or find out more about a specific topic without there being a structure or a preconceived plan or expectation as to how they will deal with the topic</a:t>
            </a:r>
          </a:p>
          <a:p>
            <a:endParaRPr lang="en-US" dirty="0"/>
          </a:p>
        </p:txBody>
      </p:sp>
    </p:spTree>
    <p:extLst>
      <p:ext uri="{BB962C8B-B14F-4D97-AF65-F5344CB8AC3E}">
        <p14:creationId xmlns:p14="http://schemas.microsoft.com/office/powerpoint/2010/main" val="3338146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buFont typeface="Arial" panose="020B0604020202020204" pitchFamily="34" charset="0"/>
              <a:buChar char="•"/>
            </a:pPr>
            <a:r>
              <a:rPr lang="en-US" dirty="0" smtClean="0"/>
              <a:t>Semi structured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Semi structured </a:t>
            </a:r>
            <a:r>
              <a:rPr lang="en-US" dirty="0"/>
              <a:t>interviews are sometimes also called focused interviews</a:t>
            </a:r>
          </a:p>
          <a:p>
            <a:r>
              <a:rPr lang="en-US" dirty="0"/>
              <a:t>A series of open ended questions based on the topic areas the researcher wants to cover</a:t>
            </a:r>
          </a:p>
          <a:p>
            <a:r>
              <a:rPr lang="en-US" dirty="0"/>
              <a:t>A series of broad questions to ask and may have some prompts to help the interviewee</a:t>
            </a:r>
          </a:p>
          <a:p>
            <a:r>
              <a:rPr lang="en-US" dirty="0"/>
              <a:t>'The open ended nature of the question defines the topic under investigation but provides opportunities for both interviewer and interviewee to discuss some topics in more detail'</a:t>
            </a:r>
          </a:p>
          <a:p>
            <a:r>
              <a:rPr lang="en-US" dirty="0"/>
              <a:t>Semi structured interviews allow the researcher to </a:t>
            </a:r>
            <a:r>
              <a:rPr lang="en-US" dirty="0" err="1"/>
              <a:t>promt</a:t>
            </a:r>
            <a:r>
              <a:rPr lang="en-US" dirty="0"/>
              <a:t> or encourage the interviewee if they are looking for more information or find what they are saying interesting</a:t>
            </a:r>
          </a:p>
          <a:p>
            <a:r>
              <a:rPr lang="en-US" dirty="0"/>
              <a:t>This method gives the researcher the freedom to probe the interviewee to elaborate or to follow a new line of inquiry introduced by what the interviewee is saying</a:t>
            </a:r>
          </a:p>
          <a:p>
            <a:r>
              <a:rPr lang="en-US" dirty="0"/>
              <a:t>Work best when the interviewed has a number of areas he/she wants to be sure to be addressing</a:t>
            </a:r>
          </a:p>
          <a:p>
            <a:endParaRPr lang="en-US" dirty="0"/>
          </a:p>
        </p:txBody>
      </p:sp>
    </p:spTree>
    <p:extLst>
      <p:ext uri="{BB962C8B-B14F-4D97-AF65-F5344CB8AC3E}">
        <p14:creationId xmlns:p14="http://schemas.microsoft.com/office/powerpoint/2010/main" val="154072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a:t>interviewed asks the respondent the same questions in the same way</a:t>
            </a:r>
          </a:p>
          <a:p>
            <a:r>
              <a:rPr lang="en-US" dirty="0"/>
              <a:t>A tightly structured schedule is used</a:t>
            </a:r>
          </a:p>
          <a:p>
            <a:r>
              <a:rPr lang="en-US" dirty="0"/>
              <a:t>The questions may be phrased in order that a limited range of responses may be given - i.e. 'Do you rate our services as very good, good or poor'</a:t>
            </a:r>
          </a:p>
          <a:p>
            <a:r>
              <a:rPr lang="en-US" dirty="0"/>
              <a:t>A researcher needs to consider whether a questionnaire or structured interview is more appropriate</a:t>
            </a:r>
          </a:p>
          <a:p>
            <a:r>
              <a:rPr lang="en-US" dirty="0"/>
              <a:t>'If the interview schedule is too tightly structured this may not enable the phenomena under investigation to be explored in terms of either breadth or depth.'</a:t>
            </a:r>
          </a:p>
          <a:p>
            <a:endParaRPr lang="en-US" dirty="0"/>
          </a:p>
        </p:txBody>
      </p:sp>
    </p:spTree>
    <p:extLst>
      <p:ext uri="{BB962C8B-B14F-4D97-AF65-F5344CB8AC3E}">
        <p14:creationId xmlns:p14="http://schemas.microsoft.com/office/powerpoint/2010/main" val="4163986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Qualitative interviews should be fairly informal and participants feel they are taking part in a conversation or discussion rather than in a formal question and answer situation.</a:t>
            </a:r>
          </a:p>
          <a:p>
            <a:r>
              <a:rPr lang="en-US" dirty="0"/>
              <a:t>There is skill required and involved in successful qualitative research approaches - which requires careful consideration and planning</a:t>
            </a:r>
          </a:p>
          <a:p>
            <a:pPr marL="0" indent="0">
              <a:buNone/>
            </a:pPr>
            <a:r>
              <a:rPr lang="en-US" dirty="0"/>
              <a:t>Good quality qualitative research involves:</a:t>
            </a:r>
          </a:p>
          <a:p>
            <a:r>
              <a:rPr lang="en-US" dirty="0"/>
              <a:t>Thought</a:t>
            </a:r>
          </a:p>
          <a:p>
            <a:r>
              <a:rPr lang="en-US" dirty="0"/>
              <a:t>Preparation</a:t>
            </a:r>
          </a:p>
          <a:p>
            <a:r>
              <a:rPr lang="en-US" dirty="0"/>
              <a:t>The development of the interview schedule</a:t>
            </a:r>
          </a:p>
          <a:p>
            <a:r>
              <a:rPr lang="en-US" dirty="0"/>
              <a:t>Conducting and </a:t>
            </a:r>
            <a:r>
              <a:rPr lang="en-US" dirty="0" err="1"/>
              <a:t>analysing</a:t>
            </a:r>
            <a:r>
              <a:rPr lang="en-US" dirty="0"/>
              <a:t> the interview data with care and consideration</a:t>
            </a:r>
          </a:p>
          <a:p>
            <a:pPr marL="0" indent="0">
              <a:buNone/>
            </a:pPr>
            <a:endParaRPr lang="en-US" dirty="0"/>
          </a:p>
        </p:txBody>
      </p:sp>
    </p:spTree>
    <p:extLst>
      <p:ext uri="{BB962C8B-B14F-4D97-AF65-F5344CB8AC3E}">
        <p14:creationId xmlns:p14="http://schemas.microsoft.com/office/powerpoint/2010/main" val="684336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57524"/>
          </a:xfrm>
        </p:spPr>
        <p:txBody>
          <a:bodyPr>
            <a:normAutofit fontScale="90000"/>
          </a:bodyPr>
          <a:lstStyle/>
          <a:p>
            <a:r>
              <a:rPr lang="en-US" dirty="0"/>
              <a:t>Focus groups</a:t>
            </a:r>
            <a:br>
              <a:rPr lang="en-US" dirty="0"/>
            </a:br>
            <a:endParaRPr lang="en-US" dirty="0"/>
          </a:p>
        </p:txBody>
      </p:sp>
      <p:sp>
        <p:nvSpPr>
          <p:cNvPr id="3" name="Content Placeholder 2"/>
          <p:cNvSpPr>
            <a:spLocks noGrp="1"/>
          </p:cNvSpPr>
          <p:nvPr>
            <p:ph idx="1"/>
          </p:nvPr>
        </p:nvSpPr>
        <p:spPr>
          <a:xfrm>
            <a:off x="838200" y="763325"/>
            <a:ext cx="10515600" cy="5413638"/>
          </a:xfrm>
        </p:spPr>
        <p:txBody>
          <a:bodyPr/>
          <a:lstStyle/>
          <a:p>
            <a:r>
              <a:rPr lang="en-US" dirty="0"/>
              <a:t>The use of focus groups is sometimes used when it is better to obtain information from a group rather than individuals.</a:t>
            </a:r>
          </a:p>
          <a:p>
            <a:r>
              <a:rPr lang="en-US" dirty="0"/>
              <a:t>Group interviews can be used when:</a:t>
            </a:r>
          </a:p>
          <a:p>
            <a:r>
              <a:rPr lang="en-US" dirty="0"/>
              <a:t>Limited resources (time, manpower, finances)</a:t>
            </a:r>
          </a:p>
          <a:p>
            <a:r>
              <a:rPr lang="en-US" dirty="0"/>
              <a:t>The phenomena being researched requires a collective discussion in order to understand the circumstances, </a:t>
            </a:r>
            <a:r>
              <a:rPr lang="en-US" dirty="0" err="1"/>
              <a:t>behaviour</a:t>
            </a:r>
            <a:r>
              <a:rPr lang="en-US" dirty="0"/>
              <a:t> or opinions</a:t>
            </a:r>
          </a:p>
          <a:p>
            <a:r>
              <a:rPr lang="en-US" dirty="0"/>
              <a:t>Greater insights may be developed of the group dynamic - or cause and consequence</a:t>
            </a:r>
          </a:p>
          <a:p>
            <a:endParaRPr lang="en-US" dirty="0"/>
          </a:p>
        </p:txBody>
      </p:sp>
    </p:spTree>
    <p:extLst>
      <p:ext uri="{BB962C8B-B14F-4D97-AF65-F5344CB8AC3E}">
        <p14:creationId xmlns:p14="http://schemas.microsoft.com/office/powerpoint/2010/main" val="18142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a focus group:</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Recommended </a:t>
            </a:r>
            <a:r>
              <a:rPr lang="en-US" dirty="0"/>
              <a:t>size of the sample group is 6 - 10 people as smaller groups may limit the potential on the amount of information collected, and more may make it difficult for all participants to participate and interact and for the interviewer to be able to make sense of the information given</a:t>
            </a:r>
          </a:p>
          <a:p>
            <a:r>
              <a:rPr lang="en-US" dirty="0"/>
              <a:t>Several focus groups should be used in order to get a more objective and macro view of the investigation. i.e. </a:t>
            </a:r>
            <a:r>
              <a:rPr lang="en-US" dirty="0" err="1"/>
              <a:t>focussing</a:t>
            </a:r>
            <a:r>
              <a:rPr lang="en-US" dirty="0"/>
              <a:t> on one group may give you idiosyncratic results. The use of several groups will add to the breadth and depth of information. A minimum of three focus groups is recommended for best practice approaches</a:t>
            </a:r>
          </a:p>
          <a:p>
            <a:r>
              <a:rPr lang="en-US" dirty="0"/>
              <a:t>Members of the focus group should have something in common which is important to the investigation</a:t>
            </a:r>
          </a:p>
          <a:p>
            <a:r>
              <a:rPr lang="en-US" dirty="0"/>
              <a:t>Groups can either be put together or existing groups - it is always useful to be mindful of the group dynamics of both situations</a:t>
            </a:r>
          </a:p>
          <a:p>
            <a:endParaRPr lang="en-US" dirty="0"/>
          </a:p>
        </p:txBody>
      </p:sp>
    </p:spTree>
    <p:extLst>
      <p:ext uri="{BB962C8B-B14F-4D97-AF65-F5344CB8AC3E}">
        <p14:creationId xmlns:p14="http://schemas.microsoft.com/office/powerpoint/2010/main" val="3230561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1139</Words>
  <Application>Microsoft Office PowerPoint</Application>
  <PresentationFormat>Widescreen</PresentationFormat>
  <Paragraphs>93</Paragraphs>
  <Slides>13</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13</vt:i4>
      </vt:variant>
    </vt:vector>
  </HeadingPairs>
  <TitlesOfParts>
    <vt:vector size="23" baseType="lpstr">
      <vt:lpstr>SimSun</vt:lpstr>
      <vt:lpstr>Arial</vt:lpstr>
      <vt:lpstr>Calibri</vt:lpstr>
      <vt:lpstr>Calibri Light</vt:lpstr>
      <vt:lpstr>Helvetica Neue</vt:lpstr>
      <vt:lpstr>Times New Roman</vt:lpstr>
      <vt:lpstr>Wingdings</vt:lpstr>
      <vt:lpstr>Office Theme</vt:lpstr>
      <vt:lpstr>1_Office Theme</vt:lpstr>
      <vt:lpstr>2_Office Theme</vt:lpstr>
      <vt:lpstr>SP_ IRS : Research in Inclusive and Special Education</vt:lpstr>
      <vt:lpstr>Presentation Outline</vt:lpstr>
      <vt:lpstr>Data collection approaches for qualitative research usually involves: </vt:lpstr>
      <vt:lpstr>Interviews </vt:lpstr>
      <vt:lpstr>Semi structured</vt:lpstr>
      <vt:lpstr>Structured</vt:lpstr>
      <vt:lpstr>PowerPoint Presentation</vt:lpstr>
      <vt:lpstr>Focus groups </vt:lpstr>
      <vt:lpstr>Characteristics of a focus group: </vt:lpstr>
      <vt:lpstr>PowerPoint Presentation</vt:lpstr>
      <vt:lpstr>Observations </vt:lpstr>
      <vt:lpstr>PowerPoint Presentation</vt:lpstr>
      <vt:lpstr>Self Study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SP_ IRS : Research in Inclusive and Special Education</dc:title>
  <dc:creator>Sunil Kumar</dc:creator>
  <cp:lastModifiedBy>Sunil Kumar</cp:lastModifiedBy>
  <cp:revision>5</cp:revision>
  <dcterms:created xsi:type="dcterms:W3CDTF">2015-12-01T16:53:39Z</dcterms:created>
  <dcterms:modified xsi:type="dcterms:W3CDTF">2015-12-02T14:42:30Z</dcterms:modified>
</cp:coreProperties>
</file>