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4C5386-5C7E-44DD-AD36-0E327CB5E0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2478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301008-5C0F-44C6-883F-806A735EFD44}" type="slidenum">
              <a:rPr lang="cs-CZ" altLang="cs-CZ"/>
              <a:pPr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3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730FC7-663F-4390-B95C-AE5FC7261D8B}" type="slidenum">
              <a:rPr lang="cs-CZ" altLang="cs-CZ"/>
              <a:pPr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1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74FC89-08D6-43B6-8999-6D7E01AC66A5}" type="slidenum">
              <a:rPr lang="cs-CZ" altLang="cs-CZ"/>
              <a:pPr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4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D10E04-9942-42F0-8E69-22816319BF42}" type="slidenum">
              <a:rPr lang="cs-CZ" altLang="cs-CZ"/>
              <a:pPr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91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551B6B-3178-4F7E-9164-0B25EFDA2B22}" type="slidenum">
              <a:rPr lang="cs-CZ" altLang="cs-CZ"/>
              <a:pPr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3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AE094A-40F4-4E32-9CBD-43AA0757296D}" type="slidenum">
              <a:rPr lang="cs-CZ" altLang="cs-CZ"/>
              <a:pPr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5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9F25F-3CFC-43F8-80C9-4954942F68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671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94CD3-F03E-481B-B09C-7924CA5EAB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490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F6CEF-5FA0-4AC2-9D62-8796177E29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73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6B727-0564-4D4E-A4F8-592B8432B8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170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88EEC-A9D7-4AFA-9458-0CDA3AFE76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422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BBB7C-7E53-4020-9E37-0E0D92090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272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0DF99-6A7E-4427-978E-7FB9F10E52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393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7217C-558C-4B4F-87E2-3095BF43CC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365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A94AB-23DE-48CA-818F-6E20D7BEB3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5D8FB-79BA-4929-9BA1-0E552EE693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89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E6663-367F-47CA-99E1-0BEE8A7BF5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976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3DD6FFB-A14C-46FA-AE00-A5C34AC6F8A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6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6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Aplikovaná sociální psychologie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Úvodní setkání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Vyučující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Mgr. et Mgr. Jan Mareš, Ph.D. (IVDMR FSS MU), </a:t>
            </a:r>
            <a:r>
              <a:rPr lang="cs-CZ" altLang="cs-CZ" dirty="0" err="1" smtClean="0"/>
              <a:t>učo</a:t>
            </a:r>
            <a:r>
              <a:rPr lang="cs-CZ" altLang="cs-CZ" dirty="0" smtClean="0"/>
              <a:t> 22918</a:t>
            </a:r>
          </a:p>
          <a:p>
            <a:pPr lvl="1" eaLnBrk="1" hangingPunct="1"/>
            <a:r>
              <a:rPr lang="cs-CZ" altLang="cs-CZ" sz="1600" dirty="0" smtClean="0"/>
              <a:t>mares@ped.muni.cz </a:t>
            </a:r>
          </a:p>
          <a:p>
            <a:pPr lvl="1" eaLnBrk="1" hangingPunct="1"/>
            <a:r>
              <a:rPr lang="cs-CZ" altLang="cs-CZ" sz="1600" dirty="0" smtClean="0"/>
              <a:t>diskusní fórum předmětu</a:t>
            </a:r>
          </a:p>
          <a:p>
            <a:pPr lvl="1" eaLnBrk="1" hangingPunct="1"/>
            <a:r>
              <a:rPr lang="cs-CZ" altLang="cs-CZ" sz="1600" dirty="0" smtClean="0"/>
              <a:t>konzultační hodiny: pondělí </a:t>
            </a:r>
            <a:r>
              <a:rPr lang="cs-CZ" altLang="cs-CZ" sz="1600" dirty="0" smtClean="0"/>
              <a:t>10:15-11:00</a:t>
            </a:r>
            <a:r>
              <a:rPr lang="cs-CZ" altLang="cs-CZ" sz="1600" dirty="0" smtClean="0"/>
              <a:t>; jindy jen po předchozí domluvě</a:t>
            </a:r>
          </a:p>
          <a:p>
            <a:pPr lvl="2" eaLnBrk="1" hangingPunct="1"/>
            <a:r>
              <a:rPr lang="cs-CZ" altLang="cs-CZ" sz="1200" dirty="0" smtClean="0"/>
              <a:t>(Katedra psychologie, Poříčí 31, Brno)</a:t>
            </a:r>
          </a:p>
          <a:p>
            <a:pPr eaLnBrk="1" hangingPunct="1"/>
            <a:r>
              <a:rPr lang="cs-CZ" altLang="cs-CZ" dirty="0" err="1" smtClean="0"/>
              <a:t>MgA</a:t>
            </a:r>
            <a:r>
              <a:rPr lang="cs-CZ" altLang="cs-CZ" dirty="0" smtClean="0"/>
              <a:t>. Lenka </a:t>
            </a:r>
            <a:r>
              <a:rPr lang="cs-CZ" altLang="cs-CZ" dirty="0" err="1" smtClean="0"/>
              <a:t>Remsová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KSocPed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PedF</a:t>
            </a:r>
            <a:r>
              <a:rPr lang="cs-CZ" altLang="cs-CZ" dirty="0" smtClean="0"/>
              <a:t> MU), </a:t>
            </a:r>
            <a:r>
              <a:rPr lang="cs-CZ" altLang="cs-CZ" dirty="0" err="1" smtClean="0"/>
              <a:t>učo</a:t>
            </a:r>
            <a:r>
              <a:rPr lang="cs-CZ" altLang="cs-CZ" dirty="0" smtClean="0"/>
              <a:t> 70805</a:t>
            </a:r>
          </a:p>
          <a:p>
            <a:pPr eaLnBrk="1" hangingPunct="1"/>
            <a:r>
              <a:rPr lang="cs-CZ" altLang="cs-CZ" dirty="0" smtClean="0"/>
              <a:t>doc. PhDr. Jiří Němec, Ph.D. (</a:t>
            </a:r>
            <a:r>
              <a:rPr lang="cs-CZ" altLang="cs-CZ" dirty="0" err="1" smtClean="0"/>
              <a:t>KSocPed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PedF</a:t>
            </a:r>
            <a:r>
              <a:rPr lang="cs-CZ" altLang="cs-CZ" dirty="0" smtClean="0"/>
              <a:t> MU), </a:t>
            </a:r>
            <a:r>
              <a:rPr lang="cs-CZ" altLang="cs-CZ" dirty="0" err="1" smtClean="0"/>
              <a:t>učo</a:t>
            </a:r>
            <a:r>
              <a:rPr lang="cs-CZ" altLang="cs-CZ" dirty="0" smtClean="0"/>
              <a:t> 35929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informace o kurzu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Cílem kurzu je</a:t>
            </a:r>
            <a:r>
              <a:rPr lang="cs-CZ" altLang="cs-CZ" sz="2400" smtClean="0"/>
              <a:t> </a:t>
            </a:r>
          </a:p>
          <a:p>
            <a:pPr lvl="1" eaLnBrk="1" hangingPunct="1"/>
            <a:r>
              <a:rPr lang="cs-CZ" altLang="cs-CZ" sz="2000" smtClean="0"/>
              <a:t>připomenout vybrané sociálně-psychologické teorie a fenomény a zasadit je do kontextu běžné zkušenosti i profesní zkušenosti sociálního pedagoga. Kurz bude rozdělen do částí více teoretický a do částí založených na práci s vlastním zážitkem a jeho reflexí.</a:t>
            </a:r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b="1" smtClean="0"/>
              <a:t>Požadavky na ukončení kurzu</a:t>
            </a:r>
          </a:p>
          <a:p>
            <a:pPr lvl="1" eaLnBrk="1" hangingPunct="1"/>
            <a:r>
              <a:rPr lang="cs-CZ" altLang="cs-CZ" sz="2000" smtClean="0"/>
              <a:t>aktivní účast na seminářích</a:t>
            </a:r>
          </a:p>
          <a:p>
            <a:pPr lvl="1" eaLnBrk="1" hangingPunct="1"/>
            <a:r>
              <a:rPr lang="cs-CZ" altLang="cs-CZ" sz="2000" smtClean="0"/>
              <a:t>seminární úkol prezentovaný v semináři/v ISu</a:t>
            </a:r>
          </a:p>
          <a:p>
            <a:pPr lvl="1" eaLnBrk="1" hangingPunct="1"/>
            <a:r>
              <a:rPr lang="cs-CZ" altLang="cs-CZ" sz="2000" smtClean="0"/>
              <a:t>zápočtový test v zápočtovém týdnu</a:t>
            </a:r>
          </a:p>
          <a:p>
            <a:pPr eaLnBrk="1" hangingPunct="1"/>
            <a:endParaRPr lang="cs-CZ" altLang="cs-CZ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Sociální psychologie</a:t>
            </a:r>
            <a:r>
              <a:rPr lang="cs-CZ" altLang="cs-CZ" sz="2400" smtClean="0"/>
              <a:t> – stručné opakování (vývoj oboru, známé experimenty, teorie komunikace...)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Člověk a sociální prostředí.</a:t>
            </a:r>
            <a:r>
              <a:rPr lang="cs-CZ" altLang="cs-CZ" sz="2400" smtClean="0"/>
              <a:t> Sebepercepce a sebeprezentace jako výsledek sociální interakce a sociálního učení. Atribuce.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Skupinové procesy,</a:t>
            </a:r>
            <a:r>
              <a:rPr lang="cs-CZ" altLang="cs-CZ" sz="2400" smtClean="0"/>
              <a:t> skupinová dynamika, vývoj sociální skupiny.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Sociální vliv</a:t>
            </a:r>
            <a:r>
              <a:rPr lang="cs-CZ" altLang="cs-CZ" sz="2400" smtClean="0"/>
              <a:t>, sociální tlak, konformita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Hodnoty, postoje</a:t>
            </a:r>
            <a:r>
              <a:rPr lang="cs-CZ" altLang="cs-CZ" sz="2400" smtClean="0"/>
              <a:t>, ovlivňování postojů, persuaze, manipulace.</a:t>
            </a:r>
          </a:p>
          <a:p>
            <a:pPr marL="457200" indent="-457200" eaLnBrk="1" hangingPunct="1"/>
            <a:endParaRPr lang="cs-CZ" altLang="cs-CZ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Informační zdroje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smtClean="0"/>
              <a:t>Literatura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Hayesová, N.: Základy sociální psychologie. Portál 1998.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Řezáč, J.: Sociální psychologie. Paido, Brno 1998.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Philip G. Zimbardo: Moc a zlo . Knihovna ceny Nadace Dagmar a Václava Havlových Vize 97, Moraviapress, a. s., Praha 2005.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PsyBlog:</a:t>
            </a:r>
            <a:r>
              <a:rPr lang="cs-CZ" altLang="cs-CZ" sz="1600" smtClean="0">
                <a:hlinkClick r:id="rId3"/>
              </a:rPr>
              <a:t> http://www.spring.org.uk/</a:t>
            </a:r>
            <a:r>
              <a:rPr lang="cs-CZ" altLang="cs-CZ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smtClean="0"/>
              <a:t>Rozšiřující literatura</a:t>
            </a:r>
            <a:r>
              <a:rPr lang="cs-CZ" altLang="cs-CZ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Hewstone, M, Stroebe W.: Sociální psychologie. Portál, Praha 2006.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Nakonečný, M.: Sociální psychologie. Academia, Praha 1999.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Výrost, J., Slaměník I. (Eds.): Sociální psychologie. ISV, Praha 1997.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Výrost, J., Slaměník I, (Eds): Aplikovaná sociální psychologie I. Portál, Praha 1998.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Výrost,J., Slaměník I. (Eds.): Aplikovaná psychologie II. Grada, Praha 2001.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Výrost, J., Slaměník I, (Eds): Aplikovaná sociální psychologie III. Portál, Praha 2002.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smtClean="0"/>
              <a:t>Dále…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Noviny, časopisy, soc. okolí…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Když se řekne sociální psychologie…</a:t>
            </a:r>
            <a:br>
              <a:rPr lang="cs-CZ" altLang="cs-CZ" sz="4000" smtClean="0"/>
            </a:br>
            <a:endParaRPr lang="cs-CZ" altLang="cs-CZ" sz="4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100</TotalTime>
  <Words>386</Words>
  <Application>Microsoft Office PowerPoint</Application>
  <PresentationFormat>Předvádění na obrazovce (4:3)</PresentationFormat>
  <Paragraphs>47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Verdana</vt:lpstr>
      <vt:lpstr>Arial</vt:lpstr>
      <vt:lpstr>Garamond</vt:lpstr>
      <vt:lpstr>Wingdings</vt:lpstr>
      <vt:lpstr>Times New Roman</vt:lpstr>
      <vt:lpstr>Linky</vt:lpstr>
      <vt:lpstr>Aplikovaná sociální psychologie</vt:lpstr>
      <vt:lpstr>Vyučující</vt:lpstr>
      <vt:lpstr>Základní informace o kurzu</vt:lpstr>
      <vt:lpstr>Prezentace aplikace PowerPoint</vt:lpstr>
      <vt:lpstr>Informační zdroje</vt:lpstr>
      <vt:lpstr>Když se řekne sociální psychologie…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sociální psychologie</dc:title>
  <dc:creator>Jan Mares</dc:creator>
  <cp:lastModifiedBy>Mares</cp:lastModifiedBy>
  <cp:revision>13</cp:revision>
  <dcterms:created xsi:type="dcterms:W3CDTF">2008-10-16T09:05:24Z</dcterms:created>
  <dcterms:modified xsi:type="dcterms:W3CDTF">2015-09-22T06:50:36Z</dcterms:modified>
</cp:coreProperties>
</file>