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0" autoAdjust="0"/>
  </p:normalViewPr>
  <p:slideViewPr>
    <p:cSldViewPr>
      <p:cViewPr varScale="1">
        <p:scale>
          <a:sx n="114" d="100"/>
          <a:sy n="114" d="100"/>
        </p:scale>
        <p:origin x="37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1287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1712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69988" y="5086350"/>
            <a:ext cx="5222875" cy="4108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976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5931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8503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2061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485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00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2605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445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8990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2873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467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6689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8644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410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3094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7963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7856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2983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2912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0595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1777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43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861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4691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6846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7422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6739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1731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8787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7327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2362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0835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03173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883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93933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312863" y="1027113"/>
            <a:ext cx="4930775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4931" name="Rectangle 3"/>
          <p:cNvSpPr txBox="1">
            <a:spLocks noChangeArrowheads="1"/>
          </p:cNvSpPr>
          <p:nvPr>
            <p:ph type="body"/>
          </p:nvPr>
        </p:nvSpPr>
        <p:spPr>
          <a:xfrm>
            <a:off x="1168400" y="5086350"/>
            <a:ext cx="5221288" cy="4106863"/>
          </a:xfrm>
          <a:noFill/>
          <a:ln/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06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7631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868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4983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49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47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04900" y="801688"/>
            <a:ext cx="5346700" cy="40100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823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755650"/>
            <a:ext cx="8569325" cy="2344738"/>
          </a:xfrm>
        </p:spPr>
        <p:txBody>
          <a:bodyPr/>
          <a:lstStyle>
            <a:lvl1pPr algn="ctr">
              <a:defRPr sz="6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3605213"/>
            <a:ext cx="7056437" cy="243522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367264-7B90-4A29-8D33-DF5460C2FEAB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252413" y="3184525"/>
            <a:ext cx="9491662" cy="222250"/>
            <a:chOff x="144" y="1680"/>
            <a:chExt cx="5424" cy="144"/>
          </a:xfrm>
        </p:grpSpPr>
        <p:sp>
          <p:nvSpPr>
            <p:cNvPr id="47112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3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7114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195F-8F27-49C8-8D18-63C3DA9AF3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2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10438" y="306388"/>
            <a:ext cx="2266950" cy="645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825" y="306388"/>
            <a:ext cx="6653213" cy="6451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D009F-91C8-4688-8415-9691D32EB4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835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6388"/>
            <a:ext cx="9072563" cy="12557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04825" y="6888163"/>
            <a:ext cx="2351088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444875" y="6888163"/>
            <a:ext cx="3190875" cy="503237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224713" y="6888163"/>
            <a:ext cx="2352675" cy="503237"/>
          </a:xfrm>
        </p:spPr>
        <p:txBody>
          <a:bodyPr/>
          <a:lstStyle>
            <a:lvl1pPr>
              <a:defRPr/>
            </a:lvl1pPr>
          </a:lstStyle>
          <a:p>
            <a:fld id="{D143F989-E6B6-4550-A072-AAC49633BC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265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AB0F6-84F9-41FC-9525-CA2B621A82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86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E62F-1047-483E-8584-8ABFE886B4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469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42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42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89B79-554C-4E03-95C5-16E16BFBA4E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86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52F47-B1E2-456C-9AA0-ECD0A0EA12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778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C3D9-957A-4C6A-B0F1-5AE740933CB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184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ECEC0-B5F9-4DCC-B60D-63D40B1447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68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49011-0C2E-432B-BBDC-92E2CEAAAC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950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97103-BD9A-4536-A259-AEB852C1DE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405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6388"/>
            <a:ext cx="9072563" cy="125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8163"/>
            <a:ext cx="23510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defTabSz="1008063">
              <a:defRPr sz="1100"/>
            </a:lvl1pPr>
          </a:lstStyle>
          <a:p>
            <a:endParaRPr lang="cs-CZ" alt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8163"/>
            <a:ext cx="31908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 defTabSz="1008063">
              <a:defRPr sz="1100"/>
            </a:lvl1pPr>
          </a:lstStyle>
          <a:p>
            <a:endParaRPr lang="cs-CZ" altLang="cs-CZ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8163"/>
            <a:ext cx="23526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 defTabSz="1008063">
              <a:defRPr sz="1100"/>
            </a:lvl1pPr>
          </a:lstStyle>
          <a:p>
            <a:fld id="{6290A176-3EDD-44AF-907D-CB1A45850F1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252413" cy="25193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504825" y="1595438"/>
            <a:ext cx="890428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2519363"/>
            <a:ext cx="252413" cy="2520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5040313"/>
            <a:ext cx="252413" cy="2519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0794" tIns="50397" rIns="100794" bIns="50397" anchor="ctr"/>
          <a:lstStyle>
            <a:lvl1pPr defTabSz="10080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503238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008063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511300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16125" defTabSz="1008063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4733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305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3877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44925" defTabSz="10080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cs-CZ" altLang="cs-CZ" sz="26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1008063" rtl="0" fontAlgn="base">
        <a:spcBef>
          <a:spcPct val="0"/>
        </a:spcBef>
        <a:spcAft>
          <a:spcPct val="0"/>
        </a:spcAft>
        <a:defRPr sz="49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2pPr>
      <a:lvl3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3pPr>
      <a:lvl4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4pPr>
      <a:lvl5pPr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5pPr>
      <a:lvl6pPr marL="4572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6pPr>
      <a:lvl7pPr marL="9144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7pPr>
      <a:lvl8pPr marL="13716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8pPr>
      <a:lvl9pPr marL="1828800" algn="l" defTabSz="1008063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77825" indent="-377825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3159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2413" algn="l" defTabSz="1008063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2413" algn="l" defTabSz="1008063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2413" algn="l" defTabSz="1008063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b.cz/filmy/25503-vrteti-psem-wag-the-dog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-20638"/>
            <a:ext cx="8607425" cy="2416176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24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cs-CZ" altLang="cs-CZ"/>
              <a:t>Aplikovaná</a:t>
            </a:r>
            <a:br>
              <a:rPr lang="cs-CZ" altLang="cs-CZ"/>
            </a:br>
            <a:r>
              <a:rPr lang="en-GB" altLang="cs-CZ"/>
              <a:t>sociální psychologie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63938"/>
            <a:ext cx="8607425" cy="27003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Skupinový vliv, 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skupinové myšlení,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manipulace,</a:t>
            </a:r>
          </a:p>
          <a:p>
            <a:pPr>
              <a:lnSpc>
                <a:spcPct val="93000"/>
              </a:lnSpc>
              <a:tabLst>
                <a:tab pos="0" algn="l"/>
                <a:tab pos="501650" algn="l"/>
                <a:tab pos="1220788" algn="l"/>
                <a:tab pos="1939925" algn="l"/>
                <a:tab pos="2659063" algn="l"/>
                <a:tab pos="3378200" algn="l"/>
                <a:tab pos="4097338" algn="l"/>
                <a:tab pos="4816475" algn="l"/>
                <a:tab pos="5535613" algn="l"/>
                <a:tab pos="6254750" algn="l"/>
                <a:tab pos="6973888" algn="l"/>
                <a:tab pos="7693025" algn="l"/>
                <a:tab pos="8412163" algn="l"/>
                <a:tab pos="9131300" algn="l"/>
                <a:tab pos="9850438" algn="l"/>
                <a:tab pos="10569575" algn="l"/>
              </a:tabLst>
            </a:pPr>
            <a:r>
              <a:rPr lang="cs-CZ" altLang="cs-CZ" sz="4100" b="1"/>
              <a:t>dav a davové chování</a:t>
            </a:r>
            <a:endParaRPr lang="en-GB" altLang="cs-CZ" sz="3700" b="1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Teorie sociálního srovnávání</a:t>
            </a:r>
            <a:br>
              <a:rPr lang="cs-CZ" altLang="cs-CZ"/>
            </a:br>
            <a:r>
              <a:rPr lang="cs-CZ" altLang="cs-CZ"/>
              <a:t>(Festinger, 1950, 1954)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6000"/>
              </a:lnSpc>
            </a:pPr>
            <a:r>
              <a:rPr lang="cs-CZ" altLang="cs-CZ" sz="2700" b="1"/>
              <a:t>testování fyzické reality</a:t>
            </a:r>
            <a:r>
              <a:rPr lang="cs-CZ" altLang="cs-CZ" sz="2700"/>
              <a:t> (př. </a:t>
            </a:r>
            <a:r>
              <a:rPr lang="cs-CZ" altLang="cs-CZ" sz="2700" i="1"/>
              <a:t>Jsou muži vyšší než ženy? – Změřme výšky</a:t>
            </a:r>
            <a:r>
              <a:rPr lang="cs-CZ" altLang="cs-CZ" sz="2700"/>
              <a:t>). Jedná se o racionální přístup a podle Festingera preferovaný způsob</a:t>
            </a:r>
          </a:p>
          <a:p>
            <a:pPr>
              <a:lnSpc>
                <a:spcPct val="96000"/>
              </a:lnSpc>
            </a:pPr>
            <a:endParaRPr lang="cs-CZ" altLang="cs-CZ" sz="2700"/>
          </a:p>
          <a:p>
            <a:pPr>
              <a:lnSpc>
                <a:spcPct val="96000"/>
              </a:lnSpc>
            </a:pPr>
            <a:r>
              <a:rPr lang="cs-CZ" altLang="cs-CZ" sz="2700"/>
              <a:t>existuje ale řada problémů, které takto ověřovat nejdou. V nich jsme závislí na </a:t>
            </a:r>
            <a:r>
              <a:rPr lang="cs-CZ" altLang="cs-CZ" sz="2700" b="1"/>
              <a:t>testování sociální reality</a:t>
            </a:r>
            <a:r>
              <a:rPr lang="cs-CZ" altLang="cs-CZ" sz="2700"/>
              <a:t> (</a:t>
            </a:r>
            <a:r>
              <a:rPr lang="cs-CZ" altLang="cs-CZ" sz="2700" i="1"/>
              <a:t>Vypadám v tomto oblečení příšerně? – Zeptám se ostatních)</a:t>
            </a:r>
            <a:r>
              <a:rPr lang="cs-CZ" altLang="cs-CZ" sz="2700"/>
              <a:t>. Tento postup zahrnuje získávání zpětné vazby od subjektivně významných druhých (referenční skupina) s cílem redukovat nejistotu ve vztahu k podstatě reality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Konformita – kdy a proč podléháme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759325" cy="49942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Informační sociální vliv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je situace nejasná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je situace kritická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když jsou druzí „odborníci“</a:t>
            </a:r>
          </a:p>
          <a:p>
            <a:pPr lvl="1">
              <a:lnSpc>
                <a:spcPct val="90000"/>
              </a:lnSpc>
            </a:pPr>
            <a:endParaRPr lang="cs-CZ" altLang="cs-CZ" sz="180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jak odolat: uvědomit si, že můj názor je stejně legitimní jako názor druhých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b="1">
                <a:latin typeface="Arial" panose="020B0604020202020204" pitchFamily="34" charset="0"/>
              </a:rPr>
              <a:t>Vliv minority</a:t>
            </a:r>
          </a:p>
          <a:p>
            <a:pPr lvl="1">
              <a:lnSpc>
                <a:spcPct val="90000"/>
              </a:lnSpc>
            </a:pPr>
            <a:r>
              <a:rPr lang="cs-CZ" altLang="cs-CZ" sz="1800">
                <a:latin typeface="Arial" panose="020B0604020202020204" pitchFamily="34" charset="0"/>
              </a:rPr>
              <a:t>je-li konzistentní, odolná a reagující na skupinové trendy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21275" y="1763713"/>
            <a:ext cx="4456113" cy="49942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100" b="1">
                <a:latin typeface="Arial" panose="020B0604020202020204" pitchFamily="34" charset="0"/>
              </a:rPr>
              <a:t>Normativní sociální vliv</a:t>
            </a:r>
          </a:p>
          <a:p>
            <a:pPr lvl="1"/>
            <a:r>
              <a:rPr lang="cs-CZ" altLang="cs-CZ" sz="1800">
                <a:latin typeface="Arial" panose="020B0604020202020204" pitchFamily="34" charset="0"/>
              </a:rPr>
              <a:t>člověk jako sociální bytost chce být přijímán skupinou</a:t>
            </a:r>
          </a:p>
          <a:p>
            <a:pPr lvl="1"/>
            <a:r>
              <a:rPr lang="cs-CZ" altLang="cs-CZ" sz="1800">
                <a:latin typeface="Arial" panose="020B0604020202020204" pitchFamily="34" charset="0"/>
              </a:rPr>
              <a:t>skupinový vliv je výraznější, když přichází od lidí, které máme rádi</a:t>
            </a:r>
          </a:p>
          <a:p>
            <a:pPr lvl="1"/>
            <a:endParaRPr lang="cs-CZ" altLang="cs-CZ" sz="1800">
              <a:latin typeface="Arial" panose="020B0604020202020204" pitchFamily="34" charset="0"/>
            </a:endParaRPr>
          </a:p>
          <a:p>
            <a:pPr lvl="1"/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jak odolat: nebát se, získat spojence; čas od času je skupina tolerantní ke členům jindy konformním </a:t>
            </a: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1"/>
            <a:endParaRPr lang="cs-CZ" altLang="cs-CZ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Vstřícnost, ochota vyhovět (compliance)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2101850"/>
            <a:ext cx="9577387" cy="1822450"/>
          </a:xfrm>
        </p:spPr>
        <p:txBody>
          <a:bodyPr/>
          <a:lstStyle/>
          <a:p>
            <a:r>
              <a:rPr lang="cs-CZ" altLang="cs-CZ" sz="2700" b="1"/>
              <a:t>nepromyšlená konformita</a:t>
            </a:r>
            <a:r>
              <a:rPr lang="cs-CZ" altLang="cs-CZ" sz="2700"/>
              <a:t> (mindless conformity) </a:t>
            </a:r>
          </a:p>
          <a:p>
            <a:pPr lvl="1"/>
            <a:r>
              <a:rPr lang="cs-CZ" altLang="cs-CZ" sz="2200"/>
              <a:t>nepromyšlené přejímání skupinových a společenských norem; každodenní autopilot vedoucí k „správnému chování“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70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19138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/>
              <a:t>Triky, které ji využívají</a:t>
            </a:r>
          </a:p>
          <a:p>
            <a:pPr lvl="1"/>
            <a:r>
              <a:rPr lang="cs-CZ" altLang="cs-CZ" sz="1700"/>
              <a:t>noha mezi dveřmi</a:t>
            </a:r>
          </a:p>
          <a:p>
            <a:pPr lvl="1"/>
            <a:r>
              <a:rPr lang="cs-CZ" altLang="cs-CZ" sz="1700"/>
              <a:t>zabouchnuté dveře</a:t>
            </a:r>
          </a:p>
          <a:p>
            <a:pPr lvl="1"/>
            <a:r>
              <a:rPr lang="cs-CZ" altLang="cs-CZ" sz="1700"/>
              <a:t>„low ball“</a:t>
            </a:r>
          </a:p>
          <a:p>
            <a:pPr lvl="1"/>
            <a:r>
              <a:rPr lang="cs-CZ" altLang="cs-CZ" sz="1700"/>
              <a:t>„ale to ještě není všechno“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327650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>
                <a:solidFill>
                  <a:schemeClr val="tx2"/>
                </a:solidFill>
              </a:rPr>
              <a:t>Jak odolat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Znalosti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Promyšlený vztah k principům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Odpor</a:t>
            </a:r>
          </a:p>
          <a:p>
            <a:pPr lvl="1"/>
            <a:endParaRPr lang="cs-CZ" altLang="cs-CZ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792163" y="4067175"/>
            <a:ext cx="892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Poslušnost ve vztahu k autoritě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2563" cy="1911350"/>
          </a:xfrm>
        </p:spPr>
        <p:txBody>
          <a:bodyPr/>
          <a:lstStyle/>
          <a:p>
            <a:r>
              <a:rPr lang="cs-CZ" altLang="cs-CZ"/>
              <a:t>role </a:t>
            </a:r>
            <a:r>
              <a:rPr lang="cs-CZ" altLang="cs-CZ" i="1"/>
              <a:t>normativního vlivu, informačního vlivu, nedomýšlení důsledků, fenomén „noha mezi dveřmi“, redukce nesouladu s autoritou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19138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/>
              <a:t>Účinné faktory</a:t>
            </a:r>
          </a:p>
          <a:p>
            <a:pPr lvl="1"/>
            <a:r>
              <a:rPr lang="cs-CZ" altLang="cs-CZ" sz="1700"/>
              <a:t>legitimita autority</a:t>
            </a:r>
          </a:p>
          <a:p>
            <a:pPr lvl="1"/>
            <a:r>
              <a:rPr lang="cs-CZ" altLang="cs-CZ" sz="1700"/>
              <a:t>rutina</a:t>
            </a:r>
          </a:p>
          <a:p>
            <a:pPr lvl="1"/>
            <a:r>
              <a:rPr lang="cs-CZ" altLang="cs-CZ" sz="1700"/>
              <a:t>role dobrého vychování</a:t>
            </a:r>
          </a:p>
          <a:p>
            <a:pPr lvl="1"/>
            <a:r>
              <a:rPr lang="cs-CZ" altLang="cs-CZ" sz="1700"/>
              <a:t>blízkost autority</a:t>
            </a:r>
          </a:p>
          <a:p>
            <a:pPr lvl="1"/>
            <a:r>
              <a:rPr lang="cs-CZ" altLang="cs-CZ" sz="1700"/>
              <a:t>odosobnění oběti</a:t>
            </a:r>
          </a:p>
          <a:p>
            <a:pPr lvl="1"/>
            <a:r>
              <a:rPr lang="cs-CZ" altLang="cs-CZ" sz="1700"/>
              <a:t>chybění modelů odporu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327650" y="4284663"/>
            <a:ext cx="4248150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31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cs-CZ" altLang="cs-CZ" sz="1800" b="1" u="sng">
                <a:solidFill>
                  <a:schemeClr val="tx2"/>
                </a:solidFill>
              </a:rPr>
              <a:t>Jak odolat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zvýšit osobní odpovědnost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získat ostatní pro odpor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zveřejnit utrpení oběti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ptát se po motivech autority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fyzická vzdálenost od autority</a:t>
            </a:r>
          </a:p>
          <a:p>
            <a:pPr lvl="1"/>
            <a:r>
              <a:rPr lang="cs-CZ" altLang="cs-CZ" sz="1700">
                <a:solidFill>
                  <a:schemeClr val="tx2"/>
                </a:solidFill>
              </a:rPr>
              <a:t>blízkost k oběti</a:t>
            </a:r>
          </a:p>
          <a:p>
            <a:pPr lvl="1"/>
            <a:endParaRPr lang="cs-CZ" altLang="cs-CZ" sz="170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sz="1800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719138" y="4067175"/>
            <a:ext cx="907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(groupthink)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 b="1"/>
              <a:t>Skupinové myšlení</a:t>
            </a:r>
            <a:r>
              <a:rPr lang="cs-CZ" altLang="cs-CZ" sz="2200"/>
              <a:t> (g</a:t>
            </a:r>
            <a:r>
              <a:rPr lang="en-US" altLang="cs-CZ" sz="2200"/>
              <a:t>roupthink</a:t>
            </a:r>
            <a:r>
              <a:rPr lang="cs-CZ" altLang="cs-CZ" sz="2200"/>
              <a:t>)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pojem zavedený </a:t>
            </a:r>
            <a:r>
              <a:rPr lang="en-US" altLang="cs-CZ" sz="2000"/>
              <a:t>Irving</a:t>
            </a:r>
            <a:r>
              <a:rPr lang="cs-CZ" altLang="cs-CZ" sz="2000"/>
              <a:t>em</a:t>
            </a:r>
            <a:r>
              <a:rPr lang="en-US" altLang="cs-CZ" sz="2000"/>
              <a:t> Janis</a:t>
            </a:r>
            <a:r>
              <a:rPr lang="cs-CZ" altLang="cs-CZ" sz="2000"/>
              <a:t>em</a:t>
            </a:r>
            <a:r>
              <a:rPr lang="en-US" altLang="cs-CZ" sz="2000"/>
              <a:t> (1972)</a:t>
            </a:r>
            <a:r>
              <a:rPr lang="cs-CZ" altLang="cs-CZ" sz="2000"/>
              <a:t>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popisuje chybná rozhodnutí sociální skupiny zapříčiněné skupinovými tlaky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 rozhodování skupiny vede ke zhoršení efektivity myšlení, odtržení od reality (reality testing)</a:t>
            </a:r>
            <a:r>
              <a:rPr lang="en-US" altLang="cs-CZ" sz="2000"/>
              <a:t> </a:t>
            </a:r>
            <a:r>
              <a:rPr lang="cs-CZ" altLang="cs-CZ" sz="2000"/>
              <a:t>a nedostatečném zvažování etických konsekvencí aktivit skupiny.</a:t>
            </a:r>
          </a:p>
          <a:p>
            <a:pPr>
              <a:lnSpc>
                <a:spcPct val="90000"/>
              </a:lnSpc>
            </a:pPr>
            <a:r>
              <a:rPr lang="cs-CZ" altLang="cs-CZ" sz="2200" b="1"/>
              <a:t>Skupiny zasažené</a:t>
            </a:r>
            <a:r>
              <a:rPr lang="cs-CZ" altLang="cs-CZ" sz="2200"/>
              <a:t> tímto fenoménem ignorují alternativy a mají tendenci k iracionálním aktivitám dehumanizujícím jiné skupiny.</a:t>
            </a:r>
            <a:r>
              <a:rPr lang="en-US" altLang="cs-CZ" sz="2200"/>
              <a:t> </a:t>
            </a: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 b="1"/>
              <a:t>Skupiny jsou náchylnější</a:t>
            </a:r>
            <a:r>
              <a:rPr lang="cs-CZ" altLang="cs-CZ" sz="2200"/>
              <a:t> ke skupinovému myšlení v případě, že: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jejich členové mají podobné zázemí a zkušenosti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skupina je izolována od názorů „zvenku“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nejsou úplně jasná pravidla pro rozhodování v rámci skupiny.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Symptomy skupinového myšlení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2563" cy="56165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600"/>
              <a:t>Janis </a:t>
            </a:r>
            <a:r>
              <a:rPr lang="cs-CZ" altLang="cs-CZ" sz="1600"/>
              <a:t>uvažuje o </a:t>
            </a:r>
            <a:r>
              <a:rPr lang="cs-CZ" altLang="cs-CZ" sz="1600" b="1"/>
              <a:t>osmi symptomech</a:t>
            </a:r>
            <a:r>
              <a:rPr lang="cs-CZ" altLang="cs-CZ" sz="1600"/>
              <a:t> (příznacích) skupinového myšlení</a:t>
            </a:r>
            <a:r>
              <a:rPr lang="en-US" altLang="cs-CZ" sz="1600"/>
              <a:t>:</a:t>
            </a:r>
          </a:p>
          <a:p>
            <a:pPr>
              <a:lnSpc>
                <a:spcPct val="80000"/>
              </a:lnSpc>
            </a:pPr>
            <a:endParaRPr lang="en-US" altLang="cs-CZ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cs-CZ" sz="1600" b="1"/>
              <a:t>Ilu</a:t>
            </a:r>
            <a:r>
              <a:rPr lang="cs-CZ" altLang="cs-CZ" sz="1600" b="1"/>
              <a:t>ze</a:t>
            </a:r>
            <a:r>
              <a:rPr lang="en-US" altLang="cs-CZ" sz="1600" b="1"/>
              <a:t> </a:t>
            </a:r>
            <a:r>
              <a:rPr lang="cs-CZ" altLang="cs-CZ" sz="1600" b="1"/>
              <a:t>nezranitelnosti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Skupina je uvnitř velice optimistická a tenduje k akceptaci neúnosných rizik</a:t>
            </a:r>
            <a:r>
              <a:rPr lang="en-US" altLang="cs-CZ" sz="1300"/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Kolektivní racionalizace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skupiny ignorují varovné příznaky a nejsou ochotni zvažovat své výchozí předpoklady.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Víra ve vnitřní morálku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skupiny věří v oprávněnost svých názorů a proto ignorují širší etické a morální dopady svých rozhodnutí.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Stereotypizované pohledy na členy jiných skupin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Negativní názory na „nepřátele“ vedou k přesvědčení o nevyhnutelnosti konfrontace.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Přímý tlak na vnitřní oponenty</a:t>
            </a:r>
            <a:r>
              <a:rPr lang="cs-CZ" altLang="cs-CZ" sz="160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1300"/>
              <a:t>Členové skupiny jsou tlačení k tomu, aby neprezentovali protiargumenty vůči žádnému ze skupinových názorů.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Autocenzura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Pochyby a odlišné názory od skupinového konsenzu nejsou vyjadřovány. 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Iluze jednotnosti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Většinové názory či rozhodnutí jsou považovány za jednomyslné. </a:t>
            </a:r>
            <a:endParaRPr lang="en-US" altLang="cs-CZ" sz="1300"/>
          </a:p>
          <a:p>
            <a:pPr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1600" b="1"/>
              <a:t>Samozvaní</a:t>
            </a:r>
            <a:r>
              <a:rPr lang="en-US" altLang="cs-CZ" sz="1600" b="1"/>
              <a:t> </a:t>
            </a:r>
            <a:r>
              <a:rPr lang="cs-CZ" altLang="cs-CZ" sz="1600" b="1"/>
              <a:t>„strážci myšlení“ (inkvizitoři)</a:t>
            </a:r>
            <a:r>
              <a:rPr lang="cs-CZ" altLang="cs-CZ" sz="1600"/>
              <a:t> </a:t>
            </a:r>
            <a:r>
              <a:rPr lang="en-US" altLang="cs-CZ" sz="1600"/>
              <a:t> </a:t>
            </a:r>
            <a:endParaRPr lang="cs-CZ" altLang="cs-CZ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p"/>
            </a:pPr>
            <a:r>
              <a:rPr lang="cs-CZ" altLang="cs-CZ" sz="1300"/>
              <a:t>Členové chránící skupinu a její vedení před informacemi, které jsou problémové, nebo v rozporu se soudržností skupiny, skupinovými názory a/nebo skupinovými rozhodnutími. </a:t>
            </a:r>
            <a:endParaRPr lang="en-US" altLang="cs-CZ" sz="1300"/>
          </a:p>
          <a:p>
            <a:pPr>
              <a:lnSpc>
                <a:spcPct val="80000"/>
              </a:lnSpc>
            </a:pPr>
            <a:endParaRPr lang="cs-CZ" altLang="cs-CZ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Dynamika skupinového myšlení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Přítomnost výše uvedených symptomů nemusí nutně vést k fenoménu skupinového myšlení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Skupinové myšlení je pravděpodobnější v soudržných skupinách a za vnějšího tlaku na kvalitu rozhodnutí.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Když je tlak na jednotnost názoru dominující, jsou členové skupiny méně motivováni uvažovat realisticky nad možnými alternativami.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 těchto skupinách skupinový tlak vede nezodpovědnosti a iracionálnímu myšlení, protože v takové skupině je důležitější názorová „jednotnost“ než zvažování alternativ</a:t>
            </a:r>
            <a:r>
              <a:rPr lang="en-US" altLang="cs-CZ" sz="2200"/>
              <a:t>.</a:t>
            </a: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/>
              <a:t>Rozhodnutí vycházející ze skupinového myšlení jsou reálně méně úspěšná.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500"/>
              <a:t>Příklady skupinového myšlení a jejich dopadů (Janis)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5256213" cy="4994275"/>
          </a:xfrm>
        </p:spPr>
        <p:txBody>
          <a:bodyPr/>
          <a:lstStyle/>
          <a:p>
            <a:r>
              <a:rPr lang="cs-CZ" altLang="cs-CZ" sz="2600"/>
              <a:t>Neschopnost předpovědět japonský útok na Pearl Harbour za 2. svět války</a:t>
            </a:r>
          </a:p>
          <a:p>
            <a:endParaRPr lang="cs-CZ" altLang="cs-CZ" sz="2600"/>
          </a:p>
          <a:p>
            <a:r>
              <a:rPr lang="cs-CZ" altLang="cs-CZ" sz="2600"/>
              <a:t>Eskalace války ve Vietnamu</a:t>
            </a:r>
          </a:p>
          <a:p>
            <a:endParaRPr lang="cs-CZ" altLang="cs-CZ" sz="2600"/>
          </a:p>
          <a:p>
            <a:endParaRPr lang="cs-CZ" altLang="cs-CZ" sz="2600"/>
          </a:p>
          <a:p>
            <a:r>
              <a:rPr lang="cs-CZ" altLang="cs-CZ" sz="2600"/>
              <a:t>Neúspěšný pokus o záchranu rukojmích v Íránu (...)</a:t>
            </a:r>
          </a:p>
          <a:p>
            <a:endParaRPr lang="cs-CZ" altLang="cs-CZ" sz="26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476375"/>
            <a:ext cx="272732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132138"/>
            <a:ext cx="2719387" cy="227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364163"/>
            <a:ext cx="2735262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(2)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9144000" cy="4994275"/>
          </a:xfrm>
        </p:spPr>
        <p:txBody>
          <a:bodyPr/>
          <a:lstStyle/>
          <a:p>
            <a:r>
              <a:rPr lang="cs-CZ" altLang="cs-CZ" sz="2600"/>
              <a:t>Špatný odhad rizik při letu raketoplánu Challenger </a:t>
            </a:r>
          </a:p>
          <a:p>
            <a:pPr lvl="1"/>
            <a:r>
              <a:rPr lang="cs-CZ" altLang="cs-CZ" sz="2200"/>
              <a:t>více mj.:</a:t>
            </a:r>
          </a:p>
          <a:p>
            <a:pPr lvl="2"/>
            <a:r>
              <a:rPr lang="cs-CZ" altLang="cs-CZ" sz="2000"/>
              <a:t>Richard Feynman, R. </a:t>
            </a:r>
            <a:r>
              <a:rPr lang="cs-CZ" altLang="cs-CZ" sz="2000" i="1"/>
              <a:t>To nemyslíte vážně, pane Feynmane!</a:t>
            </a:r>
            <a:r>
              <a:rPr lang="cs-CZ" altLang="cs-CZ" sz="2000"/>
              <a:t>, Praha, Aurora 2001.</a:t>
            </a: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708400"/>
            <a:ext cx="53276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a mediální tlak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700"/>
              <a:t>Prezentací žádoucích faktů leze vyvolat „žádoucí“ nálady veřejnosti („spin doctors“). Typické znaky:</a:t>
            </a:r>
          </a:p>
          <a:p>
            <a:pPr lvl="1">
              <a:lnSpc>
                <a:spcPct val="80000"/>
              </a:lnSpc>
            </a:pPr>
            <a:r>
              <a:rPr lang="cs-CZ" altLang="cs-CZ" sz="2200"/>
              <a:t>nejsou zvažovány </a:t>
            </a:r>
            <a:r>
              <a:rPr lang="cs-CZ" altLang="cs-CZ" sz="2200" u="sng"/>
              <a:t>opravdu všechny</a:t>
            </a:r>
            <a:r>
              <a:rPr lang="cs-CZ" altLang="cs-CZ" sz="2200"/>
              <a:t> alternativy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nejsou zvažovány </a:t>
            </a:r>
            <a:r>
              <a:rPr lang="cs-CZ" altLang="cs-CZ" sz="2200" u="sng"/>
              <a:t>všechny</a:t>
            </a:r>
            <a:r>
              <a:rPr lang="cs-CZ" altLang="cs-CZ" sz="2200"/>
              <a:t> cíle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nejsou opravdu zvažována </a:t>
            </a:r>
            <a:r>
              <a:rPr lang="cs-CZ" altLang="cs-CZ" sz="2200" u="sng"/>
              <a:t>možná rizika preferované volby</a:t>
            </a:r>
            <a:endParaRPr lang="en-US" altLang="cs-CZ" sz="2200" u="sng"/>
          </a:p>
          <a:p>
            <a:pPr lvl="1">
              <a:lnSpc>
                <a:spcPct val="80000"/>
              </a:lnSpc>
            </a:pPr>
            <a:r>
              <a:rPr lang="cs-CZ" altLang="cs-CZ" sz="2200"/>
              <a:t>neschopnost vracet se k původně zavrhnutým řešením</a:t>
            </a:r>
          </a:p>
          <a:p>
            <a:pPr lvl="1">
              <a:lnSpc>
                <a:spcPct val="80000"/>
              </a:lnSpc>
            </a:pPr>
            <a:r>
              <a:rPr lang="cs-CZ" altLang="cs-CZ" sz="2200"/>
              <a:t>špatná informovanost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výběrově působící „informační šumy“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neschopnost vytvářet plány pro pokračování</a:t>
            </a:r>
            <a:endParaRPr lang="en-US" altLang="cs-CZ" sz="2200"/>
          </a:p>
          <a:p>
            <a:pPr lvl="1">
              <a:lnSpc>
                <a:spcPct val="80000"/>
              </a:lnSpc>
            </a:pPr>
            <a:r>
              <a:rPr lang="cs-CZ" altLang="cs-CZ" sz="2200"/>
              <a:t>nízká pravděpodobnost úspěšných výsledků</a:t>
            </a:r>
          </a:p>
          <a:p>
            <a:pPr lvl="1">
              <a:lnSpc>
                <a:spcPct val="80000"/>
              </a:lnSpc>
            </a:pPr>
            <a:endParaRPr lang="cs-CZ" altLang="cs-CZ" sz="2200"/>
          </a:p>
          <a:p>
            <a:pPr>
              <a:lnSpc>
                <a:spcPct val="80000"/>
              </a:lnSpc>
            </a:pPr>
            <a:r>
              <a:rPr lang="cs-CZ" altLang="cs-CZ" sz="2700" i="1"/>
              <a:t>Napadá Vás nějaký příklad? ;)</a:t>
            </a:r>
            <a:endParaRPr lang="en-US" altLang="cs-CZ" sz="27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Opakování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 sz="2200"/>
              <a:t>Jedna ze základních oblastí výzkumu a teorie sociální psychologie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 i="1"/>
              <a:t>„Jedná se o pokus vysvětlit jak je myšlení, prožívání a chování jedince ovlivněno aktuální či představovanou přítomností ostatních“</a:t>
            </a:r>
            <a:r>
              <a:rPr lang="cs-CZ" altLang="cs-CZ" sz="2200"/>
              <a:t> (Allport, 1954)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/>
              <a:t>Proces, kterým je jedinec ovlivňen přímo či nepřímo myšlením, prožíváním a chováním druhých.</a:t>
            </a:r>
          </a:p>
          <a:p>
            <a:pPr>
              <a:lnSpc>
                <a:spcPct val="106000"/>
              </a:lnSpc>
            </a:pPr>
            <a:endParaRPr lang="cs-CZ" altLang="cs-CZ" sz="2200"/>
          </a:p>
          <a:p>
            <a:pPr>
              <a:lnSpc>
                <a:spcPct val="106000"/>
              </a:lnSpc>
            </a:pPr>
            <a:r>
              <a:rPr lang="cs-CZ" altLang="cs-CZ" sz="2200"/>
              <a:t>Rozvoj hlavně po druhé světové válce – hledání odpovědí na otázky, které vyvolala genocida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Skupinové myšlení - prevence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200"/>
              <a:t>Vedoucí skupiny může dočasně přidělit roli kritika každému členu skupiny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Vedoucí skupiny může na počátku brzdit přijetí jednoznačných preferencí a očekávání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Každý z členů skupiny se může běžně vyjadřovat ke skupinovým vymezením problému ze svého pohledu a přínosné nápady jsou skupinou přijímány</a:t>
            </a:r>
            <a:endParaRPr lang="en-US" altLang="cs-CZ" sz="2200"/>
          </a:p>
          <a:p>
            <a:pPr>
              <a:lnSpc>
                <a:spcPct val="80000"/>
              </a:lnSpc>
            </a:pPr>
            <a:r>
              <a:rPr lang="cs-CZ" altLang="cs-CZ" sz="2200"/>
              <a:t>Můžeme pozvat jednoho nebo více „expertů“ zvenku a členové skupiny mohou před nimi své nápady obhájit</a:t>
            </a:r>
          </a:p>
          <a:p>
            <a:pPr>
              <a:lnSpc>
                <a:spcPct val="80000"/>
              </a:lnSpc>
            </a:pPr>
            <a:r>
              <a:rPr lang="cs-CZ" altLang="cs-CZ" sz="2200"/>
              <a:t>Zkušenému a znalému členu skupiny je přidělena role oficiálního šťourala (tzv. ďáblův advokát) aby zpochybňoval předpoklady a plány</a:t>
            </a:r>
            <a:endParaRPr lang="en-US" altLang="cs-CZ" sz="2200"/>
          </a:p>
          <a:p>
            <a:pPr>
              <a:lnSpc>
                <a:spcPct val="80000"/>
              </a:lnSpc>
            </a:pPr>
            <a:r>
              <a:rPr lang="cs-CZ" altLang="cs-CZ" sz="2200"/>
              <a:t>Vedoucí se ujistí, zda je dostatek času věnován hledání problémů a varovných signálů, i od konkurenčních skupin a skupina a vedoucí vytváří i alternativní scénáře záměrů konkurujících skupin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Manipulace, manipulativní taktiky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Existuje široká škála postup, jak úspěšně ovlivňovat chování a prožívání druhých, které je možné pozorovat v běžných sociálních interakcích v různých prostředích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Příklady – v blízkých vztazích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Pocity viny</a:t>
            </a:r>
          </a:p>
          <a:p>
            <a:pPr lvl="1"/>
            <a:r>
              <a:rPr lang="cs-CZ" altLang="cs-CZ"/>
              <a:t>Časté v rodinných situacích – „Jak jsi mi to mohl/a udělat?“</a:t>
            </a:r>
          </a:p>
          <a:p>
            <a:r>
              <a:rPr lang="cs-CZ" altLang="cs-CZ"/>
              <a:t>Zlost</a:t>
            </a:r>
          </a:p>
          <a:p>
            <a:pPr lvl="1"/>
            <a:r>
              <a:rPr lang="cs-CZ" altLang="cs-CZ"/>
              <a:t>Viz konflikty – pro většinu osob je agrese ze strany druhých nepříjemná</a:t>
            </a:r>
          </a:p>
          <a:p>
            <a:r>
              <a:rPr lang="cs-CZ" altLang="cs-CZ"/>
              <a:t>Závazky, povinnosti</a:t>
            </a:r>
          </a:p>
          <a:p>
            <a:pPr lvl="1"/>
            <a:r>
              <a:rPr lang="cs-CZ" altLang="cs-CZ"/>
              <a:t>Vyplývající z vzájemných vztahů; místy těžko vymezitelné hranice („Vzpomínáš si, jak jsem ti tenkrát…?“)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Kritika</a:t>
            </a:r>
          </a:p>
          <a:p>
            <a:pPr lvl="1"/>
            <a:r>
              <a:rPr lang="cs-CZ" altLang="cs-CZ"/>
              <a:t>Vyvolání situace, ve které se musíme obhajovat, zatímco druzí mohou realizovat záměry</a:t>
            </a:r>
          </a:p>
          <a:p>
            <a:r>
              <a:rPr lang="cs-CZ" altLang="cs-CZ"/>
              <a:t>Nepřiměřenost</a:t>
            </a:r>
          </a:p>
          <a:p>
            <a:pPr lvl="1"/>
            <a:r>
              <a:rPr lang="cs-CZ" altLang="cs-CZ"/>
              <a:t>Objekt debaty je rozmlžen, nebo významově posunut („Já o voze, on o koze.“)</a:t>
            </a:r>
          </a:p>
          <a:p>
            <a:r>
              <a:rPr lang="cs-CZ" altLang="cs-CZ"/>
              <a:t>Bezmocnost</a:t>
            </a:r>
          </a:p>
          <a:p>
            <a:pPr lvl="1"/>
            <a:r>
              <a:rPr lang="cs-CZ" altLang="cs-CZ"/>
              <a:t>Falešná snaha vyvolat soucit („Potřebuju, abys mi pomohl…“)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Dráždění</a:t>
            </a:r>
          </a:p>
          <a:p>
            <a:pPr lvl="1"/>
            <a:r>
              <a:rPr lang="cs-CZ" altLang="cs-CZ"/>
              <a:t>S erotickým podtextem – používání flirtu jako prostředku k dosažení cíle</a:t>
            </a:r>
          </a:p>
          <a:p>
            <a:r>
              <a:rPr lang="cs-CZ" altLang="cs-CZ"/>
              <a:t>Otázky</a:t>
            </a:r>
          </a:p>
          <a:p>
            <a:pPr lvl="1"/>
            <a:r>
              <a:rPr lang="cs-CZ" altLang="cs-CZ"/>
              <a:t>Podsouvání významů, vyvolávání žádoucích pocitů („Proč jsi vlastně…?!)</a:t>
            </a:r>
          </a:p>
          <a:p>
            <a:pPr lvl="1"/>
            <a:endParaRPr lang="cs-CZ" altLang="cs-CZ"/>
          </a:p>
          <a:p>
            <a:r>
              <a:rPr lang="cs-CZ" altLang="cs-CZ"/>
              <a:t>Manipulace způsobují, že se cítíme smutní, využívaní, nebo zneužívaní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500"/>
              <a:t>Manipulativní taktiky v sociálních skupinách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288463" cy="499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Zvýšení sugestibility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„změkčení zábran“ prostřednictvím technik zvyšujících vnímavost (mj. audio, video, pohyby, mantry…)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Získání kontroly nad sociálním prostředím dotyčné osoby, jejím časem i sociální oporou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Mj. sociální izolace, omezení kontaktu s lidmi nesdílejícími propagovaný názor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Vyloučení informací narušujících skupinový názor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Kontrola komunikace, zavedení „vnitroskupinového slangu“ atp.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Donutit osobu přehodnotit vlastní jádrové vlastnosti a vnímání sebe sama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Sebezkušenost je přehodnocována, vlastní historie reinterpretována</a:t>
            </a:r>
          </a:p>
          <a:p>
            <a:pPr>
              <a:lnSpc>
                <a:spcPct val="90000"/>
              </a:lnSpc>
            </a:pPr>
            <a:r>
              <a:rPr lang="cs-CZ" altLang="cs-CZ" sz="2200"/>
              <a:t>Vyvolat pocity méněcennosti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Člověk nevěří vlastnímu úsudku, ani vlastním schopnostem</a:t>
            </a:r>
          </a:p>
          <a:p>
            <a:pPr>
              <a:lnSpc>
                <a:spcPct val="90000"/>
              </a:lnSpc>
            </a:pPr>
            <a:endParaRPr lang="cs-CZ" altLang="cs-CZ"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Vytváření silných negativních emocionálních zážitků</a:t>
            </a:r>
          </a:p>
          <a:p>
            <a:pPr lvl="1"/>
            <a:r>
              <a:rPr lang="cs-CZ" altLang="cs-CZ"/>
              <a:t>Využívány k psychickému trestání (sociální izolace, změny soc. statusu, vyvolávání úzkosti)</a:t>
            </a:r>
          </a:p>
          <a:p>
            <a:r>
              <a:rPr lang="cs-CZ" altLang="cs-CZ"/>
              <a:t>Zastrašování</a:t>
            </a:r>
          </a:p>
          <a:p>
            <a:pPr lvl="1"/>
            <a:r>
              <a:rPr lang="cs-CZ" altLang="cs-CZ"/>
              <a:t>Nepřijetí skupinového názoru povede k nejrůznějším následkům (duševní porucha, drogová závislost, vyloučení z komunity…)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Manipulace v médiích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200"/>
              <a:t>Řada taktik používaná zájmovými skupinami s dostatečným vlivem na média k prosazení vlastních cílů</a:t>
            </a:r>
          </a:p>
          <a:p>
            <a:pPr>
              <a:lnSpc>
                <a:spcPct val="90000"/>
              </a:lnSpc>
            </a:pPr>
            <a:endParaRPr lang="cs-CZ" altLang="cs-CZ" sz="2200"/>
          </a:p>
          <a:p>
            <a:pPr>
              <a:lnSpc>
                <a:spcPct val="90000"/>
              </a:lnSpc>
            </a:pPr>
            <a:r>
              <a:rPr lang="cs-CZ" altLang="cs-CZ" sz="2200"/>
              <a:t>Útoky 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Vytvoření „slaměného panáka“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Argumentace „ad hominem“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ale i </a:t>
            </a:r>
            <a:r>
              <a:rPr lang="cs-CZ" altLang="cs-CZ" sz="2000" i="1"/>
              <a:t>hledání obětního beránka</a:t>
            </a:r>
            <a:r>
              <a:rPr lang="cs-CZ" altLang="cs-CZ" sz="2000"/>
              <a:t> či </a:t>
            </a:r>
            <a:r>
              <a:rPr lang="cs-CZ" altLang="cs-CZ" sz="2000" i="1"/>
              <a:t>démonizace</a:t>
            </a:r>
          </a:p>
          <a:p>
            <a:pPr lvl="2">
              <a:lnSpc>
                <a:spcPct val="90000"/>
              </a:lnSpc>
            </a:pPr>
            <a:r>
              <a:rPr lang="cs-CZ" altLang="cs-CZ" sz="1800" i="1"/>
              <a:t>Př. „Židovské spiknutí – Německo před WWII“)</a:t>
            </a:r>
          </a:p>
          <a:p>
            <a:pPr lvl="1">
              <a:lnSpc>
                <a:spcPct val="90000"/>
              </a:lnSpc>
            </a:pPr>
            <a:endParaRPr lang="cs-CZ" altLang="cs-CZ" sz="2000"/>
          </a:p>
          <a:p>
            <a:pPr>
              <a:lnSpc>
                <a:spcPct val="90000"/>
              </a:lnSpc>
            </a:pPr>
            <a:r>
              <a:rPr lang="cs-CZ" altLang="cs-CZ" sz="2200"/>
              <a:t>Odvrácení pozornosti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Př. Film Vrtěti psem</a:t>
            </a:r>
          </a:p>
          <a:p>
            <a:pPr lvl="2">
              <a:lnSpc>
                <a:spcPct val="90000"/>
              </a:lnSpc>
            </a:pPr>
            <a:r>
              <a:rPr lang="cs-CZ" altLang="cs-CZ" sz="1800">
                <a:hlinkClick r:id="rId3"/>
              </a:rPr>
              <a:t>http://www.fdb.cz/filmy/25503-vrteti-psem-wag-the-dog.html</a:t>
            </a:r>
            <a:endParaRPr lang="cs-CZ" altLang="cs-CZ" sz="1800"/>
          </a:p>
          <a:p>
            <a:pPr lvl="1">
              <a:lnSpc>
                <a:spcPct val="90000"/>
              </a:lnSpc>
            </a:pPr>
            <a:r>
              <a:rPr lang="cs-CZ" altLang="cs-CZ" sz="2000"/>
              <a:t>Často také odkazy na </a:t>
            </a:r>
            <a:r>
              <a:rPr lang="cs-CZ" altLang="cs-CZ" sz="2000" i="1"/>
              <a:t>národní hrdost</a:t>
            </a:r>
            <a:r>
              <a:rPr lang="cs-CZ" altLang="cs-CZ" sz="2000"/>
              <a:t> nebo </a:t>
            </a:r>
            <a:r>
              <a:rPr lang="cs-CZ" altLang="cs-CZ" sz="2000" i="1"/>
              <a:t>patriotismus.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Psychologie davu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9736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 b="1" i="1"/>
              <a:t>Dav</a:t>
            </a:r>
            <a:r>
              <a:rPr lang="en-GB" altLang="cs-CZ" sz="2700" i="1"/>
              <a:t> - shluk lidí kolem ohniska společné pozornosti (Young, 1976)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 i="1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1. charakteristika davu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2. dynamika chování v davu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3. teorie davového chování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700"/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700"/>
              <a:t>4. fenomén nepomáhajícího davu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Atributy davu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053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mnoho lidí v malém prostoru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bezprostřední kontakt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podobnost v emocích (pocitech, potřebách, motivech)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podobné reakce na stejné podněty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nevládnou normy, ale pocity a emoce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deindividualizace (anonymita), imitace chování</a:t>
            </a:r>
          </a:p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Úvod (pokračování)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051925" cy="4760913"/>
          </a:xfrm>
        </p:spPr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 sz="2700"/>
              <a:t>Zahrnuje postupy, kterými </a:t>
            </a:r>
            <a:r>
              <a:rPr lang="cs-CZ" altLang="cs-CZ" sz="2700" b="1"/>
              <a:t>jedinec ovlivňuje</a:t>
            </a:r>
            <a:r>
              <a:rPr lang="cs-CZ" altLang="cs-CZ" sz="2700"/>
              <a:t> postoje a chování druhých</a:t>
            </a:r>
          </a:p>
          <a:p>
            <a:pPr lvl="1">
              <a:lnSpc>
                <a:spcPct val="106000"/>
              </a:lnSpc>
            </a:pPr>
            <a:r>
              <a:rPr lang="cs-CZ" altLang="cs-CZ" sz="2200" i="1"/>
              <a:t>persuaze, kladení požadavků, uplatňování autority</a:t>
            </a:r>
          </a:p>
          <a:p>
            <a:pPr>
              <a:lnSpc>
                <a:spcPct val="106000"/>
              </a:lnSpc>
            </a:pPr>
            <a:r>
              <a:rPr lang="cs-CZ" altLang="cs-CZ" sz="2700"/>
              <a:t>Zahrnuje i procesy, kterými </a:t>
            </a:r>
            <a:r>
              <a:rPr lang="cs-CZ" altLang="cs-CZ" sz="2700" b="1"/>
              <a:t>jedince ovlivňuje skupina</a:t>
            </a:r>
            <a:r>
              <a:rPr lang="cs-CZ" altLang="cs-CZ" sz="2700"/>
              <a:t> a společnost</a:t>
            </a:r>
          </a:p>
          <a:p>
            <a:pPr lvl="1">
              <a:lnSpc>
                <a:spcPct val="106000"/>
              </a:lnSpc>
            </a:pPr>
            <a:r>
              <a:rPr lang="cs-CZ" altLang="cs-CZ" sz="2200" i="1"/>
              <a:t>konformita k normám (skupinovým, společenským)</a:t>
            </a:r>
          </a:p>
          <a:p>
            <a:pPr>
              <a:lnSpc>
                <a:spcPct val="106000"/>
              </a:lnSpc>
            </a:pPr>
            <a:endParaRPr lang="cs-CZ" altLang="cs-CZ" sz="2700"/>
          </a:p>
          <a:p>
            <a:pPr>
              <a:lnSpc>
                <a:spcPct val="106000"/>
              </a:lnSpc>
            </a:pPr>
            <a:r>
              <a:rPr lang="cs-CZ" altLang="cs-CZ" sz="2700"/>
              <a:t>Jedná se vlivy působící v běžném každodenním životě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Základní typy davu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159875" cy="4849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shluk:</a:t>
            </a:r>
            <a:r>
              <a:rPr lang="en-GB" altLang="cs-CZ" sz="2400"/>
              <a:t> neorganizovaná masa lidí s nejasným záměrem a očekáváním, vzniká náhodně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publikum:</a:t>
            </a:r>
            <a:r>
              <a:rPr lang="en-GB" altLang="cs-CZ" sz="2400"/>
              <a:t> jistý záměr a očekávání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agresivní dav:</a:t>
            </a:r>
            <a:r>
              <a:rPr lang="en-GB" altLang="cs-CZ" sz="2400"/>
              <a:t> dav produkující násilí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lynčující:</a:t>
            </a:r>
            <a:r>
              <a:rPr lang="en-GB" altLang="cs-CZ" sz="2300"/>
              <a:t> agrese proti jednotlivci („spravedlnost“)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terorizující:</a:t>
            </a:r>
            <a:r>
              <a:rPr lang="en-GB" altLang="cs-CZ" sz="2300"/>
              <a:t> agrese proti větší skupině lidí, není tak aktivní jako lynčující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300" b="1" i="1"/>
              <a:t>rebelující:</a:t>
            </a:r>
            <a:r>
              <a:rPr lang="en-GB" altLang="cs-CZ" sz="2300"/>
              <a:t> mění se v organizaci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únikový dav: </a:t>
            </a:r>
            <a:r>
              <a:rPr lang="en-GB" altLang="cs-CZ" sz="2400"/>
              <a:t>uplatňuje se „panika“ (stav sugesce, snížení vědomí, výrazné emoce – strach, úzkost)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akvizitivní dav </a:t>
            </a:r>
            <a:r>
              <a:rPr lang="en-GB" altLang="cs-CZ" sz="2400"/>
              <a:t>(„rabující“): snaha něco získat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b="1"/>
              <a:t>expresivní dav</a:t>
            </a:r>
            <a:r>
              <a:rPr lang="en-GB" altLang="cs-CZ" sz="2400"/>
              <a:t> („afektivní“): vyjadřuje něco navenek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4800"/>
            <a:ext cx="9077325" cy="126047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Psychologické charakteristiky davu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990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deindividualizace: snížení osobní identity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„snížení intelektu“ (zúžení vědomí)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„zvýšené vášně“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„akceschopnost“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Dynamika davu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7325" cy="49990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základními faktory 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sugesce: </a:t>
            </a:r>
            <a:r>
              <a:rPr lang="en-GB" altLang="cs-CZ" i="1"/>
              <a:t>snížené vědomí, zvýšené emoce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nápodoba: </a:t>
            </a:r>
            <a:r>
              <a:rPr lang="en-GB" altLang="cs-CZ" i="1"/>
              <a:t>přebírání vzorců chování bez vnitřního ztotožnění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psychická nákaza: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zúžené vědomí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zúžená pozornost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sugesce</a:t>
            </a:r>
          </a:p>
          <a:p>
            <a:pPr lvl="1">
              <a:lnSpc>
                <a:spcPct val="102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nápodoba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54013"/>
            <a:ext cx="9077325" cy="116363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Teorie davu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9012" cy="4849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kolektivní mysli</a:t>
            </a:r>
            <a:r>
              <a:rPr lang="en-GB" altLang="cs-CZ" sz="2200"/>
              <a:t> - G. le Bon (1895): v davu se projevují instinkty, vášně (nekontrolované emoce jako hněv, impulsivita, intolerance, živelnost, fanatismus)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psychoanalytická teorie</a:t>
            </a:r>
            <a:r>
              <a:rPr lang="en-GB" altLang="cs-CZ" sz="2200"/>
              <a:t> - id je ovládáno silnými vůdci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aktuální normy</a:t>
            </a:r>
            <a:r>
              <a:rPr lang="en-GB" altLang="cs-CZ" sz="2200"/>
              <a:t> (Turner, Kilian 1972): 3 základní procesy: a) nákaza, b) shovívavost (postojů, chování – sjednocení), c) aktuální norma</a:t>
            </a:r>
          </a:p>
          <a:p>
            <a:pPr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200" b="1"/>
              <a:t>teorie sčítajících se hodnot</a:t>
            </a:r>
            <a:r>
              <a:rPr lang="en-GB" altLang="cs-CZ" sz="2200"/>
              <a:t> (Smelser, 1963): a) strukturovaná vodivost, b) strukturované napětí, c) všeobecné přesvědčení (sugesce), d) náhlá událost, e) mobilizace (pohotovost pro určitý druh chování), f) cesta ke kontrole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57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Pozitivní účinky davu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3713"/>
            <a:ext cx="9075738" cy="49974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Léčivé účinky davu: pocit sounáležitosti (sport, koncerty, náboženská setkání atd.)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06388"/>
            <a:ext cx="9075738" cy="12573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cs-CZ"/>
              <a:t>Nepomáhající dav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9159875" cy="47640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/>
              <a:t>poskytnutí pomoci předpokládá: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1. povšimnout si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2. správná interpretace</a:t>
            </a:r>
          </a:p>
          <a:p>
            <a:pPr lvl="1">
              <a:lnSpc>
                <a:spcPct val="95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i="1"/>
              <a:t>„bystander effect“</a:t>
            </a:r>
            <a:r>
              <a:rPr lang="en-GB" altLang="cs-CZ" b="1"/>
              <a:t> (efekt diváka) </a:t>
            </a:r>
            <a:r>
              <a:rPr lang="en-GB" altLang="cs-CZ"/>
              <a:t>– Lattané, Darley : čím více lidí, tím menší pravděpodobnost pomoci druhých lidí</a:t>
            </a:r>
          </a:p>
          <a:p>
            <a:pPr lvl="1">
              <a:lnSpc>
                <a:spcPct val="95000"/>
              </a:lnSpc>
              <a:buSzPct val="45000"/>
              <a:buFont typeface="Wingdings" panose="05000000000000000000" pitchFamily="2" charset="2"/>
              <a:buChar char="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 i="1"/>
              <a:t>„pluralistic ignorance“</a:t>
            </a:r>
            <a:r>
              <a:rPr lang="en-GB" altLang="cs-CZ" i="1"/>
              <a:t> -</a:t>
            </a:r>
            <a:r>
              <a:rPr lang="en-GB" altLang="cs-CZ"/>
              <a:t> znásobený nezájem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3. převzetí odpovědnosti</a:t>
            </a:r>
            <a:r>
              <a:rPr lang="en-GB" altLang="cs-CZ"/>
              <a:t> (diffusion of responsibility, confusion of responsibility),</a:t>
            </a:r>
          </a:p>
          <a:p>
            <a:pPr>
              <a:lnSpc>
                <a:spcPct val="95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b="1"/>
              <a:t>4. rozhodnutí jak pomoci</a:t>
            </a:r>
            <a:r>
              <a:rPr lang="en-GB" altLang="cs-CZ"/>
              <a:t> (audience inhibition)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Typy sociálního vlivu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2101850"/>
            <a:ext cx="8605837" cy="5133975"/>
          </a:xfrm>
        </p:spPr>
        <p:txBody>
          <a:bodyPr/>
          <a:lstStyle/>
          <a:p>
            <a:pPr>
              <a:lnSpc>
                <a:spcPct val="96000"/>
              </a:lnSpc>
            </a:pPr>
            <a:r>
              <a:rPr lang="cs-CZ" altLang="cs-CZ" sz="2000" b="1"/>
              <a:t>konformita - </a:t>
            </a:r>
            <a:r>
              <a:rPr lang="cs-CZ" altLang="cs-CZ" sz="2000"/>
              <a:t> změna, přesvědčení či chování, která má za cíl sjednocení se skupinovým názorem </a:t>
            </a:r>
            <a:r>
              <a:rPr lang="cs-CZ" altLang="cs-CZ" sz="2000" i="1"/>
              <a:t>(většinou nepřímý vliv)</a:t>
            </a:r>
          </a:p>
          <a:p>
            <a:pPr>
              <a:lnSpc>
                <a:spcPct val="96000"/>
              </a:lnSpc>
            </a:pPr>
            <a:endParaRPr lang="cs-CZ" altLang="cs-CZ" sz="2000" b="1"/>
          </a:p>
          <a:p>
            <a:pPr>
              <a:lnSpc>
                <a:spcPct val="96000"/>
              </a:lnSpc>
            </a:pPr>
            <a:r>
              <a:rPr lang="cs-CZ" altLang="cs-CZ" sz="2000" b="1"/>
              <a:t>vstřícnost, ochota vyhovět - </a:t>
            </a:r>
            <a:r>
              <a:rPr lang="cs-CZ" altLang="cs-CZ" sz="2000"/>
              <a:t> udělám, co se mi řekne</a:t>
            </a:r>
            <a:r>
              <a:rPr lang="cs-CZ" altLang="cs-CZ" sz="2000" b="1"/>
              <a:t> </a:t>
            </a:r>
            <a:r>
              <a:rPr lang="cs-CZ" altLang="cs-CZ" sz="2000"/>
              <a:t>;)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poslušnost</a:t>
            </a:r>
            <a:r>
              <a:rPr lang="cs-CZ" altLang="cs-CZ" sz="2000"/>
              <a:t> – udělám, co mi řekne autorita; často jde proti vnitřnímu přesvědčení (př. změna chování, která není provázena postojovou změnou; </a:t>
            </a:r>
            <a:r>
              <a:rPr lang="cs-CZ" altLang="cs-CZ" sz="2000" i="1"/>
              <a:t>přímý vliv</a:t>
            </a:r>
            <a:r>
              <a:rPr lang="cs-CZ" altLang="cs-CZ" sz="2000"/>
              <a:t>)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konverze</a:t>
            </a:r>
            <a:r>
              <a:rPr lang="cs-CZ" altLang="cs-CZ" sz="2000"/>
              <a:t> – změna, která mění vnitřní přesvědčení</a:t>
            </a:r>
          </a:p>
          <a:p>
            <a:pPr>
              <a:lnSpc>
                <a:spcPct val="96000"/>
              </a:lnSpc>
            </a:pPr>
            <a:endParaRPr lang="cs-CZ" altLang="cs-CZ" sz="2000"/>
          </a:p>
          <a:p>
            <a:pPr>
              <a:lnSpc>
                <a:spcPct val="96000"/>
              </a:lnSpc>
            </a:pPr>
            <a:r>
              <a:rPr lang="cs-CZ" altLang="cs-CZ" sz="2000" b="1"/>
              <a:t>vliv minority</a:t>
            </a:r>
            <a:r>
              <a:rPr lang="cs-CZ" altLang="cs-CZ" sz="2000"/>
              <a:t> – procesy, kterými malá nebo málo vlivná skupina mění postoje majority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Klasické výzkumy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Milgram (1963, 1974)</a:t>
            </a:r>
          </a:p>
          <a:p>
            <a:r>
              <a:rPr lang="cs-CZ" altLang="cs-CZ"/>
              <a:t>Asch (1955)</a:t>
            </a:r>
          </a:p>
          <a:p>
            <a:r>
              <a:rPr lang="cs-CZ" altLang="cs-CZ"/>
              <a:t>Moscovici</a:t>
            </a:r>
          </a:p>
          <a:p>
            <a:r>
              <a:rPr lang="cs-CZ" altLang="cs-CZ"/>
              <a:t>Zimbardo</a:t>
            </a:r>
          </a:p>
          <a:p>
            <a:endParaRPr lang="cs-CZ" altLang="cs-CZ"/>
          </a:p>
          <a:p>
            <a:r>
              <a:rPr lang="cs-CZ" altLang="cs-CZ"/>
              <a:t>Oblíbené, citované, často součástí představy o sociální psychologii jako takové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Milgramova studie poslušnosti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835525" cy="4027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role „učitele“v „pedagogickém experimentu“ 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„elektrické šoky“ za chybnou odpověď, vždy o 15V vyšší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latin typeface="Arial" panose="020B0604020202020204" pitchFamily="34" charset="0"/>
              </a:rPr>
              <a:t>	(od 15 do 450V - „nebezpečně vysoký šok“)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při každém šoku „žák“ prostestuje a nokonec odmítá odpovídat</a:t>
            </a:r>
          </a:p>
          <a:p>
            <a:pPr>
              <a:lnSpc>
                <a:spcPct val="80000"/>
              </a:lnSpc>
            </a:pPr>
            <a:r>
              <a:rPr lang="cs-CZ" altLang="cs-CZ" sz="2000">
                <a:latin typeface="Arial" panose="020B0604020202020204" pitchFamily="34" charset="0"/>
              </a:rPr>
              <a:t>opakovaná instrukce „experiment vyžaduje, abyste pokračoval“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184775" y="1979613"/>
          <a:ext cx="4535488" cy="319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Chart" r:id="rId4" imgW="4105593" imgH="2895822" progId="MSGraph.Chart.8">
                  <p:embed/>
                </p:oleObj>
              </mc:Choice>
              <mc:Fallback>
                <p:oleObj name="Chart" r:id="rId4" imgW="4105593" imgH="2895822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1979613"/>
                        <a:ext cx="4535488" cy="3198812"/>
                      </a:xfrm>
                      <a:prstGeom prst="rect">
                        <a:avLst/>
                      </a:prstGeom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1223963" y="5940425"/>
            <a:ext cx="475297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77825" indent="-377825" defTabSz="100806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819150" indent="-315913" defTabSz="1008063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260475" indent="-252413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763713" indent="-252413" defTabSz="100806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268538" indent="-252413" defTabSz="1008063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7257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31829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6401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4097338" indent="-252413" defTabSz="1008063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65% procent pokračovalo až do konce, když je „žák“ jen slyšet, 65% odmítlo, když byl i vidět</a:t>
            </a:r>
          </a:p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na telefonické naléhání reaguje jen 20,5%</a:t>
            </a:r>
          </a:p>
          <a:p>
            <a:pPr>
              <a:lnSpc>
                <a:spcPct val="80000"/>
              </a:lnSpc>
            </a:pPr>
            <a:r>
              <a:rPr lang="cs-CZ" altLang="cs-CZ" sz="1500">
                <a:latin typeface="Arial" panose="020B0604020202020204" pitchFamily="34" charset="0"/>
              </a:rPr>
              <a:t>když byl přítomen i druhý „vyučující“, šlo do konce 95%; když jeden odmítl pokračovat, jen 10% pak samo pokračovalo do konce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792163" y="5867400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4991100"/>
            <a:ext cx="2024062" cy="256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Aschova studie konformity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763713"/>
            <a:ext cx="4454525" cy="4994275"/>
          </a:xfrm>
        </p:spPr>
        <p:txBody>
          <a:bodyPr/>
          <a:lstStyle/>
          <a:p>
            <a:r>
              <a:rPr lang="cs-CZ" altLang="cs-CZ" sz="2200">
                <a:latin typeface="Arial" panose="020B0604020202020204" pitchFamily="34" charset="0"/>
              </a:rPr>
              <a:t>„jednoduchý percepční experiment“ 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která čára je nejblíž standardu X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spolupracovníci mezi respondenty; 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75% odpovídá se skupinou špatně</a:t>
            </a:r>
          </a:p>
          <a:p>
            <a:r>
              <a:rPr lang="cs-CZ" altLang="cs-CZ" sz="2200">
                <a:latin typeface="Arial" panose="020B0604020202020204" pitchFamily="34" charset="0"/>
              </a:rPr>
              <a:t>procento roste s velikostí skupiny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5976938" y="2195513"/>
            <a:ext cx="3559175" cy="1712912"/>
            <a:chOff x="1008" y="2208"/>
            <a:chExt cx="3648" cy="1440"/>
          </a:xfrm>
        </p:grpSpPr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1008" y="2208"/>
              <a:ext cx="1680" cy="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cs-CZ" sz="2400"/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2976" y="2208"/>
              <a:ext cx="1680" cy="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7" name="Line 7"/>
            <p:cNvSpPr>
              <a:spLocks noChangeShapeType="1"/>
            </p:cNvSpPr>
            <p:nvPr/>
          </p:nvSpPr>
          <p:spPr bwMode="auto">
            <a:xfrm>
              <a:off x="1371" y="2496"/>
              <a:ext cx="0" cy="76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8" name="Line 8"/>
            <p:cNvSpPr>
              <a:spLocks noChangeShapeType="1"/>
            </p:cNvSpPr>
            <p:nvPr/>
          </p:nvSpPr>
          <p:spPr bwMode="auto">
            <a:xfrm>
              <a:off x="1851" y="2544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9" name="Line 9"/>
            <p:cNvSpPr>
              <a:spLocks noChangeShapeType="1"/>
            </p:cNvSpPr>
            <p:nvPr/>
          </p:nvSpPr>
          <p:spPr bwMode="auto">
            <a:xfrm>
              <a:off x="2331" y="2640"/>
              <a:ext cx="0" cy="62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0" name="Line 10"/>
            <p:cNvSpPr>
              <a:spLocks noChangeShapeType="1"/>
            </p:cNvSpPr>
            <p:nvPr/>
          </p:nvSpPr>
          <p:spPr bwMode="auto">
            <a:xfrm>
              <a:off x="3816" y="2592"/>
              <a:ext cx="0" cy="6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1" name="Text Box 11"/>
            <p:cNvSpPr txBox="1">
              <a:spLocks noChangeArrowheads="1"/>
            </p:cNvSpPr>
            <p:nvPr/>
          </p:nvSpPr>
          <p:spPr bwMode="auto">
            <a:xfrm>
              <a:off x="1171" y="3264"/>
              <a:ext cx="402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649" y="3264"/>
              <a:ext cx="40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5853" name="Text Box 13"/>
            <p:cNvSpPr txBox="1">
              <a:spLocks noChangeArrowheads="1"/>
            </p:cNvSpPr>
            <p:nvPr/>
          </p:nvSpPr>
          <p:spPr bwMode="auto">
            <a:xfrm>
              <a:off x="2131" y="3264"/>
              <a:ext cx="40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3618" y="3264"/>
              <a:ext cx="403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altLang="cs-CZ" sz="2400">
                  <a:solidFill>
                    <a:srgbClr val="000000"/>
                  </a:solidFill>
                </a:rPr>
                <a:t>X</a:t>
              </a:r>
            </a:p>
          </p:txBody>
        </p:sp>
      </p:grpSp>
      <p:graphicFrame>
        <p:nvGraphicFramePr>
          <p:cNvPr id="35855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5400675" y="4284663"/>
          <a:ext cx="4227513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Chart" r:id="rId4" imgW="6105606" imgH="3600523" progId="MSGraph.Chart.8">
                  <p:embed followColorScheme="full"/>
                </p:oleObj>
              </mc:Choice>
              <mc:Fallback>
                <p:oleObj name="Chart" r:id="rId4" imgW="6105606" imgH="3600523" progId="MSGraph.Chart.8">
                  <p:embed followColorScheme="full"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284663"/>
                        <a:ext cx="4227513" cy="2492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5740400"/>
            <a:ext cx="3024187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58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Moscoviciho studie vlivu minority na skupinový názor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6000"/>
              </a:lnSpc>
            </a:pPr>
            <a:r>
              <a:rPr lang="cs-CZ" altLang="cs-CZ"/>
              <a:t>mírná modifikace Aschova výzkumu; spolupracovníci vystupují jako konzistentní menšina</a:t>
            </a:r>
          </a:p>
          <a:p>
            <a:pPr>
              <a:lnSpc>
                <a:spcPct val="106000"/>
              </a:lnSpc>
            </a:pPr>
            <a:r>
              <a:rPr lang="cs-CZ" altLang="cs-CZ"/>
              <a:t>mají vliv protože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narušují většinový názor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přitahují pozornost na sebe jako objekt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přitahují pozornost k alternativnímu řešení</a:t>
            </a:r>
          </a:p>
          <a:p>
            <a:pPr lvl="1">
              <a:lnSpc>
                <a:spcPct val="106000"/>
              </a:lnSpc>
            </a:pPr>
            <a:r>
              <a:rPr lang="cs-CZ" altLang="cs-CZ"/>
              <a:t>vyřešení problému vyžaduje konsenzus</a:t>
            </a:r>
          </a:p>
          <a:p>
            <a:pPr>
              <a:lnSpc>
                <a:spcPct val="106000"/>
              </a:lnSpc>
            </a:pPr>
            <a:r>
              <a:rPr lang="cs-CZ" altLang="cs-CZ"/>
              <a:t>nutí respondenty „přemýšlet dvakrát“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355600"/>
            <a:ext cx="9051925" cy="1047750"/>
          </a:xfrm>
        </p:spPr>
        <p:txBody>
          <a:bodyPr/>
          <a:lstStyle/>
          <a:p>
            <a:r>
              <a:rPr lang="cs-CZ" altLang="cs-CZ"/>
              <a:t>Zimbardův vězeňský experiment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2124075"/>
            <a:ext cx="5522912" cy="4760913"/>
          </a:xfrm>
        </p:spPr>
        <p:txBody>
          <a:bodyPr/>
          <a:lstStyle/>
          <a:p>
            <a:r>
              <a:rPr lang="cs-CZ" altLang="cs-CZ"/>
              <a:t>skupinová dynamika </a:t>
            </a:r>
          </a:p>
          <a:p>
            <a:pPr lvl="1"/>
            <a:r>
              <a:rPr lang="cs-CZ" altLang="cs-CZ"/>
              <a:t>	studenti v rolích „dozorci“, „vězni“ </a:t>
            </a:r>
          </a:p>
          <a:p>
            <a:pPr lvl="1"/>
            <a:r>
              <a:rPr lang="cs-CZ" altLang="cs-CZ"/>
              <a:t>dynamika deindividuace</a:t>
            </a:r>
          </a:p>
          <a:p>
            <a:pPr lvl="1"/>
            <a:r>
              <a:rPr lang="cs-CZ" altLang="cs-CZ"/>
              <a:t>eskalace; po týdnu ukončeno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 sz="1800"/>
              <a:t>http://www.prisonexp.org/</a:t>
            </a:r>
          </a:p>
          <a:p>
            <a:r>
              <a:rPr lang="cs-CZ" altLang="cs-CZ" sz="1800"/>
              <a:t>http://en.wikipedia.org/wiki/Stanford_prison_experiment</a:t>
            </a:r>
          </a:p>
          <a:p>
            <a:r>
              <a:rPr lang="cs-CZ" altLang="cs-CZ" sz="1800"/>
              <a:t>viz. např. Zimbardo, P.G. </a:t>
            </a:r>
            <a:r>
              <a:rPr lang="cs-CZ" altLang="cs-CZ" sz="1800" i="1"/>
              <a:t>Moc a zlo</a:t>
            </a:r>
            <a:r>
              <a:rPr lang="cs-CZ" altLang="cs-CZ" sz="1800"/>
              <a:t>. Praha, MoraviaPress 2005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979613"/>
            <a:ext cx="3600450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4427538"/>
            <a:ext cx="3600450" cy="238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Line 6"/>
          <p:cNvSpPr>
            <a:spLocks noChangeShapeType="1"/>
          </p:cNvSpPr>
          <p:nvPr/>
        </p:nvSpPr>
        <p:spPr bwMode="auto">
          <a:xfrm>
            <a:off x="647700" y="5075238"/>
            <a:ext cx="540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nky">
  <a:themeElements>
    <a:clrScheme name="Linky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Linky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Linky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ky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ky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377</TotalTime>
  <Words>1840</Words>
  <Application>Microsoft Office PowerPoint</Application>
  <PresentationFormat>Vlastní</PresentationFormat>
  <Paragraphs>298</Paragraphs>
  <Slides>35</Slides>
  <Notes>34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Times New Roman</vt:lpstr>
      <vt:lpstr>Tahoma</vt:lpstr>
      <vt:lpstr>Garamond</vt:lpstr>
      <vt:lpstr>Verdana</vt:lpstr>
      <vt:lpstr>Wingdings</vt:lpstr>
      <vt:lpstr>Arial</vt:lpstr>
      <vt:lpstr>Linky</vt:lpstr>
      <vt:lpstr>Microsoft Graph 2000 Chart</vt:lpstr>
      <vt:lpstr>Aplikovaná sociální psychologie</vt:lpstr>
      <vt:lpstr>Opakování</vt:lpstr>
      <vt:lpstr>Úvod (pokračování)</vt:lpstr>
      <vt:lpstr>Typy sociálního vlivu</vt:lpstr>
      <vt:lpstr>Klasické výzkumy</vt:lpstr>
      <vt:lpstr>Milgramova studie poslušnosti</vt:lpstr>
      <vt:lpstr>Aschova studie konformity</vt:lpstr>
      <vt:lpstr>Moscoviciho studie vlivu minority na skupinový názor</vt:lpstr>
      <vt:lpstr>Zimbardův vězeňský experiment</vt:lpstr>
      <vt:lpstr>Teorie sociálního srovnávání (Festinger, 1950, 1954)</vt:lpstr>
      <vt:lpstr>Konformita – kdy a proč podléháme</vt:lpstr>
      <vt:lpstr>Vstřícnost, ochota vyhovět (compliance)</vt:lpstr>
      <vt:lpstr>Poslušnost ve vztahu k autoritě</vt:lpstr>
      <vt:lpstr>Skupinové myšlení (groupthink)</vt:lpstr>
      <vt:lpstr>Symptomy skupinového myšlení</vt:lpstr>
      <vt:lpstr>Dynamika skupinového myšlení</vt:lpstr>
      <vt:lpstr>Příklady skupinového myšlení a jejich dopadů (Janis)</vt:lpstr>
      <vt:lpstr>Příklady (2)</vt:lpstr>
      <vt:lpstr>Skupinové myšlení a mediální tlak</vt:lpstr>
      <vt:lpstr>Skupinové myšlení - prevence</vt:lpstr>
      <vt:lpstr>Manipulace, manipulativní taktiky</vt:lpstr>
      <vt:lpstr>Příklady – v blízkých vztazích</vt:lpstr>
      <vt:lpstr>Prezentace aplikace PowerPoint</vt:lpstr>
      <vt:lpstr>Prezentace aplikace PowerPoint</vt:lpstr>
      <vt:lpstr>Manipulativní taktiky v sociálních skupinách</vt:lpstr>
      <vt:lpstr>Prezentace aplikace PowerPoint</vt:lpstr>
      <vt:lpstr>Manipulace v médiích</vt:lpstr>
      <vt:lpstr>Psychologie davu</vt:lpstr>
      <vt:lpstr>Atributy davu</vt:lpstr>
      <vt:lpstr>Základní typy davu</vt:lpstr>
      <vt:lpstr>Psychologické charakteristiky davu</vt:lpstr>
      <vt:lpstr>Dynamika davu</vt:lpstr>
      <vt:lpstr>Teorie davu</vt:lpstr>
      <vt:lpstr>Pozitivní účinky davu</vt:lpstr>
      <vt:lpstr>Nepomáhající dav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sociální psychologie</dc:title>
  <dc:creator>Mares</dc:creator>
  <cp:lastModifiedBy>Mares</cp:lastModifiedBy>
  <cp:revision>34</cp:revision>
  <dcterms:modified xsi:type="dcterms:W3CDTF">2015-10-13T07:07:38Z</dcterms:modified>
</cp:coreProperties>
</file>