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4"/>
  </p:notes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7" r:id="rId11"/>
    <p:sldId id="269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C3DA7-9A08-4F04-8903-7C1B2DDB813C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0A96E-702E-4103-A6FD-48B72B385B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4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Renat </a:t>
            </a:r>
            <a:r>
              <a:rPr lang="cs-CZ" dirty="0" err="1" smtClean="0"/>
              <a:t>Tagiuri</a:t>
            </a:r>
            <a:r>
              <a:rPr lang="cs-CZ" dirty="0" smtClean="0"/>
              <a:t> (1968), Richard </a:t>
            </a:r>
            <a:r>
              <a:rPr lang="cs-CZ" dirty="0" err="1" smtClean="0"/>
              <a:t>Bessoth</a:t>
            </a:r>
            <a:r>
              <a:rPr lang="cs-CZ" baseline="0" dirty="0" smtClean="0"/>
              <a:t> (1989 a,b) je pro klima školy významné vnímání, posuzování a hodnocení následujících oblastí školy žáky, učiteli a rodiči:</a:t>
            </a:r>
          </a:p>
          <a:p>
            <a:r>
              <a:rPr lang="cs-CZ" baseline="0" dirty="0" smtClean="0"/>
              <a:t>-kultury (např. kurikulum, hodnotový systém ve škole, image školy, symboly),</a:t>
            </a:r>
          </a:p>
          <a:p>
            <a:r>
              <a:rPr lang="cs-CZ" baseline="0" dirty="0" smtClean="0"/>
              <a:t>-sociální vztahy (mezi jednotlivými skupinami ve škole i uvnitř těchto skupin),</a:t>
            </a:r>
          </a:p>
          <a:p>
            <a:r>
              <a:rPr lang="cs-CZ" baseline="0" dirty="0" smtClean="0"/>
              <a:t>Personální složení (charakteristiky osob a jejich kompetence), </a:t>
            </a:r>
          </a:p>
          <a:p>
            <a:pPr>
              <a:buFontTx/>
              <a:buChar char="-"/>
            </a:pPr>
            <a:r>
              <a:rPr lang="cs-CZ" baseline="0" dirty="0" smtClean="0"/>
              <a:t>Ekologické aspekty (architektonické znaky a materiální vybavení, estetické upořádání).</a:t>
            </a:r>
          </a:p>
          <a:p>
            <a:pPr>
              <a:buFontTx/>
              <a:buNone/>
            </a:pPr>
            <a:r>
              <a:rPr lang="cs-CZ" baseline="0" dirty="0" smtClean="0"/>
              <a:t>„Klima školy jako projev celého školního prostředí (kulturní, sociální, personální a ekologické oblasti) ve vnímání, prožívání a hodnocení žáků, učitelů, rodičů a dalších aktérů školního života. Pro pochopení pojmu klima školy tedy autoři evaluačního nástroje „klima školy“ doporučují vyjít ze školního prostředí a sledovat jeho působení na žáky, učitele a rodiče, </a:t>
            </a:r>
            <a:r>
              <a:rPr lang="cs-CZ" baseline="0" dirty="0" err="1" smtClean="0"/>
              <a:t>přápadně</a:t>
            </a:r>
            <a:r>
              <a:rPr lang="cs-CZ" baseline="0" dirty="0" smtClean="0"/>
              <a:t> i na další aktéry.“ </a:t>
            </a:r>
            <a:r>
              <a:rPr lang="cs-CZ" baseline="0" dirty="0" err="1" smtClean="0"/>
              <a:t>Grecmanová</a:t>
            </a:r>
            <a:r>
              <a:rPr lang="cs-CZ" baseline="0" dirty="0" smtClean="0"/>
              <a:t> a kol., 2012</a:t>
            </a:r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r>
              <a:rPr lang="cs-CZ" baseline="0" dirty="0" smtClean="0"/>
              <a:t>Školní prostředí není totožné s klimatem školy.</a:t>
            </a:r>
          </a:p>
          <a:p>
            <a:pPr>
              <a:buFontTx/>
              <a:buNone/>
            </a:pPr>
            <a:r>
              <a:rPr lang="cs-CZ" baseline="0" dirty="0" smtClean="0"/>
              <a:t>Školní prostředí  působí na lidi (učitele, žáky, rodiče), kteří jsou jeho součástí a přes své vnímání, prožívání a posuzování filtrují vše, co je obklopuje.</a:t>
            </a:r>
          </a:p>
          <a:p>
            <a:pPr>
              <a:buFontTx/>
              <a:buNone/>
            </a:pPr>
            <a:r>
              <a:rPr lang="cs-CZ" baseline="0" dirty="0" smtClean="0"/>
              <a:t>Klima školy je potřeba vnímat jako zastřešující pojem, jenž je velmi odlišný od klimatu výuky, třídy, učitelského sboru, organizačního klimatu.</a:t>
            </a:r>
          </a:p>
          <a:p>
            <a:pPr>
              <a:buFontTx/>
              <a:buNone/>
            </a:pPr>
            <a:r>
              <a:rPr lang="cs-CZ" baseline="0" dirty="0" smtClean="0"/>
              <a:t>Zjišťuje se propojením informací od různých aktérů, jejichž hodnocení je výsledkem vnímání a prožívání školního prostředí v delším časovém období.</a:t>
            </a:r>
          </a:p>
          <a:p>
            <a:pPr>
              <a:buFontTx/>
              <a:buNone/>
            </a:pPr>
            <a:r>
              <a:rPr lang="cs-CZ" baseline="0" dirty="0" smtClean="0"/>
              <a:t>Můžeme sledovat: jak jsou žáci a učitelé, rodiči spokojeni s fyzickým prostředím školy, organizačním uspořádáním a obsahem výuky, s prací učitelů, chováním </a:t>
            </a:r>
            <a:r>
              <a:rPr lang="cs-CZ" baseline="0" dirty="0" err="1" smtClean="0"/>
              <a:t>áků</a:t>
            </a:r>
            <a:r>
              <a:rPr lang="cs-CZ" baseline="0" dirty="0" smtClean="0"/>
              <a:t>, s přístupem vedení školy… .</a:t>
            </a:r>
          </a:p>
          <a:p>
            <a:pPr>
              <a:buFontTx/>
              <a:buNone/>
            </a:pPr>
            <a:r>
              <a:rPr lang="cs-CZ" baseline="0" dirty="0" smtClean="0"/>
              <a:t>Každý z těchto činitelů má určitý vliv nicméně klima školy je závislé i na jejich působení ve vzájemných vztazích a ve spojení s dalšími činitel a složkami.</a:t>
            </a:r>
          </a:p>
          <a:p>
            <a:pPr>
              <a:buFontTx/>
              <a:buNone/>
            </a:pPr>
            <a:r>
              <a:rPr lang="cs-CZ" dirty="0" err="1" smtClean="0"/>
              <a:t>Bessoth</a:t>
            </a:r>
            <a:r>
              <a:rPr lang="cs-CZ" baseline="0" dirty="0" smtClean="0"/>
              <a:t> (1989)organizační klima školy vnímá jako sociální vztahy a kulturu školy. „Organizační klima považuje za osobitost sociálního systému školy. </a:t>
            </a:r>
            <a:r>
              <a:rPr lang="cs-CZ" baseline="0" dirty="0" err="1" smtClean="0"/>
              <a:t>Posíl</a:t>
            </a:r>
            <a:r>
              <a:rPr lang="cs-CZ" baseline="0" dirty="0" smtClean="0"/>
              <a:t> se na něm např. filozofie školy a její dlouhodobé priority, řád školy, ke kterému se musí přihlížet, rozvrh vyučovacích hodin, vyučovací metody, …pracovní aktivita učitelů a její adekvátní využití, osobností rozvoj… Sleduje se vnitřní pohled zaměstnanců a obvykle se nebere v úvahu vyzařování „vnitřního klimatu“ ven. Běžně označováno jako „provozní klima“, změna dána modifikací chování vedení školy. Podobně jako u organizačního a školního klimatu jde i u vyučovacího klimatu o pochopení školního prostředí, tzn. Pracovní prostředí aktivně zúčastněných osob.</a:t>
            </a:r>
          </a:p>
          <a:p>
            <a:pPr>
              <a:buFontTx/>
              <a:buNone/>
            </a:pPr>
            <a:r>
              <a:rPr lang="cs-CZ" baseline="0" dirty="0" err="1" smtClean="0"/>
              <a:t>Bessoth</a:t>
            </a:r>
            <a:r>
              <a:rPr lang="cs-CZ" baseline="0" dirty="0" smtClean="0"/>
              <a:t> (1989) vnímá vyučovací klima jako sociální fenomén. Má svá specifika a nelze ztotožnit ani se školním klimatem.</a:t>
            </a:r>
          </a:p>
          <a:p>
            <a:pPr>
              <a:buFontTx/>
              <a:buNone/>
            </a:pPr>
            <a:r>
              <a:rPr lang="cs-CZ" baseline="0" dirty="0" smtClean="0"/>
              <a:t>Škola a </a:t>
            </a:r>
            <a:r>
              <a:rPr lang="cs-CZ" baseline="0" dirty="0" err="1" smtClean="0"/>
              <a:t>vučování</a:t>
            </a:r>
            <a:r>
              <a:rPr lang="cs-CZ" baseline="0" dirty="0" smtClean="0"/>
              <a:t>  ve třídě jsou dvě různé věci, které v určitém okamžiku podléhají zvláštním rámcovým podmínkám. Jsou to organizační jednotky na různých rovinách.  Vyučovací klima se tvoří ve všech vyučovacích předmětech v rámci interakce učitel – žák, tj. jde o určitý předmět a určitého učitele. H. </a:t>
            </a:r>
            <a:r>
              <a:rPr lang="cs-CZ" baseline="0" dirty="0" err="1" smtClean="0"/>
              <a:t>Dreesmann</a:t>
            </a:r>
            <a:r>
              <a:rPr lang="cs-CZ" baseline="0" dirty="0" smtClean="0"/>
              <a:t> (1982) definuje vyučovací klima jako přetrvávající kvalitu vyučovacího prostředí, pro niž jsou charakteristické určité znaky, které mohou žáci prožívat a které mohou potencionálně ovlivnit jejich chování. Důležitým znakem je např. Zda je vyučování více orientované na žáka nebo na učitele, zda je dominující nebo integrující… (</a:t>
            </a:r>
            <a:r>
              <a:rPr lang="cs-CZ" baseline="0" dirty="0" err="1" smtClean="0"/>
              <a:t>Grecmanová</a:t>
            </a:r>
            <a:r>
              <a:rPr lang="cs-CZ" baseline="0" dirty="0" smtClean="0"/>
              <a:t>, 2004)</a:t>
            </a:r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r>
              <a:rPr lang="cs-CZ" baseline="0" dirty="0" smtClean="0"/>
              <a:t>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4246-2A06-42F6-9704-A8F59461B852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3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co se ptáme</a:t>
            </a:r>
            <a:r>
              <a:rPr lang="cs-CZ" baseline="0" dirty="0" smtClean="0"/>
              <a:t> při výzkumu klimatu třídy:</a:t>
            </a:r>
          </a:p>
          <a:p>
            <a:r>
              <a:rPr lang="cs-CZ" baseline="0" dirty="0" smtClean="0"/>
              <a:t>Co jsou determinanty klimatu a jak působí na žáky a jejich učení?</a:t>
            </a:r>
          </a:p>
          <a:p>
            <a:r>
              <a:rPr lang="cs-CZ" baseline="0" dirty="0" smtClean="0"/>
              <a:t>Vnímají učitelé a žáci klima ve třídě podobně?</a:t>
            </a:r>
          </a:p>
          <a:p>
            <a:r>
              <a:rPr lang="cs-CZ" baseline="0" dirty="0" smtClean="0"/>
              <a:t>Mohou učitelé klima třídy zjistit, zkoumat a měnit?</a:t>
            </a:r>
          </a:p>
          <a:p>
            <a:r>
              <a:rPr lang="cs-CZ" baseline="0" dirty="0" smtClean="0"/>
              <a:t>Mohou ovlivnit organizační změny výuky klima třídy?</a:t>
            </a:r>
          </a:p>
          <a:p>
            <a:r>
              <a:rPr lang="cs-CZ" baseline="0" dirty="0" smtClean="0"/>
              <a:t>Dvě metody zkoumání klimatu školní třídy: dotazník KLIT a dotazník CCQ (vhodné pro vyšší ročníky základních škol a všechny ročníky středních škol všech typů.</a:t>
            </a:r>
          </a:p>
          <a:p>
            <a:r>
              <a:rPr lang="cs-CZ" baseline="0" dirty="0" smtClean="0"/>
              <a:t>KLIT – tato metoda se snaží postihnout tři prvky klimatu školní třídy: </a:t>
            </a:r>
            <a:r>
              <a:rPr lang="cs-CZ" baseline="0" dirty="0" err="1" smtClean="0"/>
              <a:t>suportivní</a:t>
            </a:r>
            <a:r>
              <a:rPr lang="cs-CZ" baseline="0" dirty="0" smtClean="0"/>
              <a:t> (podpůrné SUPKT) klima: zde žáci popisují vztahy ke třídě a mezi spolužáky, míru kooperace a soudržnosti, motivaci k negativnímu školnímu výkonu (MOTNŠV), popisují míru svého zájmu, nezájmu o školu, tendenci vynikat, vyhýbat se neúspěchům, </a:t>
            </a:r>
            <a:r>
              <a:rPr lang="cs-CZ" baseline="0" dirty="0" err="1" smtClean="0"/>
              <a:t>nevěrit</a:t>
            </a:r>
            <a:r>
              <a:rPr lang="cs-CZ" baseline="0" dirty="0" smtClean="0"/>
              <a:t> si; </a:t>
            </a:r>
            <a:r>
              <a:rPr lang="cs-CZ" baseline="0" dirty="0" err="1" smtClean="0"/>
              <a:t>sebeprosazení</a:t>
            </a:r>
            <a:r>
              <a:rPr lang="cs-CZ" baseline="0" dirty="0" smtClean="0"/>
              <a:t> (SEPROS) představuje tendenci k jisté individualizaci výkonu, ale i spoléhání na sebe, nižší mír kooperace, touhu vyniknout, jednat účinně.</a:t>
            </a:r>
          </a:p>
          <a:p>
            <a:r>
              <a:rPr lang="cs-CZ" baseline="0" dirty="0" err="1" smtClean="0"/>
              <a:t>Communication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Climate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Questionnaire</a:t>
            </a:r>
            <a:r>
              <a:rPr lang="cs-CZ" baseline="0" dirty="0" smtClean="0"/>
              <a:t>) (</a:t>
            </a:r>
            <a:r>
              <a:rPr lang="cs-CZ" baseline="0" dirty="0" err="1" smtClean="0"/>
              <a:t>Rosenfeld</a:t>
            </a:r>
            <a:r>
              <a:rPr lang="cs-CZ" baseline="0" dirty="0" smtClean="0"/>
              <a:t>, 1983, USA) – 17 ti položkový dotazník komunikačního klimatu vychází z modelu </a:t>
            </a:r>
            <a:r>
              <a:rPr lang="cs-CZ" baseline="0" dirty="0" err="1" smtClean="0"/>
              <a:t>Gibba</a:t>
            </a:r>
            <a:r>
              <a:rPr lang="cs-CZ" baseline="0" dirty="0" smtClean="0"/>
              <a:t> (1982), ten předpokládá , že v komunikaci mezi jedinci </a:t>
            </a:r>
            <a:r>
              <a:rPr lang="cs-CZ" baseline="0" dirty="0" err="1" smtClean="0"/>
              <a:t>různéo</a:t>
            </a:r>
            <a:r>
              <a:rPr lang="cs-CZ" baseline="0" dirty="0" smtClean="0"/>
              <a:t> sociálního statusu (rodič-dítě, učitel-žák…) lze </a:t>
            </a:r>
            <a:r>
              <a:rPr lang="cs-CZ" baseline="0" dirty="0" err="1" smtClean="0"/>
              <a:t>nfajít</a:t>
            </a:r>
            <a:r>
              <a:rPr lang="cs-CZ" baseline="0" dirty="0" smtClean="0"/>
              <a:t> v zásadě dva typy možného komunikačního klimatu: </a:t>
            </a:r>
            <a:r>
              <a:rPr lang="cs-CZ" baseline="0" dirty="0" err="1" smtClean="0"/>
              <a:t>suportivní</a:t>
            </a:r>
            <a:r>
              <a:rPr lang="cs-CZ" baseline="0" dirty="0" smtClean="0"/>
              <a:t>, defenzivní.</a:t>
            </a:r>
          </a:p>
          <a:p>
            <a:r>
              <a:rPr lang="cs-CZ" baseline="0" dirty="0" smtClean="0"/>
              <a:t>Lašek, J. Sociálně psychologické klima školních tříd a školy. Hradec Králové: </a:t>
            </a:r>
            <a:r>
              <a:rPr lang="cs-CZ" baseline="0" dirty="0" err="1" smtClean="0"/>
              <a:t>Gaudeamus</a:t>
            </a:r>
            <a:r>
              <a:rPr lang="cs-CZ" baseline="0" dirty="0" smtClean="0"/>
              <a:t> 2001. 161 s. ISBN 80-7041-088-4.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4246-2A06-42F6-9704-A8F59461B852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57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Definování pojmu je</a:t>
            </a:r>
            <a:r>
              <a:rPr lang="cs-CZ" baseline="0" dirty="0" smtClean="0"/>
              <a:t> složité a definice přichází z mnoha vědních disciplín, vychází se z porozumění pojmu kultura. Řada autorů čerpá a inspiruje se v managementu, </a:t>
            </a:r>
            <a:r>
              <a:rPr lang="cs-CZ" baseline="0" dirty="0" err="1" smtClean="0"/>
              <a:t>anropologii</a:t>
            </a:r>
            <a:r>
              <a:rPr lang="cs-CZ" baseline="0" dirty="0" smtClean="0"/>
              <a:t>, sociologii a dalších. Souvisejícími pojmy sou kultura organizace, rozvoj organizace – „s. 11 Má se tedy za to, že kultura školy se projevuje ve specifických formách komunikace, v realizaci jednotlivých personálních činností, ve způsobech rozhodování vedení školy, v sociálním klimatu školy, ve shodném náhledu lidí ve škole na dění uvnitř školy.“ Hovoří se o vztahu kultury školy k řízení a škola se vnímá více jako organizace než instituce. Antropologie je pro hledání pojmu kultura školy inspirativní svým obsahovým chápáním pojmu kultura. Tak např. podle </a:t>
            </a:r>
            <a:r>
              <a:rPr lang="cs-CZ" baseline="0" dirty="0" err="1" smtClean="0"/>
              <a:t>Deala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Petersona</a:t>
            </a:r>
            <a:r>
              <a:rPr lang="cs-CZ" baseline="0" dirty="0" smtClean="0"/>
              <a:t> (1990, in </a:t>
            </a:r>
            <a:r>
              <a:rPr lang="cs-CZ" baseline="0" dirty="0" err="1" smtClean="0"/>
              <a:t>Pol</a:t>
            </a:r>
            <a:r>
              <a:rPr lang="cs-CZ" baseline="0" dirty="0" smtClean="0"/>
              <a:t> a kol, 2005.s.12) zahrnuje definice kultury školy hluboce zakořeněné hodnoty, přesvědčení a tradice, které se formovaly v průběhu historie školy.</a:t>
            </a:r>
          </a:p>
          <a:p>
            <a:r>
              <a:rPr lang="cs-CZ" baseline="0" dirty="0" smtClean="0"/>
              <a:t>Dále jde o kulturu specificky lidských procesů – kultura práce, kultura učení, kultura rozhodování, kultura řešení problémů…což obohacuje vnímání pojmu kultura školy především o dimenzi mezilidských vztahů a spolupráce mezi lidmi ve škole – tedy jejich roli v životě školy. Sociologie pracuje s konceptem kultury školy a uvažuje o konceptu funkčně spojených prvků, jako prvky vyjmenovává formální školní podmínky, vyučování , pocity ze sociálních vztahů, navenek orientované vyučovací aktivity ve škole a navenek orientované školní aktivity vycházející ze vzájemných vztahů aktérů školního života. Významně k porozumění pojmu kultura školy přispívá </a:t>
            </a:r>
            <a:r>
              <a:rPr lang="cs-CZ" baseline="0" dirty="0" err="1" smtClean="0"/>
              <a:t>integrativní</a:t>
            </a:r>
            <a:r>
              <a:rPr lang="cs-CZ" baseline="0" dirty="0" smtClean="0"/>
              <a:t> přístup. Např. </a:t>
            </a:r>
            <a:r>
              <a:rPr lang="cs-CZ" baseline="0" dirty="0" err="1" smtClean="0"/>
              <a:t>Walterová</a:t>
            </a:r>
            <a:r>
              <a:rPr lang="cs-CZ" baseline="0" smtClean="0"/>
              <a:t>, 2001.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4246-2A06-42F6-9704-A8F59461B852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27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4246-2A06-42F6-9704-A8F59461B852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4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46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0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1734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311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96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52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8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8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04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3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4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6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AE/evaluacni_nastroje/28_Internetova_prezentace_skoly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c/Z/124/vliv-prostredi-skoly-na-jeji-klima.htm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br>
              <a:rPr lang="cs-CZ" dirty="0" smtClean="0"/>
            </a:br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vzpomenete ze své základní školy?</a:t>
            </a:r>
          </a:p>
          <a:p>
            <a:r>
              <a:rPr lang="cs-CZ" dirty="0" smtClean="0"/>
              <a:t>„Když jsem šla do první třídy, nezbylo na mě místo u žádné holčičky (nastupovalo nás 5 a já byla lichá)…nepřipadalo v úvahu sednout si vedle kluka. </a:t>
            </a:r>
            <a:r>
              <a:rPr lang="cs-CZ" dirty="0"/>
              <a:t>A</a:t>
            </a:r>
            <a:r>
              <a:rPr lang="cs-CZ" dirty="0" smtClean="0"/>
              <a:t>ni nevím jak to dopadlo, ale vždycky když si na to vzpomenu, tak mě mrzí, že si z prvního školního dne pamatuju jen toto…“</a:t>
            </a:r>
          </a:p>
          <a:p>
            <a:r>
              <a:rPr lang="cs-CZ" dirty="0" smtClean="0"/>
              <a:t>Jak by jste definovali klima školy a klima školní třídy (definice ve skupinách)?</a:t>
            </a:r>
          </a:p>
          <a:p>
            <a:r>
              <a:rPr lang="cs-CZ" dirty="0" smtClean="0"/>
              <a:t>Projdi si definice. Do jaké míry odpovídají Tvému přemýšlení o klimatu školy?</a:t>
            </a:r>
          </a:p>
          <a:p>
            <a:r>
              <a:rPr lang="cs-CZ" dirty="0" smtClean="0"/>
              <a:t>Zadání úkolu – WEBOVÁ PREZENTACE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34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941" y="609600"/>
            <a:ext cx="9679459" cy="1320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 jaké míry lze využít internetovou prezentaci školy jako zrcadlo sociálního klimatu školy?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1036136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Internetová prezentace základních škol</a:t>
            </a:r>
          </a:p>
          <a:p>
            <a:r>
              <a:rPr lang="cs-CZ" dirty="0" smtClean="0">
                <a:hlinkClick r:id="rId2"/>
              </a:rPr>
              <a:t>evaluační arch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Mareš, J., &amp; Lukas, J. (2009</a:t>
            </a:r>
            <a:r>
              <a:rPr lang="cs-CZ" dirty="0" smtClean="0"/>
              <a:t>).Internetové </a:t>
            </a:r>
            <a:r>
              <a:rPr lang="cs-CZ" dirty="0"/>
              <a:t>prezentace základních škol jako jeden </a:t>
            </a:r>
            <a:r>
              <a:rPr lang="cs-CZ" dirty="0" smtClean="0"/>
              <a:t>z indikátorů </a:t>
            </a:r>
            <a:r>
              <a:rPr lang="cs-CZ" dirty="0"/>
              <a:t>jejich </a:t>
            </a:r>
            <a:r>
              <a:rPr lang="cs-CZ" dirty="0" smtClean="0"/>
              <a:t>vnitřního </a:t>
            </a:r>
            <a:r>
              <a:rPr lang="cs-CZ" dirty="0"/>
              <a:t>sociálního prostředí. </a:t>
            </a:r>
            <a:r>
              <a:rPr lang="cs-CZ" dirty="0" smtClean="0"/>
              <a:t>Orbis </a:t>
            </a:r>
            <a:r>
              <a:rPr lang="cs-CZ" dirty="0" err="1" smtClean="0"/>
              <a:t>Scholae</a:t>
            </a:r>
            <a:r>
              <a:rPr lang="cs-CZ" dirty="0" smtClean="0"/>
              <a:t>, </a:t>
            </a:r>
            <a:r>
              <a:rPr lang="cs-CZ" dirty="0"/>
              <a:t>3(1), 63-78. </a:t>
            </a:r>
            <a:r>
              <a:rPr lang="cs-CZ" dirty="0" smtClean="0"/>
              <a:t>Dostupný z&lt;http</a:t>
            </a:r>
            <a:r>
              <a:rPr lang="cs-CZ" dirty="0"/>
              <a:t>://www.orbisscholae.cz/archiv/2009/2009_1_05.pdf&gt;</a:t>
            </a:r>
          </a:p>
          <a:p>
            <a:r>
              <a:rPr lang="cs-CZ" dirty="0"/>
              <a:t>Mareš, J., &amp; Lukas, J. (2007). Internetové prezentace základních škol jako možný indikátor jejich </a:t>
            </a:r>
            <a:r>
              <a:rPr lang="cs-CZ" dirty="0" smtClean="0"/>
              <a:t>vnitřního </a:t>
            </a:r>
            <a:r>
              <a:rPr lang="cs-CZ" dirty="0"/>
              <a:t>sociálního prostředí. </a:t>
            </a:r>
            <a:r>
              <a:rPr lang="cs-CZ" dirty="0" smtClean="0"/>
              <a:t>Pedagogika,57(1), 4-20.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2629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J. Mareš (2004) uvádí inspirativní výčet aktérů, kteří se podílejí na školním klimatu:</a:t>
            </a:r>
          </a:p>
          <a:p>
            <a:r>
              <a:rPr lang="cs-CZ" dirty="0" smtClean="0"/>
              <a:t>vedení školy, učitelských sbor, učitelé jako skupiny a jednotlivci, školní třídy, žáci jako skupiny a jednotlivci, ostatní pracovníci školy (výchovný poradce, školní psycholog, školní speciální pedagog, administrativní pracovníci školy, techničtí pracovníci školy), rodiče, představitelé státní správy, která </a:t>
            </a:r>
            <a:r>
              <a:rPr lang="cs-CZ" dirty="0" err="1" smtClean="0"/>
              <a:t>zopovídá</a:t>
            </a:r>
            <a:r>
              <a:rPr lang="cs-CZ" dirty="0" smtClean="0"/>
              <a:t> za školství, představitelé komunity, v níž škola funguje. </a:t>
            </a:r>
          </a:p>
          <a:p>
            <a:r>
              <a:rPr lang="cs-CZ" dirty="0" smtClean="0"/>
              <a:t>Otevřenost české školy vnějším vztahům jako součást školního klimatu? </a:t>
            </a:r>
            <a:r>
              <a:rPr lang="cs-CZ" dirty="0" err="1" smtClean="0"/>
              <a:t>Rabušicová</a:t>
            </a:r>
            <a:r>
              <a:rPr lang="cs-CZ" dirty="0" smtClean="0"/>
              <a:t>, M., </a:t>
            </a:r>
            <a:r>
              <a:rPr lang="cs-CZ" dirty="0" err="1" smtClean="0"/>
              <a:t>Šeďová</a:t>
            </a:r>
            <a:r>
              <a:rPr lang="cs-CZ" dirty="0" smtClean="0"/>
              <a:t>, K., Trnková, K. (Klima současné české školy, Konvoj, 2003)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4893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PRO PŘÍŠTĚ: 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STUDIUM TEXTU:</a:t>
            </a:r>
          </a:p>
          <a:p>
            <a:r>
              <a:rPr lang="cs-CZ" dirty="0" err="1" smtClean="0"/>
              <a:t>Rabušicová</a:t>
            </a:r>
            <a:r>
              <a:rPr lang="cs-CZ" dirty="0" smtClean="0"/>
              <a:t>, M. a kol.  Škola a/versus/ rodina. </a:t>
            </a:r>
            <a:r>
              <a:rPr lang="cs-CZ" i="1" dirty="0" smtClean="0"/>
              <a:t>Vztahy rodiny a školy: vývoj tématu.</a:t>
            </a:r>
            <a:r>
              <a:rPr lang="cs-CZ" dirty="0" smtClean="0"/>
              <a:t> S. 9.-32.Brno, 2004. ISBN 80-210-3598-6 (dostupný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 interakce mezi členy rodiny ovlivňují školní úspěšnost dítěte?</a:t>
            </a:r>
          </a:p>
          <a:p>
            <a:r>
              <a:rPr lang="cs-CZ" dirty="0" smtClean="0"/>
              <a:t>Proč se z dětí dělníků stávají zase dělníci?</a:t>
            </a:r>
          </a:p>
          <a:p>
            <a:r>
              <a:rPr lang="cs-CZ" dirty="0" smtClean="0"/>
              <a:t>Jaké základní modely vztahů mezi rodinami/rodiči a školami/učiteli uvádí </a:t>
            </a:r>
            <a:r>
              <a:rPr lang="cs-CZ" dirty="0" err="1" smtClean="0"/>
              <a:t>Ravnová</a:t>
            </a:r>
            <a:r>
              <a:rPr lang="cs-CZ" dirty="0" smtClean="0"/>
              <a:t> (2003) In </a:t>
            </a:r>
            <a:r>
              <a:rPr lang="cs-CZ" dirty="0" err="1" smtClean="0"/>
              <a:t>Rabušicová</a:t>
            </a:r>
            <a:r>
              <a:rPr lang="cs-CZ" dirty="0" smtClean="0"/>
              <a:t> (2004)? Jak jim rozumíte?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6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</a:p>
          <a:p>
            <a:r>
              <a:rPr lang="cs-CZ" dirty="0" smtClean="0"/>
              <a:t>Prostředí školy</a:t>
            </a:r>
          </a:p>
          <a:p>
            <a:r>
              <a:rPr lang="cs-CZ" dirty="0" smtClean="0"/>
              <a:t>Typy klimatu školy</a:t>
            </a:r>
          </a:p>
          <a:p>
            <a:r>
              <a:rPr lang="cs-CZ" dirty="0" smtClean="0"/>
              <a:t>Psychosociální klima školy</a:t>
            </a:r>
          </a:p>
          <a:p>
            <a:r>
              <a:rPr lang="cs-CZ" dirty="0" smtClean="0"/>
              <a:t>Klima školní třídy</a:t>
            </a:r>
          </a:p>
          <a:p>
            <a:r>
              <a:rPr lang="cs-CZ" dirty="0" smtClean="0"/>
              <a:t>Kultura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9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Jiří Mareš ( in Ježek, S. , 2003) se domnívá, že klima školy je jev subjektivně vnímaný, prožívaný a hodnocený, dlouhodobého charakteru a dynamicky se měnící v čase, na jehož vzniku, fungování a proměnách se podílejí: vedení školy, učitelských sbor, učitelé jako skupiny a jednotlivci, školní třídy, žáci jako skupiny a jednotlivci, ostatní pracovníci školy (výchovný poradce, školní psycholog, školní speciální pedagog, administrativní pracovníci školy, techničtí pracovníci školy), rodiče, představitelé státní správy, která </a:t>
            </a:r>
            <a:r>
              <a:rPr lang="cs-CZ" dirty="0" err="1" smtClean="0"/>
              <a:t>zopovídá</a:t>
            </a:r>
            <a:r>
              <a:rPr lang="cs-CZ" dirty="0" smtClean="0"/>
              <a:t> za školství, představitelé komunity, v níž škola funguje.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85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Grecmanová</a:t>
            </a:r>
            <a:r>
              <a:rPr lang="cs-CZ" dirty="0" smtClean="0"/>
              <a:t> (2004) </a:t>
            </a:r>
            <a:r>
              <a:rPr lang="cs-CZ" dirty="0" smtClean="0">
                <a:hlinkClick r:id="rId2"/>
              </a:rPr>
              <a:t>Vliv prostředí školy na její klima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„Mezi prostředím a klimatem je totiž velmi úzký vztah a mnoho souvislostí.“</a:t>
            </a:r>
          </a:p>
          <a:p>
            <a:pPr>
              <a:buNone/>
            </a:pPr>
            <a:r>
              <a:rPr lang="cs-CZ" dirty="0" smtClean="0"/>
              <a:t>„Prostředí představuje objektivní realitu, která se odráží v subjektivním vnímání, prožívání a hodnocení lidí , kteří jsou jeho součástí.“</a:t>
            </a:r>
          </a:p>
          <a:p>
            <a:pPr>
              <a:buNone/>
            </a:pPr>
            <a:r>
              <a:rPr lang="cs-CZ" dirty="0" smtClean="0"/>
              <a:t>„…živná půda pro určité klima“</a:t>
            </a:r>
          </a:p>
          <a:p>
            <a:pPr>
              <a:buNone/>
            </a:pPr>
            <a:r>
              <a:rPr lang="cs-CZ" dirty="0" smtClean="0"/>
              <a:t>„…skupina faktorů (bytostí, podmínek, jevů a procesů), které člověka v průběhu jeho života obklopují, mají pro něho význam a hodnotu, je s nimi v interakci.“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8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školního klimatu dle </a:t>
            </a:r>
            <a:r>
              <a:rPr lang="cs-CZ" dirty="0" err="1" smtClean="0"/>
              <a:t>Grecmanové</a:t>
            </a:r>
            <a:r>
              <a:rPr lang="cs-CZ" dirty="0" smtClean="0"/>
              <a:t> a kol. (2012)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F. </a:t>
            </a:r>
            <a:r>
              <a:rPr lang="cs-CZ" dirty="0" err="1" smtClean="0"/>
              <a:t>Oswald</a:t>
            </a:r>
            <a:r>
              <a:rPr lang="cs-CZ" dirty="0" smtClean="0"/>
              <a:t> a kol. (1989) vymezil dle klasických výchovných stylů tyto typy klimatu školy:</a:t>
            </a:r>
          </a:p>
          <a:p>
            <a:r>
              <a:rPr lang="cs-CZ" dirty="0" smtClean="0"/>
              <a:t>Autoritativní klima školy (funkčně orientované klima) – špatné vztahy uč.-žák, izolovanost spolužáků, konkurenční boj, strach ze školy, tlak na výkonnost.</a:t>
            </a:r>
          </a:p>
          <a:p>
            <a:r>
              <a:rPr lang="cs-CZ" dirty="0" smtClean="0"/>
              <a:t>Demokratické klima školy (sociálně-</a:t>
            </a:r>
            <a:r>
              <a:rPr lang="cs-CZ" dirty="0" err="1" smtClean="0"/>
              <a:t>integrativní</a:t>
            </a:r>
            <a:r>
              <a:rPr lang="cs-CZ" dirty="0" smtClean="0"/>
              <a:t> klima) – charakteristické tolerancí učitelů k žákům, pozitivní vztahy učitelů s žáky i s vedením…</a:t>
            </a:r>
          </a:p>
          <a:p>
            <a:r>
              <a:rPr lang="cs-CZ" dirty="0" smtClean="0"/>
              <a:t>Liberální klima školy (distanční klima) – negativní vztahy mezi uč. a žáky, výrazně dobré vztahy mezi spolužáky, malá angažovanost učitelů, negativní hodnoty ve vztazích uč.-vedení.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5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Klima školy ovlivňuje (J. Mareš, 2004 a </a:t>
            </a:r>
            <a:r>
              <a:rPr lang="cs-CZ" dirty="0" err="1" smtClean="0"/>
              <a:t>Grecmanová</a:t>
            </a:r>
            <a:r>
              <a:rPr lang="cs-CZ" dirty="0" smtClean="0"/>
              <a:t> a kol., 2012)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Charakteristiky aktérů (sociální, zdravotní, pedagogické, psychologické)</a:t>
            </a:r>
          </a:p>
          <a:p>
            <a:r>
              <a:rPr lang="cs-CZ" dirty="0" smtClean="0"/>
              <a:t>Úspěšnost fungování instituce jako celku (tj. průběhové charakteristiky)</a:t>
            </a:r>
          </a:p>
          <a:p>
            <a:r>
              <a:rPr lang="cs-CZ" dirty="0" smtClean="0"/>
              <a:t>Kvalitu výstupů instituce (tj. výstupní charakteristiky krátkodobého i dlouhodobého rázu).</a:t>
            </a:r>
          </a:p>
          <a:p>
            <a:r>
              <a:rPr lang="cs-CZ" dirty="0" smtClean="0"/>
              <a:t>Příznivé klima školy prospívá žákům i rodičům, ovlivňuje psychickou situaci učitelů a vedení školy, má vliv na jejich motivaci a pracovní spokojenost. Ze střednědobého a dlouhodobého hlediska ovlivňuje průběh i výsledky výchovně-vzdělávacího procesu a chod celé školy.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4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Psychosociální 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Vnímá komplexnost jevu, preferuje </a:t>
            </a:r>
            <a:r>
              <a:rPr lang="cs-CZ" dirty="0" err="1" smtClean="0"/>
              <a:t>soicálně</a:t>
            </a:r>
            <a:r>
              <a:rPr lang="cs-CZ" dirty="0" smtClean="0"/>
              <a:t> psychologický a pedagogicko-psychologický pohled na sociální klima školy.</a:t>
            </a:r>
          </a:p>
          <a:p>
            <a:r>
              <a:rPr lang="cs-CZ" dirty="0" smtClean="0"/>
              <a:t>Např. </a:t>
            </a:r>
            <a:r>
              <a:rPr lang="cs-CZ" dirty="0" err="1" smtClean="0"/>
              <a:t>Sackney</a:t>
            </a:r>
            <a:r>
              <a:rPr lang="cs-CZ" dirty="0" smtClean="0"/>
              <a:t> (1998, s. 4) klima školy je relativně stálá kvalita vnitřního prostředí školy vyznačující se těmito znaky: a) prožívají ji ti, kteří ke škole patří (žáci, pedagogové, údržbáři, psychologové), b) ovlivňuje jejich chování, c)může být popsána v termínech hodnot, norem a přesvědčení o souboru charakteristik, které má škola mít.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9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Klima třídy představuje trvalejší sociální a emocionální naladění žáků ve třídě, které tvoří a prožívají učitelé a žáci v interakci. (Lašek, 2001)</a:t>
            </a:r>
          </a:p>
          <a:p>
            <a:r>
              <a:rPr lang="cs-CZ" dirty="0" smtClean="0"/>
              <a:t>Důležitým prvkem je učitelovo jednání (řídí , organizuje, inovuje výuku,navrhuje pravidle, kontroluje…).</a:t>
            </a:r>
          </a:p>
          <a:p>
            <a:r>
              <a:rPr lang="cs-CZ" dirty="0" smtClean="0"/>
              <a:t>Aktéry jsou učitel společně s žáky.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5373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Kultura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Walterová</a:t>
            </a:r>
            <a:r>
              <a:rPr lang="cs-CZ" dirty="0" smtClean="0"/>
              <a:t> (2001, in </a:t>
            </a:r>
            <a:r>
              <a:rPr lang="cs-CZ" dirty="0" err="1" smtClean="0"/>
              <a:t>Pol</a:t>
            </a:r>
            <a:r>
              <a:rPr lang="cs-CZ" dirty="0" smtClean="0"/>
              <a:t> a kol., 2005, s. 15)</a:t>
            </a:r>
          </a:p>
          <a:p>
            <a:r>
              <a:rPr lang="cs-CZ" dirty="0" smtClean="0"/>
              <a:t>„kultura školy jako pojem zahrnuje klima školy, styl vedení lidí, soudržnost při uplatňování společných strategií, pedagogickou koncepci, definování rolí lidí ve škole, mezilidské vztahy, motivující faktory, fyzické prostředí školy a její image“. Kulturu školy vnímá jako část konkrétních projevů školy, která se promítá do fungování školy a umožňuje uvažovat o potenciálu vnitřní proměny školy.</a:t>
            </a:r>
          </a:p>
          <a:p>
            <a:r>
              <a:rPr lang="cs-CZ" dirty="0" smtClean="0"/>
              <a:t>Pedagogický výzkum akcentuje při výzkumu kultury školy zejména ty hodnoty , které tvoří základ pro individuální i kolektivní (organizační) chování. (</a:t>
            </a:r>
            <a:r>
              <a:rPr lang="cs-CZ" dirty="0" err="1" smtClean="0"/>
              <a:t>Pol</a:t>
            </a:r>
            <a:r>
              <a:rPr lang="cs-CZ" dirty="0" smtClean="0"/>
              <a:t> a kol.,2005)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3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2143</Words>
  <Application>Microsoft Office PowerPoint</Application>
  <PresentationFormat>Širokoúhlá obrazovka</PresentationFormat>
  <Paragraphs>95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Faseta</vt:lpstr>
      <vt:lpstr>Klima školy Klima školní třídy</vt:lpstr>
      <vt:lpstr>Klima školy</vt:lpstr>
      <vt:lpstr>Klima školy</vt:lpstr>
      <vt:lpstr>Prostředí školy</vt:lpstr>
      <vt:lpstr>Typy školního klimatu dle Grecmanové a kol. (2012)</vt:lpstr>
      <vt:lpstr>Klima školy ovlivňuje (J. Mareš, 2004 a Grecmanová a kol., 2012) :</vt:lpstr>
      <vt:lpstr>Psychosociální klima školy</vt:lpstr>
      <vt:lpstr>Klima třídy</vt:lpstr>
      <vt:lpstr>Kultura školy</vt:lpstr>
      <vt:lpstr>Do jaké míry lze využít internetovou prezentaci školy jako zrcadlo sociálního klimatu školy?</vt:lpstr>
      <vt:lpstr>aktéři</vt:lpstr>
      <vt:lpstr>TÉMA PRO PŘÍŠTĚ: RODINA A ŠKOLA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WEBOVÁ PREZENTACE ŠKOL</dc:title>
  <dc:creator>Chaloupkova</dc:creator>
  <cp:lastModifiedBy>Chaloupkova</cp:lastModifiedBy>
  <cp:revision>11</cp:revision>
  <dcterms:created xsi:type="dcterms:W3CDTF">2014-09-26T13:13:17Z</dcterms:created>
  <dcterms:modified xsi:type="dcterms:W3CDTF">2015-10-19T08:50:49Z</dcterms:modified>
</cp:coreProperties>
</file>