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5" r:id="rId3"/>
    <p:sldId id="291" r:id="rId4"/>
    <p:sldId id="277" r:id="rId5"/>
    <p:sldId id="278" r:id="rId6"/>
    <p:sldId id="279" r:id="rId7"/>
    <p:sldId id="280" r:id="rId8"/>
    <p:sldId id="281" r:id="rId9"/>
    <p:sldId id="282" r:id="rId10"/>
    <p:sldId id="257" r:id="rId11"/>
    <p:sldId id="258" r:id="rId12"/>
    <p:sldId id="268" r:id="rId13"/>
    <p:sldId id="284" r:id="rId14"/>
    <p:sldId id="286" r:id="rId15"/>
    <p:sldId id="287" r:id="rId16"/>
    <p:sldId id="288" r:id="rId17"/>
    <p:sldId id="289" r:id="rId18"/>
    <p:sldId id="292" r:id="rId19"/>
    <p:sldId id="285" r:id="rId20"/>
    <p:sldId id="293" r:id="rId21"/>
    <p:sldId id="267" r:id="rId22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ketch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vision.cz/solidworks-2010/" TargetMode="External"/><Relationship Id="rId2" Type="http://schemas.openxmlformats.org/officeDocument/2006/relationships/hyperlink" Target="http://www.solidcam.cz/article.asp?nArticleID=64&amp;nDepartmentID=4&amp;nLanguage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time.com/" TargetMode="External"/><Relationship Id="rId4" Type="http://schemas.openxmlformats.org/officeDocument/2006/relationships/hyperlink" Target="http://www.solidworks.com/sw/products/cad-software-3d-design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videa" TargetMode="External"/><Relationship Id="rId2" Type="http://schemas.openxmlformats.org/officeDocument/2006/relationships/hyperlink" Target="http://solicad.com/c/progecad-p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2D a 3D CAD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Systémy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mtClean="0"/>
              <a:t>– 3D CAD (konstruování) s vazbou na CAM (výroba), CAE (inženýrské aplikace), CAQ (kvalita).</a:t>
            </a:r>
            <a:endParaRPr lang="cs-CZ" i="1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Parametrizace</a:t>
            </a:r>
            <a:r>
              <a:rPr lang="cs-CZ" smtClean="0"/>
              <a:t> – geometrie modelu, vazby v sestavě jsou řízeny parametry (kóty) jsou v podobě proměnných. Možnost propojení s databázemi.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320E04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Pro </a:t>
            </a:r>
            <a:r>
              <a:rPr 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sz="2800" dirty="0" smtClean="0">
                <a:solidFill>
                  <a:srgbClr val="320E04"/>
                </a:solidFill>
              </a:rPr>
              <a:t>.</a:t>
            </a:r>
            <a:endParaRPr 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1787401" cy="20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1841638" cy="1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6" descr="ko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852936"/>
            <a:ext cx="3419872" cy="22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6628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43" y="3573016"/>
            <a:ext cx="4765082" cy="3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I:\save\zna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7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699"/>
            <a:ext cx="3816424" cy="51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960"/>
            <a:ext cx="3756189" cy="53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703753" cy="52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605060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390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</a:t>
            </a:r>
            <a:r>
              <a:rPr lang="cs-CZ" dirty="0">
                <a:solidFill>
                  <a:srgbClr val="320E04"/>
                </a:solidFill>
                <a:hlinkClick r:id="rId2"/>
              </a:rPr>
              <a:t>http://www.sketchup.com</a:t>
            </a:r>
            <a:r>
              <a:rPr lang="cs-CZ" dirty="0" smtClean="0">
                <a:solidFill>
                  <a:srgbClr val="320E04"/>
                </a:solidFill>
                <a:hlinkClick r:id="rId2"/>
              </a:rPr>
              <a:t>/</a:t>
            </a:r>
            <a:endParaRPr lang="cs-CZ" dirty="0" smtClean="0">
              <a:solidFill>
                <a:srgbClr val="320E04"/>
              </a:solidFill>
            </a:endParaRPr>
          </a:p>
          <a:p>
            <a:pPr algn="just">
              <a:buNone/>
            </a:pPr>
            <a:r>
              <a:rPr lang="cs-CZ" sz="1600" b="1" dirty="0" smtClean="0">
                <a:solidFill>
                  <a:srgbClr val="320E04"/>
                </a:solidFill>
              </a:rPr>
              <a:t>Pro výukové účely – verze Make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904656" cy="41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4874"/>
            <a:ext cx="3716685" cy="11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7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" y="1556792"/>
            <a:ext cx="7798432" cy="52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4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- </a:t>
            </a:r>
            <a:r>
              <a:rPr lang="cs-CZ" dirty="0"/>
              <a:t>je nástroj pro návrh, skicování, design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5122" name="Picture 2" descr="Háček-Sketch_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721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000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8952"/>
            <a:ext cx="13303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4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– </a:t>
            </a:r>
            <a:r>
              <a:rPr lang="cs-CZ" dirty="0" smtClean="0"/>
              <a:t>konstruování a vizualizace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7734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áček-final_jen sl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5044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3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CAD</a:t>
            </a:r>
            <a:r>
              <a:rPr lang="cs-CZ" dirty="0" smtClean="0"/>
              <a:t> –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Aided</a:t>
            </a:r>
            <a:r>
              <a:rPr lang="cs-CZ" dirty="0" smtClean="0"/>
              <a:t> Design (počítačová podpora konstruování). 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Počítačová podpora konstruování v oblastech: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Strojírenství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Stavebnictví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Elektrotechnice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Vzdělávání (primární, sekundární, terciální)</a:t>
            </a:r>
          </a:p>
          <a:p>
            <a:pPr marL="0" indent="0" eaLnBrk="1" hangingPunct="1">
              <a:buNone/>
            </a:pPr>
            <a:r>
              <a:rPr lang="cs-CZ" sz="2400" dirty="0" smtClean="0"/>
              <a:t>RVP ZV – Informační a komunikační technologie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32" y="4258017"/>
            <a:ext cx="4793545" cy="25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5112569" cy="3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3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9164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Svoboda P. a kol. </a:t>
            </a:r>
            <a:r>
              <a:rPr lang="cs-CZ" sz="2800" i="1" smtClean="0"/>
              <a:t>Základy konstruování</a:t>
            </a:r>
            <a:r>
              <a:rPr lang="cs-CZ" sz="2800" smtClean="0"/>
              <a:t>, CERM: Brno, 2008, 234 s.</a:t>
            </a:r>
            <a:endParaRPr lang="cs-CZ" sz="280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2"/>
              </a:rPr>
              <a:t>http://www.autodesk.cz/adsk/servlet/index?siteID=551663&amp;id=14579222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2"/>
              </a:rPr>
              <a:t>http://www.cadstudio.cz/inventor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2"/>
              </a:rPr>
              <a:t>http://www.solidcam.cz/article.asp?nArticleID=64&amp;nDepartmentID=4&amp;nLanguageID=1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3"/>
              </a:rPr>
              <a:t>http://www.solidvision.cz/solidworks-2010/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4"/>
              </a:rPr>
              <a:t>http://www.solidworks.com/sw/products/cad-software-3d-design.htm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>
                <a:hlinkClick r:id="rId5"/>
              </a:rPr>
              <a:t>http://www.frotime.com/</a:t>
            </a: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  <a:p>
            <a:pPr eaLnBrk="1" hangingPunct="1">
              <a:buFont typeface="Wingdings 2" pitchFamily="18" charset="2"/>
              <a:buNone/>
            </a:pPr>
            <a:endParaRPr lang="cs-CZ" sz="280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Pro 2. Stupeň ZŠ</a:t>
            </a:r>
          </a:p>
          <a:p>
            <a:pPr marL="0" indent="0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RVP ZV – Informační a komunikační technologie</a:t>
            </a:r>
          </a:p>
          <a:p>
            <a:pPr marL="0" indent="0" eaLnBrk="1" hangingPunct="1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600" dirty="0"/>
              <a:t>ZPRACOVÁNÍ A VYUŽITÍ </a:t>
            </a:r>
            <a:r>
              <a:rPr lang="cs-CZ" sz="2600" dirty="0" smtClean="0"/>
              <a:t>INFORMACÍ:</a:t>
            </a:r>
          </a:p>
          <a:p>
            <a:pPr marL="0" indent="0">
              <a:buNone/>
            </a:pPr>
            <a:r>
              <a:rPr lang="cs-CZ" sz="2600" dirty="0"/>
              <a:t>Učivo</a:t>
            </a:r>
            <a:endParaRPr lang="cs-CZ" sz="2600" b="1" dirty="0"/>
          </a:p>
          <a:p>
            <a:pPr lvl="0"/>
            <a:r>
              <a:rPr lang="cs-CZ" sz="2600" dirty="0">
                <a:solidFill>
                  <a:srgbClr val="FF0000"/>
                </a:solidFill>
              </a:rPr>
              <a:t>počítačová grafika</a:t>
            </a:r>
            <a:r>
              <a:rPr lang="cs-CZ" sz="2600" dirty="0"/>
              <a:t>, rastrové a vektorové programy</a:t>
            </a:r>
          </a:p>
          <a:p>
            <a:pPr lvl="0"/>
            <a:r>
              <a:rPr lang="cs-CZ" sz="2600" dirty="0"/>
              <a:t>tabulkový editor, vytváření tabulek, porovnávání dat, jednoduché vzorce</a:t>
            </a:r>
          </a:p>
          <a:p>
            <a:pPr lvl="0"/>
            <a:r>
              <a:rPr lang="cs-CZ" sz="2600" dirty="0"/>
              <a:t>prezentace informací (webové stránky, prezentační programy, multimédia)</a:t>
            </a:r>
          </a:p>
          <a:p>
            <a:pPr lvl="0"/>
            <a:r>
              <a:rPr lang="cs-CZ" sz="2600" dirty="0"/>
              <a:t>ochrana práv k duševnímu vlastnictví, copyright, informační etika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9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2D 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None/>
            </a:pPr>
            <a:r>
              <a:rPr lang="cs-CZ" altLang="cs-CZ" sz="2400" dirty="0" err="1">
                <a:latin typeface="Tahoma" pitchFamily="34" charset="0"/>
              </a:rPr>
              <a:t>progeCAD</a:t>
            </a:r>
            <a:r>
              <a:rPr lang="cs-CZ" altLang="cs-CZ" sz="2400" dirty="0">
                <a:latin typeface="Tahoma" pitchFamily="34" charset="0"/>
              </a:rPr>
              <a:t> 2D konstrukční řešení</a:t>
            </a: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  <a:hlinkClick r:id="rId2"/>
              </a:rPr>
              <a:t>http</a:t>
            </a:r>
            <a:r>
              <a:rPr lang="cs-CZ" altLang="cs-CZ" sz="2400" dirty="0">
                <a:latin typeface="Tahoma" pitchFamily="34" charset="0"/>
                <a:hlinkClick r:id="rId2"/>
              </a:rPr>
              <a:t>://</a:t>
            </a:r>
            <a:r>
              <a:rPr lang="cs-CZ" altLang="cs-CZ" sz="2400" dirty="0" smtClean="0">
                <a:latin typeface="Tahoma" pitchFamily="34" charset="0"/>
                <a:hlinkClick r:id="rId2"/>
              </a:rPr>
              <a:t>solicad.com/c/progecad-popis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</a:rPr>
              <a:t>Instruktážní videa a manuál:</a:t>
            </a:r>
          </a:p>
          <a:p>
            <a:pPr>
              <a:buNone/>
            </a:pPr>
            <a:r>
              <a:rPr lang="cs-CZ" altLang="cs-CZ" sz="2400" dirty="0">
                <a:latin typeface="Tahoma" pitchFamily="34" charset="0"/>
                <a:hlinkClick r:id="rId3"/>
              </a:rPr>
              <a:t>http://</a:t>
            </a:r>
            <a:r>
              <a:rPr lang="cs-CZ" altLang="cs-CZ" sz="2400" dirty="0" smtClean="0">
                <a:latin typeface="Tahoma" pitchFamily="34" charset="0"/>
                <a:hlinkClick r:id="rId3"/>
              </a:rPr>
              <a:t>solicad.com/c/progecad-videa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6" name="Picture 2" descr="progeCAD 2016 Professional - alternativa Auto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867300" cy="30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346201" cy="14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2841"/>
            <a:ext cx="3230593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0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Uživatelské rozhraní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4"/>
            <a:ext cx="8504238" cy="5142185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r>
              <a:rPr lang="cs-CZ" sz="1600" dirty="0" smtClean="0"/>
              <a:t>A - Nabídková lišta, B - nástrojový panel a panel hladin, C - Kreslící plocha.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D - Ikona souřadneho systemu, </a:t>
            </a:r>
            <a:r>
              <a:rPr lang="it-IT" sz="1600" dirty="0" smtClean="0"/>
              <a:t>E </a:t>
            </a:r>
            <a:r>
              <a:rPr lang="cs-CZ" sz="1600" dirty="0" smtClean="0"/>
              <a:t>- </a:t>
            </a:r>
            <a:r>
              <a:rPr lang="it-IT" sz="1600" dirty="0" smtClean="0"/>
              <a:t>rozvrženi pro tisk</a:t>
            </a:r>
            <a:r>
              <a:rPr lang="cs-CZ" sz="1600" dirty="0" smtClean="0"/>
              <a:t>, F - Příkazové okno.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G - Stavový řadek, H - Nástrojové panely, </a:t>
            </a:r>
            <a:r>
              <a:rPr lang="cs-CZ" sz="1600" dirty="0" smtClean="0"/>
              <a:t>I - Panel vlastnosti prvku.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928688"/>
            <a:ext cx="7447771" cy="4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36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91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496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284663" y="4365625"/>
            <a:ext cx="71938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89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5020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57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9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28800"/>
            <a:ext cx="3440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783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AutoCAD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9" y="1628800"/>
            <a:ext cx="5580113" cy="42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418559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3429000"/>
            <a:ext cx="6513934" cy="18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80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Systémy CAD&amp;quot;&quot;/&gt;&lt;property id=&quot;20307&quot; value=&quot;256&quot;/&gt;&lt;/object&gt;&lt;object type=&quot;3&quot; unique_id=&quot;10173&quot;&gt;&lt;property id=&quot;20148&quot; value=&quot;5&quot;/&gt;&lt;property id=&quot;20300&quot; value=&quot;Slide 10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11 - &amp;quot;Konstruování v 3D&amp;quot;&quot;/&gt;&lt;property id=&quot;20307&quot; value=&quot;258&quot;/&gt;&lt;/object&gt;&lt;object type=&quot;3&quot; unique_id=&quot;10177&quot;&gt;&lt;property id=&quot;20148&quot; value=&quot;5&quot;/&gt;&lt;property id=&quot;20300&quot; value=&quot;Slide 12 - &amp;quot;Autodesk Inventor&amp;quot;&quot;/&gt;&lt;property id=&quot;20307&quot; value=&quot;268&quot;/&gt;&lt;/object&gt;&lt;object type=&quot;3&quot; unique_id=&quot;10184&quot;&gt;&lt;property id=&quot;20148&quot; value=&quot;5&quot;/&gt;&lt;property id=&quot;20300&quot; value=&quot;Slide 21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CAD&amp;quot;&quot;/&gt;&lt;property id=&quot;20307&quot; value=&quot;275&quot;/&gt;&lt;/object&gt;&lt;object type=&quot;3&quot; unique_id=&quot;10803&quot;&gt;&lt;property id=&quot;20148&quot; value=&quot;5&quot;/&gt;&lt;property id=&quot;20300&quot; value=&quot;Slide 4 - &amp;quot;2D CAD&amp;quot;&quot;/&gt;&lt;property id=&quot;20307&quot; value=&quot;277&quot;/&gt;&lt;/object&gt;&lt;object type=&quot;3&quot; unique_id=&quot;10804&quot;&gt;&lt;property id=&quot;20148&quot; value=&quot;5&quot;/&gt;&lt;property id=&quot;20300&quot; value=&quot;Slide 5 - &amp;quot;Uživatelské rozhraní&amp;quot;&quot;/&gt;&lt;property id=&quot;20307&quot; value=&quot;278&quot;/&gt;&lt;/object&gt;&lt;object type=&quot;3&quot; unique_id=&quot;10805&quot;&gt;&lt;property id=&quot;20148&quot; value=&quot;5&quot;/&gt;&lt;property id=&quot;20300&quot; value=&quot;Slide 6 - &amp;quot;Tvorba výkresové dokumentace&amp;quot;&quot;/&gt;&lt;property id=&quot;20307&quot; value=&quot;279&quot;/&gt;&lt;/object&gt;&lt;object type=&quot;3&quot; unique_id=&quot;10806&quot;&gt;&lt;property id=&quot;20148&quot; value=&quot;5&quot;/&gt;&lt;property id=&quot;20300&quot; value=&quot;Slide 7 - &amp;quot;Tvorba výkresové dokumentace&amp;quot;&quot;/&gt;&lt;property id=&quot;20307&quot; value=&quot;280&quot;/&gt;&lt;/object&gt;&lt;object type=&quot;3&quot; unique_id=&quot;10807&quot;&gt;&lt;property id=&quot;20148&quot; value=&quot;5&quot;/&gt;&lt;property id=&quot;20300&quot; value=&quot;Slide 8 - &amp;quot;Tvorba výkresové dokumentace&amp;quot;&quot;/&gt;&lt;property id=&quot;20307&quot; value=&quot;281&quot;/&gt;&lt;/object&gt;&lt;object type=&quot;3&quot; unique_id=&quot;10808&quot;&gt;&lt;property id=&quot;20148&quot; value=&quot;5&quot;/&gt;&lt;property id=&quot;20300&quot; value=&quot;Slide 9 - &amp;quot;AutoCAD&amp;quot;&quot;/&gt;&lt;property id=&quot;20307&quot; value=&quot;282&quot;/&gt;&lt;/object&gt;&lt;object type=&quot;3&quot; unique_id=&quot;10993&quot;&gt;&lt;property id=&quot;20148&quot; value=&quot;5&quot;/&gt;&lt;property id=&quot;20300&quot; value=&quot;Slide 13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4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5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9 - &amp;quot;Design a konstruování v 3D&amp;quot;&quot;/&gt;&lt;property id=&quot;20307&quot; value=&quot;285&quot;/&gt;&lt;/object&gt;&lt;object type=&quot;3&quot; unique_id=&quot;11055&quot;&gt;&lt;property id=&quot;20148&quot; value=&quot;5&quot;/&gt;&lt;property id=&quot;20300&quot; value=&quot;Slide 16 - &amp;quot;Design a konstruování v 3D&amp;quot;&quot;/&gt;&lt;property id=&quot;20307&quot; value=&quot;288&quot;/&gt;&lt;/object&gt;&lt;object type=&quot;3&quot; unique_id=&quot;11056&quot;&gt;&lt;property id=&quot;20148&quot; value=&quot;5&quot;/&gt;&lt;property id=&quot;20300&quot; value=&quot;Slide 17 - &amp;quot;Design a konstruování v 3D&amp;quot;&quot;/&gt;&lt;property id=&quot;20307&quot; value=&quot;289&quot;/&gt;&lt;/object&gt;&lt;object type=&quot;3&quot; unique_id=&quot;11256&quot;&gt;&lt;property id=&quot;20148&quot; value=&quot;5&quot;/&gt;&lt;property id=&quot;20300&quot; value=&quot;Slide 3 - &amp;quot;CAD&amp;quot;&quot;/&gt;&lt;property id=&quot;20307&quot; value=&quot;291&quot;/&gt;&lt;/object&gt;&lt;object type=&quot;3&quot; unique_id=&quot;11303&quot;&gt;&lt;property id=&quot;20148&quot; value=&quot;5&quot;/&gt;&lt;property id=&quot;20300&quot; value=&quot;Slide 18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20 - &amp;quot;Design a konstruování v 3D&amp;quot;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841</TotalTime>
  <Words>289</Words>
  <Application>Microsoft Office PowerPoint</Application>
  <PresentationFormat>Předvádění na obrazovce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Administrativní</vt:lpstr>
      <vt:lpstr>Systémy CAD</vt:lpstr>
      <vt:lpstr>CAD</vt:lpstr>
      <vt:lpstr>CAD</vt:lpstr>
      <vt:lpstr>2D CAD</vt:lpstr>
      <vt:lpstr>Uživatelské rozhraní</vt:lpstr>
      <vt:lpstr>Tvorba výkresové dokumentace</vt:lpstr>
      <vt:lpstr>Tvorba výkresové dokumentace</vt:lpstr>
      <vt:lpstr>Tvorba výkresové dokumentace</vt:lpstr>
      <vt:lpstr>AutoCAD</vt:lpstr>
      <vt:lpstr>3D CAD</vt:lpstr>
      <vt:lpstr>Konstruování v 3D</vt:lpstr>
      <vt:lpstr>Autodesk Inventor</vt:lpstr>
      <vt:lpstr>Autodesk Inventor</vt:lpstr>
      <vt:lpstr>Autodesk Inventor</vt:lpstr>
      <vt:lpstr>Autodesk Inventor</vt:lpstr>
      <vt:lpstr>Design a konstruování v 3D</vt:lpstr>
      <vt:lpstr>Design a konstruování v 3D</vt:lpstr>
      <vt:lpstr>Design a konstruování v 3D</vt:lpstr>
      <vt:lpstr>Design a konstruování v 3D</vt:lpstr>
      <vt:lpstr>Design a konstruování v 3D</vt:lpstr>
      <vt:lpstr>Literární a elektronické zdroje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Zdenek</cp:lastModifiedBy>
  <cp:revision>75</cp:revision>
  <dcterms:created xsi:type="dcterms:W3CDTF">2010-03-01T14:40:18Z</dcterms:created>
  <dcterms:modified xsi:type="dcterms:W3CDTF">2015-10-07T08:31:15Z</dcterms:modified>
</cp:coreProperties>
</file>