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00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FF97A2-5B53-4833-9C55-1CF42329D344}" type="datetimeFigureOut">
              <a:rPr lang="cs-CZ" smtClean="0"/>
              <a:pPr/>
              <a:t>16.10.2015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976A871-3C10-4C50-B982-FC61517F1A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7477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ze sociální 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podzim 2015</a:t>
            </a:r>
          </a:p>
          <a:p>
            <a:r>
              <a:rPr lang="cs-CZ" dirty="0" smtClean="0"/>
              <a:t>Mgr. Zuzana Kročáková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82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7"/>
          </a:xfrm>
        </p:spPr>
        <p:txBody>
          <a:bodyPr>
            <a:normAutofit/>
          </a:bodyPr>
          <a:lstStyle/>
          <a:p>
            <a:r>
              <a:rPr lang="cs-CZ" sz="2400" b="1" dirty="0"/>
              <a:t>podmínky udělení </a:t>
            </a:r>
            <a:r>
              <a:rPr lang="cs-CZ" sz="2400" b="1" dirty="0" smtClean="0"/>
              <a:t>zápočtu </a:t>
            </a:r>
            <a:r>
              <a:rPr lang="cs-CZ" sz="2800" b="1" dirty="0" smtClean="0"/>
              <a:t>1. DOCHÁZKA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556792"/>
            <a:ext cx="7416824" cy="4464496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 smtClean="0"/>
              <a:t>docházka s max. jednou absencí</a:t>
            </a:r>
          </a:p>
          <a:p>
            <a:pPr lvl="0"/>
            <a:r>
              <a:rPr lang="cs-CZ" dirty="0" smtClean="0"/>
              <a:t>absence nemusí být omluvena</a:t>
            </a:r>
          </a:p>
          <a:p>
            <a:pPr lvl="0"/>
            <a:r>
              <a:rPr lang="cs-CZ" dirty="0" smtClean="0"/>
              <a:t>absenci lze nahradit</a:t>
            </a:r>
            <a:r>
              <a:rPr lang="cs-CZ" dirty="0"/>
              <a:t> </a:t>
            </a:r>
            <a:r>
              <a:rPr lang="cs-CZ" b="1" dirty="0" smtClean="0"/>
              <a:t>navštívením jiné hodiny </a:t>
            </a:r>
            <a:r>
              <a:rPr lang="cs-CZ" dirty="0" smtClean="0"/>
              <a:t>semináře</a:t>
            </a:r>
            <a:endParaRPr lang="cs-CZ" dirty="0"/>
          </a:p>
          <a:p>
            <a:pPr lvl="0"/>
            <a:r>
              <a:rPr lang="cs-CZ" dirty="0" smtClean="0"/>
              <a:t>a to v úterý 9.20 (uč. 24) a ve čtvrtek v 9.20, 10.15, 11.10 (uč. 42) a ve 13.55 (uč.54) </a:t>
            </a:r>
          </a:p>
          <a:p>
            <a:pPr lvl="0"/>
            <a:r>
              <a:rPr lang="cs-CZ" dirty="0" smtClean="0"/>
              <a:t>má </a:t>
            </a:r>
            <a:r>
              <a:rPr lang="cs-CZ" dirty="0"/>
              <a:t>smysl nahrazovat pouze </a:t>
            </a:r>
            <a:r>
              <a:rPr lang="cs-CZ" dirty="0" smtClean="0"/>
              <a:t>v hodinách s tématem, které vám uniklo, začínáme v lichém týdnu, tj. liché skupiny mohou nahrazovat i o týden později, sudé o týden dříve</a:t>
            </a:r>
          </a:p>
          <a:p>
            <a:pPr lvl="0"/>
            <a:r>
              <a:rPr lang="cs-CZ" dirty="0" smtClean="0"/>
              <a:t> pokud by vaše absence měla ze zásadních důvodů přesáhnout jednu povolenou a nelze ji již nahradit, kontaktujete mne </a:t>
            </a:r>
            <a:r>
              <a:rPr lang="cs-CZ" dirty="0"/>
              <a:t>e-mailem (</a:t>
            </a:r>
            <a:r>
              <a:rPr lang="cs-CZ" u="sng" dirty="0">
                <a:hlinkClick r:id="rId2"/>
              </a:rPr>
              <a:t>7477@mail.muni.cz</a:t>
            </a:r>
            <a:r>
              <a:rPr lang="cs-CZ" dirty="0"/>
              <a:t>) </a:t>
            </a:r>
            <a:r>
              <a:rPr lang="cs-CZ" dirty="0" smtClean="0"/>
              <a:t>nejpozději do dvou týdnů </a:t>
            </a:r>
            <a:r>
              <a:rPr lang="cs-CZ" dirty="0"/>
              <a:t>od </a:t>
            </a:r>
            <a:r>
              <a:rPr lang="cs-CZ" dirty="0" smtClean="0"/>
              <a:t>druhé absence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cs-CZ" sz="2200" b="1" dirty="0"/>
              <a:t>podmínky udělení </a:t>
            </a:r>
            <a:r>
              <a:rPr lang="cs-CZ" sz="2200" b="1" dirty="0" smtClean="0"/>
              <a:t>zápočtu 2. DOMÁCÍ PŘÍPRAVA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556792"/>
            <a:ext cx="6777317" cy="4464496"/>
          </a:xfrm>
        </p:spPr>
        <p:txBody>
          <a:bodyPr>
            <a:normAutofit/>
          </a:bodyPr>
          <a:lstStyle/>
          <a:p>
            <a:r>
              <a:rPr lang="cs-CZ" dirty="0" smtClean="0"/>
              <a:t>Pokud se chceme v semináři věnovat praktickým a sebezkušenostním stránkám témat, je potřeba, abyste se té teoretické věnovali „doma“. </a:t>
            </a:r>
          </a:p>
          <a:p>
            <a:r>
              <a:rPr lang="cs-CZ" dirty="0" smtClean="0"/>
              <a:t>Před některými semináři bude zadáno samostudium z učebnice Sociální psychologie (od J. Řezáče). </a:t>
            </a:r>
          </a:p>
          <a:p>
            <a:r>
              <a:rPr lang="cs-CZ" dirty="0" smtClean="0"/>
              <a:t>V semináři pak budeme z nastudovanými poznatky dále pracovat. </a:t>
            </a:r>
          </a:p>
          <a:p>
            <a:r>
              <a:rPr lang="cs-CZ" dirty="0" smtClean="0"/>
              <a:t>Přípravu na zadané téma považuji za podmínku účasti na semináři.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25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47316"/>
          </a:xfrm>
        </p:spPr>
        <p:txBody>
          <a:bodyPr>
            <a:normAutofit/>
          </a:bodyPr>
          <a:lstStyle/>
          <a:p>
            <a:r>
              <a:rPr lang="cs-CZ" sz="2200" b="1" dirty="0"/>
              <a:t>podmínky udělení </a:t>
            </a:r>
            <a:r>
              <a:rPr lang="cs-CZ" sz="2200" b="1" dirty="0" smtClean="0"/>
              <a:t>zápočtu 3. SEMINÁRNÍ PRÁCE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7636"/>
          </a:xfrm>
        </p:spPr>
        <p:txBody>
          <a:bodyPr>
            <a:normAutofit/>
          </a:bodyPr>
          <a:lstStyle/>
          <a:p>
            <a:r>
              <a:rPr lang="cs-CZ" dirty="0" smtClean="0"/>
              <a:t>výše uvedená bude mít formu eseje zpracovávajícího zadané téma</a:t>
            </a:r>
          </a:p>
          <a:p>
            <a:r>
              <a:rPr lang="cs-CZ" dirty="0" smtClean="0"/>
              <a:t>přesné podmínky odevzdání této práce budou zveřejněny spolu s jejím zadáním</a:t>
            </a:r>
          </a:p>
          <a:p>
            <a:r>
              <a:rPr lang="cs-CZ" dirty="0" smtClean="0"/>
              <a:t>seminární práce budou odevzdávány v průběhu semestru dle dohodnutých termínů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557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Prosba a dobrá rada na závěr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484784"/>
            <a:ext cx="7416825" cy="4536504"/>
          </a:xfrm>
        </p:spPr>
        <p:txBody>
          <a:bodyPr>
            <a:normAutofit fontScale="92500"/>
          </a:bodyPr>
          <a:lstStyle/>
          <a:p>
            <a:pPr marL="411480" indent="-342900"/>
            <a:r>
              <a:rPr lang="cs-CZ" dirty="0" smtClean="0"/>
              <a:t>Než mi napíšete e-mail s otázkou, přečtěte si (znovu) tyto podmínky, nenajdete-li v nich odpověď.</a:t>
            </a:r>
          </a:p>
          <a:p>
            <a:pPr marL="68580" indent="0">
              <a:buNone/>
            </a:pPr>
            <a:endParaRPr lang="cs-CZ" dirty="0" smtClean="0"/>
          </a:p>
          <a:p>
            <a:pPr marL="411480" indent="-342900"/>
            <a:r>
              <a:rPr lang="cs-CZ" dirty="0" smtClean="0"/>
              <a:t>Pokud </a:t>
            </a:r>
            <a:r>
              <a:rPr lang="cs-CZ" dirty="0"/>
              <a:t>budete mít nějaký problém, </a:t>
            </a:r>
            <a:r>
              <a:rPr lang="cs-CZ" dirty="0" smtClean="0"/>
              <a:t>řešte ho, nenechávejte „vyhnít“. Jsem </a:t>
            </a:r>
            <a:r>
              <a:rPr lang="cs-CZ" dirty="0"/>
              <a:t>ochotná se s vámi na lecčems domluvit, pokud budete svou situaci řešit </a:t>
            </a:r>
            <a:r>
              <a:rPr lang="cs-CZ" dirty="0" smtClean="0"/>
              <a:t>včas. </a:t>
            </a:r>
            <a:r>
              <a:rPr lang="cs-CZ" dirty="0"/>
              <a:t>Ale jsem velmi nevstřícná k </a:t>
            </a:r>
            <a:r>
              <a:rPr lang="cs-CZ" dirty="0" smtClean="0"/>
              <a:t>prohlášením typu: </a:t>
            </a:r>
            <a:r>
              <a:rPr lang="cs-CZ" i="1" dirty="0" smtClean="0"/>
              <a:t>„Já </a:t>
            </a:r>
            <a:r>
              <a:rPr lang="cs-CZ" i="1" dirty="0"/>
              <a:t>jsem nevěděl/a </a:t>
            </a:r>
            <a:r>
              <a:rPr lang="cs-CZ" i="1" dirty="0" err="1"/>
              <a:t>a</a:t>
            </a:r>
            <a:r>
              <a:rPr lang="cs-CZ" i="1" dirty="0"/>
              <a:t> já jsem myslel/a, že…“ </a:t>
            </a:r>
            <a:r>
              <a:rPr lang="cs-CZ" dirty="0"/>
              <a:t>na konci semestru</a:t>
            </a:r>
            <a:r>
              <a:rPr lang="cs-CZ" dirty="0" smtClean="0"/>
              <a:t>.</a:t>
            </a:r>
          </a:p>
          <a:p>
            <a:pPr marL="411480" indent="-342900"/>
            <a:endParaRPr lang="cs-CZ" dirty="0"/>
          </a:p>
          <a:p>
            <a:pPr marL="411480" indent="-342900"/>
            <a:r>
              <a:rPr lang="cs-CZ" dirty="0" smtClean="0"/>
              <a:t>Učím přes 200 studentů jen v seminářích soc. psy., proto chci, aby vše běželo k oboustranné spokojenosti. Nechci věnovat svůj čas lidem, kteří neudělají svůj díl práce.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58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056784" cy="4392488"/>
          </a:xfrm>
        </p:spPr>
        <p:txBody>
          <a:bodyPr/>
          <a:lstStyle/>
          <a:p>
            <a:r>
              <a:rPr lang="cs-CZ" b="1" dirty="0" smtClean="0"/>
              <a:t>Řezáč, Jaroslav: Sociální psychologie. </a:t>
            </a:r>
            <a:r>
              <a:rPr lang="cs-CZ" b="1" dirty="0" err="1" smtClean="0"/>
              <a:t>Paido</a:t>
            </a:r>
            <a:endParaRPr lang="cs-CZ" b="1" dirty="0" smtClean="0"/>
          </a:p>
          <a:p>
            <a:r>
              <a:rPr lang="cs-CZ" dirty="0" smtClean="0"/>
              <a:t>Výrost, Jozef, Slaměník, Ivan: Sociální psychologie. </a:t>
            </a:r>
            <a:r>
              <a:rPr lang="cs-CZ" dirty="0" err="1" smtClean="0"/>
              <a:t>Grada</a:t>
            </a:r>
            <a:endParaRPr lang="cs-CZ" dirty="0" smtClean="0"/>
          </a:p>
          <a:p>
            <a:r>
              <a:rPr lang="cs-CZ" dirty="0" smtClean="0"/>
              <a:t>Herman, Marek: Najděte si svého marťana. </a:t>
            </a:r>
            <a:r>
              <a:rPr lang="cs-CZ" dirty="0" err="1" smtClean="0"/>
              <a:t>Hanex</a:t>
            </a:r>
            <a:endParaRPr lang="cs-CZ" dirty="0" smtClean="0"/>
          </a:p>
          <a:p>
            <a:r>
              <a:rPr lang="cs-CZ" dirty="0" smtClean="0"/>
              <a:t>Berne, </a:t>
            </a:r>
            <a:r>
              <a:rPr lang="cs-CZ" dirty="0" err="1" smtClean="0"/>
              <a:t>Eric</a:t>
            </a:r>
            <a:r>
              <a:rPr lang="cs-CZ" dirty="0" smtClean="0"/>
              <a:t>: Jak si lidé hrají</a:t>
            </a:r>
            <a:r>
              <a:rPr lang="cs-CZ" dirty="0"/>
              <a:t>.</a:t>
            </a:r>
            <a:r>
              <a:rPr lang="cs-CZ" dirty="0" smtClean="0"/>
              <a:t> Dialog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548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Příprava na druhý 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056784" cy="4392488"/>
          </a:xfrm>
        </p:spPr>
        <p:txBody>
          <a:bodyPr/>
          <a:lstStyle/>
          <a:p>
            <a:r>
              <a:rPr lang="cs-CZ" dirty="0" smtClean="0"/>
              <a:t>Popřemýšlejte nad tím, jaké máte </a:t>
            </a:r>
            <a:r>
              <a:rPr lang="cs-CZ" b="1" dirty="0" smtClean="0"/>
              <a:t>sociální potřeby</a:t>
            </a:r>
            <a:endParaRPr lang="cs-CZ" dirty="0"/>
          </a:p>
          <a:p>
            <a:pPr lvl="1"/>
            <a:r>
              <a:rPr lang="cs-CZ" dirty="0" smtClean="0"/>
              <a:t>Co potřebujete ve vztazích s ostatními lidmi?</a:t>
            </a:r>
          </a:p>
          <a:p>
            <a:pPr lvl="1"/>
            <a:r>
              <a:rPr lang="cs-CZ" dirty="0" smtClean="0"/>
              <a:t> Co chcete od vztahů pro sebe?</a:t>
            </a:r>
            <a:endParaRPr lang="cs-CZ" dirty="0"/>
          </a:p>
          <a:p>
            <a:r>
              <a:rPr lang="cs-CZ" dirty="0" smtClean="0"/>
              <a:t>Nehledejte v literatuře ani na internetu, </a:t>
            </a:r>
            <a:r>
              <a:rPr lang="cs-CZ" b="1" dirty="0" smtClean="0"/>
              <a:t>přemýšlejte</a:t>
            </a:r>
          </a:p>
          <a:p>
            <a:r>
              <a:rPr lang="cs-CZ" dirty="0" smtClean="0"/>
              <a:t>Co vymyslíte, napište na papír (alespoň 5 položek)</a:t>
            </a:r>
          </a:p>
          <a:p>
            <a:r>
              <a:rPr lang="cs-CZ" dirty="0" smtClean="0"/>
              <a:t>Tento papír bude vaší vstupenkou na </a:t>
            </a:r>
            <a:r>
              <a:rPr lang="cs-CZ" smtClean="0"/>
              <a:t>další 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05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Příprava na </a:t>
            </a:r>
            <a:r>
              <a:rPr lang="cs-CZ" dirty="0" smtClean="0"/>
              <a:t>třetí </a:t>
            </a:r>
            <a:r>
              <a:rPr lang="cs-CZ" dirty="0" smtClean="0"/>
              <a:t>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056784" cy="43924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 pomocí literatury se zorientujete v </a:t>
            </a:r>
            <a:r>
              <a:rPr lang="cs-CZ" b="1" dirty="0" smtClean="0"/>
              <a:t> zátěžových situacích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 smtClean="0"/>
              <a:t>Pochopte rozdíl mezi </a:t>
            </a:r>
            <a:r>
              <a:rPr lang="cs-CZ" b="1" dirty="0" smtClean="0"/>
              <a:t>frustrací, deprivací, stresem a konfliktem.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 smtClean="0"/>
              <a:t>Najděte příčiny a zdroje těchto stavů</a:t>
            </a:r>
            <a:endParaRPr lang="cs-CZ" dirty="0"/>
          </a:p>
          <a:p>
            <a:r>
              <a:rPr lang="cs-CZ" dirty="0" smtClean="0"/>
              <a:t>Ke každému z těchto stavů si představte jednu konkrétní situaci, kterou jste zažili v nedávné době.</a:t>
            </a:r>
            <a:endParaRPr lang="cs-CZ" b="1" dirty="0" smtClean="0"/>
          </a:p>
          <a:p>
            <a:r>
              <a:rPr lang="cs-CZ" dirty="0" smtClean="0"/>
              <a:t>Jako důkaz si udělejte krátké výpisky, které vám s pochopením pomohou.</a:t>
            </a:r>
            <a:endParaRPr lang="cs-CZ" dirty="0" smtClean="0"/>
          </a:p>
          <a:p>
            <a:r>
              <a:rPr lang="cs-CZ" dirty="0" smtClean="0"/>
              <a:t>Tento papír bude vaší vstupenkou na další </a:t>
            </a:r>
            <a:r>
              <a:rPr lang="cs-CZ" dirty="0" smtClean="0"/>
              <a:t>seminář. Pokud přípravu neuděláte, najděte si náhradní seminář, do kterého ji stihnete udělat.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985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682</TotalTime>
  <Words>456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Špendlík</vt:lpstr>
      <vt:lpstr>Seminář ze sociální psychologie</vt:lpstr>
      <vt:lpstr>podmínky udělení zápočtu 1. DOCHÁZKA</vt:lpstr>
      <vt:lpstr>podmínky udělení zápočtu 2. DOMÁCÍ PŘÍPRAVA</vt:lpstr>
      <vt:lpstr>podmínky udělení zápočtu 3. SEMINÁRNÍ PRÁCE</vt:lpstr>
      <vt:lpstr>Prosba a dobrá rada na závěr</vt:lpstr>
      <vt:lpstr>Literatura</vt:lpstr>
      <vt:lpstr>Příprava na druhý seminář</vt:lpstr>
      <vt:lpstr>Příprava na třetí seminář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ze sociální psychologie</dc:title>
  <dc:creator>Blake</dc:creator>
  <cp:lastModifiedBy>Blake2</cp:lastModifiedBy>
  <cp:revision>38</cp:revision>
  <dcterms:created xsi:type="dcterms:W3CDTF">2013-09-22T18:21:43Z</dcterms:created>
  <dcterms:modified xsi:type="dcterms:W3CDTF">2015-10-16T08:45:17Z</dcterms:modified>
</cp:coreProperties>
</file>